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6" r:id="rId2"/>
    <p:sldId id="316" r:id="rId3"/>
    <p:sldId id="304" r:id="rId4"/>
    <p:sldId id="260" r:id="rId5"/>
    <p:sldId id="305" r:id="rId6"/>
    <p:sldId id="277" r:id="rId7"/>
    <p:sldId id="315" r:id="rId8"/>
    <p:sldId id="262" r:id="rId9"/>
    <p:sldId id="306" r:id="rId10"/>
    <p:sldId id="263" r:id="rId11"/>
    <p:sldId id="283" r:id="rId12"/>
    <p:sldId id="264" r:id="rId13"/>
    <p:sldId id="284" r:id="rId14"/>
    <p:sldId id="265" r:id="rId15"/>
    <p:sldId id="285" r:id="rId16"/>
    <p:sldId id="267" r:id="rId17"/>
    <p:sldId id="286" r:id="rId18"/>
    <p:sldId id="317" r:id="rId19"/>
    <p:sldId id="323" r:id="rId20"/>
    <p:sldId id="325" r:id="rId21"/>
    <p:sldId id="322" r:id="rId22"/>
    <p:sldId id="324" r:id="rId23"/>
    <p:sldId id="326" r:id="rId24"/>
    <p:sldId id="321" r:id="rId25"/>
    <p:sldId id="319" r:id="rId26"/>
    <p:sldId id="274" r:id="rId27"/>
    <p:sldId id="318" r:id="rId28"/>
    <p:sldId id="282" r:id="rId29"/>
    <p:sldId id="320" r:id="rId30"/>
    <p:sldId id="327" r:id="rId31"/>
    <p:sldId id="328" r:id="rId32"/>
    <p:sldId id="27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00" autoAdjust="0"/>
    <p:restoredTop sz="66248" autoAdjust="0"/>
  </p:normalViewPr>
  <p:slideViewPr>
    <p:cSldViewPr snapToGrid="0">
      <p:cViewPr varScale="1">
        <p:scale>
          <a:sx n="55" d="100"/>
          <a:sy n="55" d="100"/>
        </p:scale>
        <p:origin x="-10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Colombia's GDP Per Capita2014-2016</a:t>
            </a:r>
          </a:p>
        </c:rich>
      </c:tx>
      <c:layout/>
      <c:spPr>
        <a:noFill/>
        <a:ln>
          <a:noFill/>
        </a:ln>
        <a:effectLst/>
      </c:spPr>
    </c:title>
    <c:plotArea>
      <c:layout/>
      <c:lineChart>
        <c:grouping val="standard"/>
        <c:ser>
          <c:idx val="1"/>
          <c:order val="0"/>
          <c:tx>
            <c:strRef>
              <c:f>Sheet1!$B$1</c:f>
              <c:strCache>
                <c:ptCount val="1"/>
                <c:pt idx="0">
                  <c:v>GDP Per Capita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Sheet1!$A$2:$A$4</c:f>
              <c:numCache>
                <c:formatCode>General</c:formatCode>
                <c:ptCount val="3"/>
                <c:pt idx="0">
                  <c:v>2014</c:v>
                </c:pt>
                <c:pt idx="1">
                  <c:v>2015</c:v>
                </c:pt>
                <c:pt idx="2">
                  <c:v>2016</c:v>
                </c:pt>
              </c:numCache>
            </c:numRef>
          </c:cat>
          <c:val>
            <c:numRef>
              <c:f>Sheet1!$B$2:$B$4</c:f>
              <c:numCache>
                <c:formatCode>General</c:formatCode>
                <c:ptCount val="3"/>
                <c:pt idx="0">
                  <c:v>13800</c:v>
                </c:pt>
                <c:pt idx="1">
                  <c:v>14000</c:v>
                </c:pt>
                <c:pt idx="2">
                  <c:v>14200</c:v>
                </c:pt>
              </c:numCache>
            </c:numRef>
          </c:val>
        </c:ser>
        <c:dLbls/>
        <c:marker val="1"/>
        <c:axId val="81856768"/>
        <c:axId val="81857920"/>
      </c:lineChart>
      <c:catAx>
        <c:axId val="81856768"/>
        <c:scaling>
          <c:orientation val="minMax"/>
        </c:scaling>
        <c:axPos val="b"/>
        <c:numFmt formatCode="General" sourceLinked="1"/>
        <c:maj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1857920"/>
        <c:crosses val="autoZero"/>
        <c:auto val="1"/>
        <c:lblAlgn val="ctr"/>
        <c:lblOffset val="100"/>
      </c:catAx>
      <c:valAx>
        <c:axId val="81857920"/>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1856768"/>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8"/>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9"/>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1"/>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2"/>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3"/>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4"/>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5"/>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6"/>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7"/>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dLbl>
              <c:idx val="3"/>
              <c:layout>
                <c:manualLayout>
                  <c:x val="-0.14758958741023112"/>
                  <c:y val="-0.18088977195607558"/>
                </c:manualLayout>
              </c:layout>
              <c:tx>
                <c:rich>
                  <a:bodyPr/>
                  <a:lstStyle/>
                  <a:p>
                    <a:fld id="{83DDE193-14BE-45D2-A2FF-A9BB9FE30AC4}" type="CATEGORYNAME">
                      <a:rPr lang="en-US" b="1">
                        <a:solidFill>
                          <a:srgbClr val="FF0000"/>
                        </a:solidFill>
                      </a:rPr>
                      <a:pPr/>
                      <a:t>[CATEGORY NAME]</a:t>
                    </a:fld>
                    <a:r>
                      <a:rPr lang="en-US" b="1" baseline="0">
                        <a:solidFill>
                          <a:srgbClr val="FF0000"/>
                        </a:solidFill>
                      </a:rPr>
                      <a:t>
</a:t>
                    </a:r>
                    <a:fld id="{9F9FAAB2-B4F1-4FCB-898D-40603EF23D7A}" type="PERCENTAGE">
                      <a:rPr lang="en-US" b="1" baseline="0">
                        <a:solidFill>
                          <a:srgbClr val="FF0000"/>
                        </a:solidFill>
                      </a:rPr>
                      <a:pPr/>
                      <a:t>[PERCENTAGE]</a:t>
                    </a:fld>
                    <a:endParaRPr lang="en-US" b="1" baseline="0">
                      <a:solidFill>
                        <a:srgbClr val="FF0000"/>
                      </a:solidFill>
                    </a:endParaRPr>
                  </a:p>
                </c:rich>
              </c:tx>
              <c:showCatName val="1"/>
              <c:showPercent val="1"/>
              <c:extLst>
                <c:ext xmlns:c15="http://schemas.microsoft.com/office/drawing/2012/chart" uri="{CE6537A1-D6FC-4f65-9D91-7224C49458BB}">
                  <c15:dlblFieldTable/>
                  <c15:showDataLabelsRange val="0"/>
                </c:ext>
              </c:extLst>
            </c:dLbl>
            <c:dLbl>
              <c:idx val="6"/>
              <c:layout>
                <c:manualLayout>
                  <c:x val="3.567931681411142E-2"/>
                  <c:y val="0.11840581590429448"/>
                </c:manualLayout>
              </c:layout>
              <c:showCatName val="1"/>
              <c:showPercent val="1"/>
              <c:extLst>
                <c:ext xmlns:c15="http://schemas.microsoft.com/office/drawing/2012/chart" uri="{CE6537A1-D6FC-4f65-9D91-7224C49458BB}"/>
              </c:extLst>
            </c:dLbl>
            <c:dLbl>
              <c:idx val="7"/>
              <c:layout>
                <c:manualLayout>
                  <c:x val="4.7907140917730115E-2"/>
                  <c:y val="2.6624262299077682E-2"/>
                </c:manualLayout>
              </c:layout>
              <c:showCatName val="1"/>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showCatName val="1"/>
            <c:showPercent val="1"/>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Sheet1!$A$2:$A$19</c:f>
              <c:strCache>
                <c:ptCount val="18"/>
                <c:pt idx="0">
                  <c:v>A&amp;B</c:v>
                </c:pt>
                <c:pt idx="1">
                  <c:v>BARBADOS</c:v>
                </c:pt>
                <c:pt idx="2">
                  <c:v>BELIZE</c:v>
                </c:pt>
                <c:pt idx="3">
                  <c:v>COLOMBIA</c:v>
                </c:pt>
                <c:pt idx="4">
                  <c:v>COSTA RICA</c:v>
                </c:pt>
                <c:pt idx="5">
                  <c:v>CUBA</c:v>
                </c:pt>
                <c:pt idx="6">
                  <c:v>DOMINICA</c:v>
                </c:pt>
                <c:pt idx="7">
                  <c:v>DR</c:v>
                </c:pt>
                <c:pt idx="8">
                  <c:v>GRENADA</c:v>
                </c:pt>
                <c:pt idx="9">
                  <c:v>GUYANA</c:v>
                </c:pt>
                <c:pt idx="10">
                  <c:v>JAMAICA</c:v>
                </c:pt>
                <c:pt idx="11">
                  <c:v>SKN</c:v>
                </c:pt>
                <c:pt idx="12">
                  <c:v>SAINT LUCIA</c:v>
                </c:pt>
                <c:pt idx="13">
                  <c:v>MONTSERRAT</c:v>
                </c:pt>
                <c:pt idx="14">
                  <c:v>SURINAME</c:v>
                </c:pt>
                <c:pt idx="15">
                  <c:v>SVG</c:v>
                </c:pt>
                <c:pt idx="16">
                  <c:v>VENEZUELA</c:v>
                </c:pt>
                <c:pt idx="17">
                  <c:v>PANAMA</c:v>
                </c:pt>
              </c:strCache>
            </c:strRef>
          </c:cat>
          <c:val>
            <c:numRef>
              <c:f>Sheet1!$B$2:$B$19</c:f>
              <c:numCache>
                <c:formatCode>General</c:formatCode>
                <c:ptCount val="18"/>
                <c:pt idx="0">
                  <c:v>3.5</c:v>
                </c:pt>
                <c:pt idx="1">
                  <c:v>15.54</c:v>
                </c:pt>
                <c:pt idx="2">
                  <c:v>1.86</c:v>
                </c:pt>
                <c:pt idx="3">
                  <c:v>0.46</c:v>
                </c:pt>
                <c:pt idx="4">
                  <c:v>0.13</c:v>
                </c:pt>
                <c:pt idx="5">
                  <c:v>0.15000000000000002</c:v>
                </c:pt>
                <c:pt idx="6">
                  <c:v>2.13</c:v>
                </c:pt>
                <c:pt idx="7">
                  <c:v>2.9299999999999997</c:v>
                </c:pt>
                <c:pt idx="8">
                  <c:v>7.01</c:v>
                </c:pt>
                <c:pt idx="9">
                  <c:v>21.779999999999998</c:v>
                </c:pt>
                <c:pt idx="10">
                  <c:v>22.34</c:v>
                </c:pt>
                <c:pt idx="11">
                  <c:v>2.23</c:v>
                </c:pt>
                <c:pt idx="12">
                  <c:v>6.6499999999999995</c:v>
                </c:pt>
                <c:pt idx="13">
                  <c:v>0.12000000000000001</c:v>
                </c:pt>
                <c:pt idx="14">
                  <c:v>6.1499999999999995</c:v>
                </c:pt>
                <c:pt idx="15">
                  <c:v>6.46</c:v>
                </c:pt>
                <c:pt idx="16">
                  <c:v>0.54</c:v>
                </c:pt>
                <c:pt idx="17">
                  <c:v>4.0000000000000008E-2</c:v>
                </c:pt>
              </c:numCache>
            </c:numRef>
          </c:val>
        </c:ser>
        <c:dLbls/>
      </c:pie3DChart>
      <c:spPr>
        <a:noFill/>
        <a:ln>
          <a:noFill/>
        </a:ln>
        <a:effectLst/>
      </c:spPr>
    </c:plotArea>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TT"/>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5EB562-34DD-4E22-B03F-8242887C196D}" type="datetimeFigureOut">
              <a:rPr lang="en-TT" smtClean="0"/>
              <a:pPr/>
              <a:t>20/02/2018</a:t>
            </a:fld>
            <a:endParaRPr lang="en-T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TT"/>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TT"/>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28EC93-12AC-473F-B578-99E1F39B28F0}" type="slidenum">
              <a:rPr lang="en-TT" smtClean="0"/>
              <a:pPr/>
              <a:t>‹#›</a:t>
            </a:fld>
            <a:endParaRPr lang="en-TT"/>
          </a:p>
        </p:txBody>
      </p:sp>
    </p:spTree>
    <p:extLst>
      <p:ext uri="{BB962C8B-B14F-4D97-AF65-F5344CB8AC3E}">
        <p14:creationId xmlns:p14="http://schemas.microsoft.com/office/powerpoint/2010/main" xmlns="" val="378694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b="1" cap="all" dirty="0"/>
              <a:t>Price </a:t>
            </a:r>
            <a:r>
              <a:rPr lang="en-TT" cap="all" dirty="0"/>
              <a:t>of oil is approximately </a:t>
            </a:r>
            <a:r>
              <a:rPr lang="en-TT" cap="all" dirty="0" smtClean="0"/>
              <a:t>47.40$ </a:t>
            </a:r>
            <a:r>
              <a:rPr lang="en-TT" cap="all" dirty="0"/>
              <a:t>VS 120$</a:t>
            </a:r>
          </a:p>
          <a:p>
            <a:endParaRPr lang="en-TT" cap="all" dirty="0"/>
          </a:p>
          <a:p>
            <a:r>
              <a:rPr lang="en-TT" cap="all" dirty="0"/>
              <a:t>There is a greater need for exporter more than ever </a:t>
            </a:r>
          </a:p>
          <a:p>
            <a:endParaRPr lang="en-TT" cap="all" dirty="0"/>
          </a:p>
          <a:p>
            <a:r>
              <a:rPr lang="en-TT" cap="all" dirty="0"/>
              <a:t>This presentation is to change the perspective of persons towards the market </a:t>
            </a:r>
            <a:endParaRPr lang="en-TT" b="1" cap="all" dirty="0"/>
          </a:p>
          <a:p>
            <a:endParaRPr lang="en-TT" b="1" cap="all"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1</a:t>
            </a:fld>
            <a:endParaRPr lang="en-TT"/>
          </a:p>
        </p:txBody>
      </p:sp>
    </p:spTree>
    <p:extLst>
      <p:ext uri="{BB962C8B-B14F-4D97-AF65-F5344CB8AC3E}">
        <p14:creationId xmlns:p14="http://schemas.microsoft.com/office/powerpoint/2010/main" xmlns="" val="39246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13</a:t>
            </a:fld>
            <a:endParaRPr lang="en-TT"/>
          </a:p>
        </p:txBody>
      </p:sp>
    </p:spTree>
    <p:extLst>
      <p:ext uri="{BB962C8B-B14F-4D97-AF65-F5344CB8AC3E}">
        <p14:creationId xmlns:p14="http://schemas.microsoft.com/office/powerpoint/2010/main" xmlns="" val="324613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15</a:t>
            </a:fld>
            <a:endParaRPr lang="en-TT"/>
          </a:p>
        </p:txBody>
      </p:sp>
    </p:spTree>
    <p:extLst>
      <p:ext uri="{BB962C8B-B14F-4D97-AF65-F5344CB8AC3E}">
        <p14:creationId xmlns:p14="http://schemas.microsoft.com/office/powerpoint/2010/main" xmlns="" val="281774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17</a:t>
            </a:fld>
            <a:endParaRPr lang="en-TT"/>
          </a:p>
        </p:txBody>
      </p:sp>
    </p:spTree>
    <p:extLst>
      <p:ext uri="{BB962C8B-B14F-4D97-AF65-F5344CB8AC3E}">
        <p14:creationId xmlns:p14="http://schemas.microsoft.com/office/powerpoint/2010/main" xmlns="" val="146622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TT" dirty="0" smtClean="0"/>
              <a:t>Economic Downturn Affecting Consumer Spending Behaviour -  </a:t>
            </a:r>
            <a:r>
              <a:rPr lang="en-TT" dirty="0"/>
              <a:t>the steep depreciation of the Colombian peso against the US dollar which led to a surge in prices of imported goods and higher interest rates imposed by the central bank. Between 2015 and 2016 disposable income increased by 0.2% (in real terms) to reach COP45,352,286 per household, A further consideration for consumers thinking about spending is the recent hike to the Value Added Tax (VAT) rate from 16% to 19%. This is expected to have a ripple effect on consumer demand for a wide range of goods and services. </a:t>
            </a:r>
            <a:endParaRPr lang="en-TT" dirty="0" smtClean="0"/>
          </a:p>
          <a:p>
            <a:endParaRPr lang="en-TT" dirty="0" smtClean="0"/>
          </a:p>
          <a:p>
            <a:r>
              <a:rPr lang="en-TT" dirty="0"/>
              <a:t>Colombians’ access to the internet has increased significantly in recent years. Indeed, 58.5% of the population used the internet in 2016, up from just more than 40% in 2011. Not surprisingly, this enhanced access has boosted online shopping for goods and services, reflected by value sales growth of internet retailing increasing by 179.5% (in real terms) between 2012 and 2016. </a:t>
            </a:r>
          </a:p>
          <a:p>
            <a:r>
              <a:rPr lang="en-TT" dirty="0"/>
              <a:t>A primary reason for the higher rate of online shopping has been the proliferation of internet-enabled mobile devices. Twenty-five percent of households possessed smartphones in 2016, up from 4.2% in 2011, while nearly 19% of households possessed tablets in 2016, up from 1.6% in 2011. Between 2012 and 2016 value sales of mobile internet retailing increased by 254%. </a:t>
            </a:r>
          </a:p>
          <a:p>
            <a:r>
              <a:rPr lang="en-TT" dirty="0"/>
              <a:t>Among the most popular products purchased by consumers online are clothing and footwear, personal accessories and travel services. Growth in internet retailing has been facilitated by the sales initiatives coordinated by the Colombian Chamber of Electronic Commerce (</a:t>
            </a:r>
            <a:r>
              <a:rPr lang="en-TT" dirty="0" err="1"/>
              <a:t>Cámara</a:t>
            </a:r>
            <a:r>
              <a:rPr lang="en-TT" dirty="0"/>
              <a:t> </a:t>
            </a:r>
            <a:r>
              <a:rPr lang="en-TT" dirty="0" err="1"/>
              <a:t>Colombiana</a:t>
            </a:r>
            <a:r>
              <a:rPr lang="en-TT" dirty="0"/>
              <a:t> de </a:t>
            </a:r>
            <a:r>
              <a:rPr lang="en-TT" dirty="0" err="1"/>
              <a:t>Comercio</a:t>
            </a:r>
            <a:r>
              <a:rPr lang="en-TT" dirty="0"/>
              <a:t> </a:t>
            </a:r>
            <a:r>
              <a:rPr lang="en-TT" dirty="0" err="1"/>
              <a:t>Electrónico</a:t>
            </a:r>
            <a:r>
              <a:rPr lang="en-TT" dirty="0"/>
              <a:t>, </a:t>
            </a:r>
          </a:p>
          <a:p>
            <a:endParaRPr lang="en-TT" dirty="0"/>
          </a:p>
          <a:p>
            <a:r>
              <a:rPr lang="en-TT" dirty="0"/>
              <a:t>In addition, the recent decline in value of the peso against the US dollar has made international travel prohibitive for many. In a recent article from </a:t>
            </a:r>
            <a:r>
              <a:rPr lang="en-TT" dirty="0" err="1"/>
              <a:t>Caracol</a:t>
            </a:r>
            <a:r>
              <a:rPr lang="en-TT" dirty="0"/>
              <a:t>, Francisco Pinto, a travel agent based in Bogota, said “For international holiday-goers, the steep depreciation of the Colombian peso against the US dollar since the second half of 2014 has added to the difficulties when fulfilling their vacation plans”. </a:t>
            </a:r>
          </a:p>
          <a:p>
            <a:endParaRPr lang="en-TT" dirty="0"/>
          </a:p>
          <a:p>
            <a:r>
              <a:rPr lang="en-TT" dirty="0"/>
              <a:t>Nearly 45% of Colombians aged 60 years-old and older lived in poverty in 2015, according to government statistics, the highest rate amongst all major Latin American countries. In large part, this is due to the structure of the country’s social security system and the low levels of pension income on which pensioners must live. Although the pension system has recently been reformed, a growing number of Later-Lifers find that they must still continue working. Indeed, according to estimates from the Colombian Association of Pension and Unemployment Fund Administrators (</a:t>
            </a:r>
            <a:r>
              <a:rPr lang="en-TT" dirty="0" err="1"/>
              <a:t>Asofondos</a:t>
            </a:r>
            <a:r>
              <a:rPr lang="en-TT" dirty="0"/>
              <a:t>), 30% of those aged 60 years-old and older were still employed in 2015. According to data from the study Mission Colombia Grows Older, published by the </a:t>
            </a:r>
            <a:r>
              <a:rPr lang="en-TT" dirty="0" err="1"/>
              <a:t>Fundación</a:t>
            </a:r>
            <a:r>
              <a:rPr lang="en-TT" dirty="0"/>
              <a:t> </a:t>
            </a:r>
            <a:r>
              <a:rPr lang="en-TT" dirty="0" err="1"/>
              <a:t>Saldarriaga</a:t>
            </a:r>
            <a:r>
              <a:rPr lang="en-TT" dirty="0"/>
              <a:t> Concha and </a:t>
            </a:r>
            <a:r>
              <a:rPr lang="en-TT" dirty="0" err="1"/>
              <a:t>Fedesarrollo</a:t>
            </a:r>
            <a:r>
              <a:rPr lang="en-TT" dirty="0"/>
              <a:t> in 2015, the labour force participation rate for Later-Lifers is markedly higher for men (reaching 45%) than for women (16%), since most individuals of this age group who still work do so in low-paid, labour-intensive activities. </a:t>
            </a:r>
          </a:p>
          <a:p>
            <a:endParaRPr lang="en-TT" dirty="0"/>
          </a:p>
          <a:p>
            <a:r>
              <a:rPr lang="en-TT" dirty="0"/>
              <a:t>Consumers are accustomed to seeing many international brands on retailers’ shelves, particularly US brands as Colombia and the US have a long trading history. But they have not had access to many other brands as brand owners have been discouraged from entering the market by the decades-long conflict with FARC. However, now that there is a likelihood that the conflict will cease, it is expected that in coming years Colombian consumers will have a much wider range of products from which to choose as international companies enter the retail fray. </a:t>
            </a:r>
          </a:p>
          <a:p>
            <a:r>
              <a:rPr lang="en-TT" dirty="0"/>
              <a:t>Regardless, it is anticipated that there will continue to be strong demand by consumers for domestic products whose manufacturers have gained strength in the absence of international competition and who have mastered the country’s complex distribution landscape. Indeed, according to a recent report by IPSO Flair on consumer preferences, local brands are deeply fixed in consumers’ minds, “brands that over the years have built a strong positioning in the consumers’ minds and have built strongholds in the different regions of the country”. </a:t>
            </a:r>
          </a:p>
          <a:p>
            <a:endParaRPr lang="en-TT" dirty="0"/>
          </a:p>
          <a:p>
            <a:r>
              <a:rPr lang="en-TT" dirty="0" smtClean="0"/>
              <a:t> </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18</a:t>
            </a:fld>
            <a:endParaRPr lang="en-TT"/>
          </a:p>
        </p:txBody>
      </p:sp>
    </p:spTree>
    <p:extLst>
      <p:ext uri="{BB962C8B-B14F-4D97-AF65-F5344CB8AC3E}">
        <p14:creationId xmlns:p14="http://schemas.microsoft.com/office/powerpoint/2010/main" xmlns="" val="418288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19</a:t>
            </a:fld>
            <a:endParaRPr lang="en-TT"/>
          </a:p>
        </p:txBody>
      </p:sp>
    </p:spTree>
    <p:extLst>
      <p:ext uri="{BB962C8B-B14F-4D97-AF65-F5344CB8AC3E}">
        <p14:creationId xmlns:p14="http://schemas.microsoft.com/office/powerpoint/2010/main" xmlns="" val="131539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Reduced salt and reduced fat sauces, dressings and condiments saw significant growth especially in bigger table sauces categories like ketchup and mayonnaise. Consumers embraced those products as there is a popular belief that table sauces are high in calories and promote weight gain or even obesity. That is why concerned consumers previously usually abandoned table sauces as an initial approach to reducing their fat intake. </a:t>
            </a:r>
          </a:p>
          <a:p>
            <a:endParaRPr lang="en-TT" dirty="0" smtClean="0"/>
          </a:p>
          <a:p>
            <a:r>
              <a:rPr lang="en-TT" dirty="0" smtClean="0"/>
              <a:t> In 2017, sauces, dressings and condiments recorded a slightly better – albeit still negative – performance at constant 2017 prices compared to the review period’s CAGR. This negative performance was driven by categories like cooking sauces and salad dressings, which are losing value as consumers simply stop purchasing them, and soy sauces, which is seeing negative value growth due to the expansion of Chinese brands offering significantly lower prices.  </a:t>
            </a:r>
          </a:p>
          <a:p>
            <a:endParaRPr lang="en-TT" dirty="0" smtClean="0"/>
          </a:p>
          <a:p>
            <a:r>
              <a:rPr lang="en-TT" dirty="0" smtClean="0"/>
              <a:t>Reduced salt and reduced fat sauces, dressings and condiments were the fastest growing categories in 2017. The growth was supported as consumers looked for healthier alternatives. Sauces, dressings and condiments products that are considered healthier experienced good performances and that was especially apparent in larger categories like ketchup and mayonnaise.  </a:t>
            </a:r>
          </a:p>
          <a:p>
            <a:endParaRPr lang="en-TT" dirty="0" smtClean="0"/>
          </a:p>
          <a:p>
            <a:r>
              <a:rPr lang="en-TT" dirty="0" smtClean="0"/>
              <a:t>With 5%, average unit price growth was slightly higher than the CAGR over the review period. After sustaining unit prices despite inflation and devaluation and to prevent affecting consumers, manufacturers ended price freezes in 2017 to cover rising costs. Consumers faced higher unit prices from both price increases but also from the tax reform that increased VAT from 16% to 19% in 2017. This could be considered as one of the reasons behind the very modest volume growth of the category.  </a:t>
            </a:r>
          </a:p>
          <a:p>
            <a:endParaRPr lang="en-TT" dirty="0" smtClean="0"/>
          </a:p>
          <a:p>
            <a:r>
              <a:rPr lang="en-TT" dirty="0" smtClean="0"/>
              <a:t>Ketchup and mayonnaise were traditionally the most popular table sauces in Colombia. Ketchup was the key product of well recognised brands like </a:t>
            </a:r>
            <a:r>
              <a:rPr lang="en-TT" dirty="0" err="1" smtClean="0"/>
              <a:t>Fruco</a:t>
            </a:r>
            <a:r>
              <a:rPr lang="en-TT" dirty="0" smtClean="0"/>
              <a:t> and that contributed to its recognition.  </a:t>
            </a:r>
          </a:p>
          <a:p>
            <a:endParaRPr lang="en-TT" dirty="0" smtClean="0"/>
          </a:p>
          <a:p>
            <a:r>
              <a:rPr lang="en-TT" dirty="0" smtClean="0"/>
              <a:t>Sweet &amp; sour followed by oriental sauces like teriyaki and curry remained the preferred ethnic cooking sauces in Colombia. This was due to growth of American-style food (barbecue ribs for example) and oriental food (Chinese, Thai and Japanese) driven by an expansion of those ethnic cuisines within foodservice</a:t>
            </a:r>
          </a:p>
          <a:p>
            <a:endParaRPr lang="en-TT" dirty="0" smtClean="0"/>
          </a:p>
          <a:p>
            <a:r>
              <a:rPr lang="en-TT" dirty="0" smtClean="0"/>
              <a:t>Unpackaged sauces, dressings and condiments are negligible at retail level in Colombia. </a:t>
            </a:r>
          </a:p>
          <a:p>
            <a:endParaRPr lang="en-TT" dirty="0" smtClean="0"/>
          </a:p>
          <a:p>
            <a:r>
              <a:rPr lang="en-TT" dirty="0" smtClean="0"/>
              <a:t> Amid economic deceleration, discounters appeared as a very popular format. Consumers from all income levels embraced these outlets as a must-consider alternative to get value for money. Due to their small size players like Ara, D1 and Justo y Bueno chose popular categories such as table sauces and </a:t>
            </a:r>
            <a:r>
              <a:rPr lang="en-TT" dirty="0" err="1" smtClean="0"/>
              <a:t>ccondiments</a:t>
            </a:r>
            <a:r>
              <a:rPr lang="en-TT" dirty="0" smtClean="0"/>
              <a:t> to make a first appearance in the category and they generally performed well.</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20</a:t>
            </a:fld>
            <a:endParaRPr lang="en-TT"/>
          </a:p>
        </p:txBody>
      </p:sp>
    </p:spTree>
    <p:extLst>
      <p:ext uri="{BB962C8B-B14F-4D97-AF65-F5344CB8AC3E}">
        <p14:creationId xmlns:p14="http://schemas.microsoft.com/office/powerpoint/2010/main" xmlns="" val="3731567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a:p>
            <a:r>
              <a:rPr lang="en-TT" dirty="0"/>
              <a:t>International manufacturers dominate sales in retail tissue, while the presence of domestic companies is very small. It is not likely that domestic companies such as </a:t>
            </a:r>
            <a:r>
              <a:rPr lang="en-TT" dirty="0" err="1"/>
              <a:t>Cartones</a:t>
            </a:r>
            <a:r>
              <a:rPr lang="en-TT" dirty="0"/>
              <a:t> y </a:t>
            </a:r>
            <a:r>
              <a:rPr lang="en-TT" dirty="0" err="1"/>
              <a:t>Papeles</a:t>
            </a:r>
            <a:r>
              <a:rPr lang="en-TT" dirty="0"/>
              <a:t> de Risaralda will be able to much gain more value share in this very competitive category. Multinational players have created very aggressive promotional campaigns including price discounting, free bonus units and bundling promotions. </a:t>
            </a:r>
          </a:p>
          <a:p>
            <a:endParaRPr lang="en-TT" dirty="0" smtClean="0"/>
          </a:p>
          <a:p>
            <a:endParaRPr lang="en-TT" dirty="0" smtClean="0"/>
          </a:p>
          <a:p>
            <a:endParaRPr lang="en-TT" dirty="0"/>
          </a:p>
          <a:p>
            <a:r>
              <a:rPr lang="en-TT" dirty="0"/>
              <a:t>Retail tissue in Colombia stands out as a very competitive and promotions-driven category and one in which consumers are looking primarily for the optimum price vs benefit ratio. Amidst economic deceleration, local consumers have become more cautious and this has led them to return to smaller pack sizes. The search for price discounts rather than free bonus product in major retail tissue categories such as toilet paper eroded value growth in the category, resulting in negative value growth in the category in constant terms in 2016, while volume sales increased by 2%. </a:t>
            </a:r>
          </a:p>
          <a:p>
            <a:endParaRPr lang="en-TT" dirty="0"/>
          </a:p>
          <a:p>
            <a:endParaRPr lang="en-TT" dirty="0"/>
          </a:p>
          <a:p>
            <a:r>
              <a:rPr lang="en-TT" dirty="0"/>
              <a:t>2016 saw </a:t>
            </a:r>
            <a:r>
              <a:rPr lang="en-TT" dirty="0" err="1"/>
              <a:t>Productos</a:t>
            </a:r>
            <a:r>
              <a:rPr lang="en-TT" dirty="0"/>
              <a:t> </a:t>
            </a:r>
            <a:r>
              <a:rPr lang="en-TT" dirty="0" err="1"/>
              <a:t>Familia</a:t>
            </a:r>
            <a:r>
              <a:rPr lang="en-TT" dirty="0"/>
              <a:t> </a:t>
            </a:r>
            <a:r>
              <a:rPr lang="en-TT" dirty="0" err="1"/>
              <a:t>Sancela</a:t>
            </a:r>
            <a:r>
              <a:rPr lang="en-TT" dirty="0"/>
              <a:t> SA remain the leading company in retail tissue in Colombia. The company’s key brand </a:t>
            </a:r>
            <a:r>
              <a:rPr lang="en-TT" dirty="0" err="1"/>
              <a:t>Familia</a:t>
            </a:r>
            <a:r>
              <a:rPr lang="en-TT" dirty="0"/>
              <a:t> leads core categories such as toilet paper thanks to its varied portfolio, strong promotional and advertising campaigns and the company’s extensive nationwide distribution network. </a:t>
            </a:r>
          </a:p>
          <a:p>
            <a:endParaRPr lang="en-TT" dirty="0"/>
          </a:p>
          <a:p>
            <a:r>
              <a:rPr lang="en-TT" dirty="0"/>
              <a:t>Most of the brands available in toilet paper are positioned as mid-priced and premium brands, despite the names used by manufacturers to denote more premium positioning such as Suave Gold and Elite Premium, which are located towards the higher end of the mid-priced tier. For example, </a:t>
            </a:r>
            <a:r>
              <a:rPr lang="en-TT" dirty="0" err="1"/>
              <a:t>Familia</a:t>
            </a:r>
            <a:r>
              <a:rPr lang="en-TT" dirty="0"/>
              <a:t> revamped its ‘premium’ brand and launched </a:t>
            </a:r>
            <a:r>
              <a:rPr lang="en-TT" dirty="0" err="1"/>
              <a:t>Familia</a:t>
            </a:r>
            <a:r>
              <a:rPr lang="en-TT" dirty="0"/>
              <a:t> </a:t>
            </a:r>
            <a:r>
              <a:rPr lang="en-TT" dirty="0" err="1"/>
              <a:t>Delux</a:t>
            </a:r>
            <a:r>
              <a:rPr lang="en-TT" dirty="0"/>
              <a:t> in 2016, After </a:t>
            </a:r>
            <a:r>
              <a:rPr lang="en-TT" dirty="0" err="1"/>
              <a:t>Familia</a:t>
            </a:r>
            <a:r>
              <a:rPr lang="en-TT" dirty="0"/>
              <a:t> Ultra Suave in the blue pack. This claims to be ultra soft, resistant and absorbent, as well as having been dermatologically tested, which is its key differentiator. The differences between premium and mid-priced products are not obvious enough to encourage consumers to decisively stay with premium toilet paper. It is the same case for economy toilet paper as the price gap between economy and mid-priced brands is not significant enough for consumers to want to downgrade from mid-priced products. </a:t>
            </a:r>
          </a:p>
          <a:p>
            <a:endParaRPr lang="en-TT" dirty="0"/>
          </a:p>
          <a:p>
            <a:endParaRPr lang="en-TT" dirty="0"/>
          </a:p>
          <a:p>
            <a:r>
              <a:rPr lang="en-TT" dirty="0"/>
              <a:t>The value share of private label products remained stable towards the end of the review period. Private label is becoming more attractive during the deceleration of the Colombian economy due to its lower unit prices. The leading suppliers of retail tissue products to private label in Colombia are </a:t>
            </a:r>
            <a:r>
              <a:rPr lang="en-TT" dirty="0" err="1"/>
              <a:t>Grupo</a:t>
            </a:r>
            <a:r>
              <a:rPr lang="en-TT" dirty="0"/>
              <a:t> </a:t>
            </a:r>
            <a:r>
              <a:rPr lang="en-TT" dirty="0" err="1"/>
              <a:t>Familia</a:t>
            </a:r>
            <a:r>
              <a:rPr lang="en-TT" dirty="0"/>
              <a:t> </a:t>
            </a:r>
            <a:r>
              <a:rPr lang="en-TT" dirty="0" err="1"/>
              <a:t>Sancela</a:t>
            </a:r>
            <a:r>
              <a:rPr lang="en-TT" dirty="0"/>
              <a:t>, </a:t>
            </a:r>
            <a:r>
              <a:rPr lang="en-TT" dirty="0" err="1"/>
              <a:t>Papeles</a:t>
            </a:r>
            <a:r>
              <a:rPr lang="en-TT" dirty="0"/>
              <a:t> </a:t>
            </a:r>
            <a:r>
              <a:rPr lang="en-TT" dirty="0" err="1"/>
              <a:t>Nacionales</a:t>
            </a:r>
            <a:r>
              <a:rPr lang="en-TT" dirty="0"/>
              <a:t> and </a:t>
            </a:r>
            <a:r>
              <a:rPr lang="en-TT" dirty="0" err="1"/>
              <a:t>Colombiana</a:t>
            </a:r>
            <a:r>
              <a:rPr lang="en-TT" dirty="0"/>
              <a:t> Kimberly </a:t>
            </a:r>
            <a:r>
              <a:rPr lang="en-TT" dirty="0" err="1"/>
              <a:t>Colpapel</a:t>
            </a:r>
            <a:r>
              <a:rPr lang="en-TT" dirty="0"/>
              <a:t>. </a:t>
            </a:r>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21</a:t>
            </a:fld>
            <a:endParaRPr lang="en-TT"/>
          </a:p>
        </p:txBody>
      </p:sp>
    </p:spTree>
    <p:extLst>
      <p:ext uri="{BB962C8B-B14F-4D97-AF65-F5344CB8AC3E}">
        <p14:creationId xmlns:p14="http://schemas.microsoft.com/office/powerpoint/2010/main" xmlns="" val="348724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Innovation and renewal of components in the search for higher yields is a characteristic priority of homecare players, and a constant demand from consumers. Launches or repositioning of brands that highlight greater concentration of their products, or ingredients that protect the environment or the health of users. The sensitivity of the market towards price increases, has led companies to dare to innovate or renew their ingredients, sizes, packaging and/or distribution channels to reduce the effect of rising prices on Colombian consumers.</a:t>
            </a:r>
          </a:p>
          <a:p>
            <a:endParaRPr lang="en-TT" dirty="0"/>
          </a:p>
          <a:p>
            <a:r>
              <a:rPr lang="en-TT" dirty="0"/>
              <a:t>The marketing work of home care companies has gone beyond a promotional strategy; it has involved education on the best use of their products seeking to change habits rooted in the country's culture. A practice that is gaining weight is to highlight the importance of dosage, carrying out in-person demonstrations on how a product performs against others, and show that it is not necessary to combine or mix with other products if a certain brand that includes all necessary components is purchased</a:t>
            </a:r>
          </a:p>
          <a:p>
            <a:endParaRPr lang="en-TT" dirty="0"/>
          </a:p>
          <a:p>
            <a:r>
              <a:rPr lang="en-TT" dirty="0"/>
              <a:t>Companies with lower share in the different categories of home care have noticed an opportunity to increase their production by becoming exclusive manufacturers of private label. This allows their own products to compete with those they manufacture for different retailers, positioning themselves in consumers’ minds not through advertising, but through recommendation of customers, who have increased their purchases, especially in discounters because of the offer of low prices and high </a:t>
            </a:r>
            <a:r>
              <a:rPr lang="en-TT" dirty="0" smtClean="0"/>
              <a:t>quality.</a:t>
            </a:r>
          </a:p>
          <a:p>
            <a:endParaRPr lang="en-TT" dirty="0" smtClean="0"/>
          </a:p>
          <a:p>
            <a:r>
              <a:rPr lang="en-TT" dirty="0" smtClean="0"/>
              <a:t>Generalist or multifunctional categories such as bleach and multi-purpose cleaners remained larger than specialised categories in surface care such as kitchen and bathroom cleaners. For local consumers, the multi-purpose factor was important for two main reasons. The versatility of multi-purpose cleaners allowed consumers to undertake comprehensive and meticulous cleaning, as most Colombians prefer to clean with fewer products. Also, the “more for less” </a:t>
            </a:r>
            <a:r>
              <a:rPr lang="en-TT" dirty="0" err="1" smtClean="0"/>
              <a:t>mindset</a:t>
            </a:r>
            <a:r>
              <a:rPr lang="en-TT" dirty="0" smtClean="0"/>
              <a:t> supported the second reason – simply, to save money. Despite growing disposable incomes, poverty levels remained considerable in Colombia</a:t>
            </a:r>
          </a:p>
          <a:p>
            <a:endParaRPr lang="en-TT" dirty="0" smtClean="0"/>
          </a:p>
          <a:p>
            <a:r>
              <a:rPr lang="en-TT" dirty="0" smtClean="0"/>
              <a:t>Fragrance A Key Sales Driver More demanding consumers continued to seek differentiating features when choosing surface care products. Fragrance was one such feature, with disinfectant properties and effectiveness increasingly taken for granted. This trend was evident in big categories such as multi-purpose, floor and window/glass cleaners. The aromatherapy concept that continued to evolve and consolidate over the forecast period moved beyond the traditional lavender, pine and plain citric aromas to offer more evocative, surprising and inspiring fragrances that give a sense of satisfaction and pleasure when used. </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22</a:t>
            </a:fld>
            <a:endParaRPr lang="en-TT"/>
          </a:p>
        </p:txBody>
      </p:sp>
    </p:spTree>
    <p:extLst>
      <p:ext uri="{BB962C8B-B14F-4D97-AF65-F5344CB8AC3E}">
        <p14:creationId xmlns:p14="http://schemas.microsoft.com/office/powerpoint/2010/main" xmlns="" val="141297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 Margarine is relying on differentiation to remain attractive in a market that is rapidly shifting to alternatives considered more natural and healthier. “Healthier” options are seen in products based on canola, low-fat and reduced salt alternatives, such as Rama, </a:t>
            </a:r>
            <a:r>
              <a:rPr lang="en-TT" dirty="0" err="1" smtClean="0"/>
              <a:t>Campi</a:t>
            </a:r>
            <a:r>
              <a:rPr lang="en-TT" dirty="0" smtClean="0"/>
              <a:t>, Canola Life and even private label ranges, </a:t>
            </a:r>
            <a:r>
              <a:rPr lang="en-TT" dirty="0" err="1" smtClean="0"/>
              <a:t>eg</a:t>
            </a:r>
            <a:r>
              <a:rPr lang="en-TT" dirty="0" smtClean="0"/>
              <a:t> </a:t>
            </a:r>
            <a:r>
              <a:rPr lang="en-TT" dirty="0" err="1" smtClean="0"/>
              <a:t>Carulla</a:t>
            </a:r>
            <a:r>
              <a:rPr lang="en-TT" dirty="0" smtClean="0"/>
              <a:t>. Producers are striving to stop the reduction of consumption frequency experienced in the category. Their healthier products will coexist with margarine intended for cooking purposes, which is experiencing competition from edible oils, which are also becoming healthier.  </a:t>
            </a:r>
          </a:p>
          <a:p>
            <a:endParaRPr lang="en-TT" dirty="0" smtClean="0"/>
          </a:p>
          <a:p>
            <a:r>
              <a:rPr lang="en-TT" dirty="0" smtClean="0"/>
              <a:t>Butter and margarine recorded the same value growth rate in 2017 as the review period average. In constant value terms, the CAGR for the review period was -3%, while the decline in 2017 was slightly steeper. The declining trend is mostly driven by the significant decrease in cooking fats, a category that is becoming less popular and replaced by edible oils. Cooking fats are considered less healthy and despite oil still being expensive, consumers with higher disposable income were able to switch to buying it over the review period.  </a:t>
            </a:r>
          </a:p>
          <a:p>
            <a:endParaRPr lang="en-TT" dirty="0" smtClean="0"/>
          </a:p>
          <a:p>
            <a:r>
              <a:rPr lang="en-TT" dirty="0" smtClean="0"/>
              <a:t>With a 4% rise in current value sales, butter was the fastest-growing category in 2017. Despite its performance not being strong, it coincided with a moderate performance by bread (sales of which often go hand in hand with butter). The butter category was adversely affected as consumers were experiencing other spreads such as chocolate spreads and artisanal and low-sugar jams, which performed better in 2017.  </a:t>
            </a:r>
          </a:p>
          <a:p>
            <a:endParaRPr lang="en-TT" dirty="0" smtClean="0"/>
          </a:p>
          <a:p>
            <a:r>
              <a:rPr lang="en-TT" dirty="0" smtClean="0"/>
              <a:t>In Colombia, unpackaged products are not very common. However, unpackaged options are more common in butter, which has more informality compared with the oils industry, than in margarine. The availability of unpackaged goods depends more on the informality factor than on major brands’ intention of offering unpackaged products. Artisanal unpackaged butter is available but it is not significant, due to the predominance of major packaged butter manufacturers. </a:t>
            </a:r>
          </a:p>
          <a:p>
            <a:endParaRPr lang="en-TT" dirty="0" smtClean="0"/>
          </a:p>
          <a:p>
            <a:r>
              <a:rPr lang="en-TT" dirty="0" smtClean="0"/>
              <a:t>Oils and fats performed well in 2015, with current value sales increasing by 5% due to rising disposable incomes and the offering of healthy alternatives. The Colombian economy continues to expand, albeit at a lower rate than before, thus boosting consumer purchasing power. In addition, strong economic growth in recent years has increased consumer expectations while consciousness regarding how to use oils and fats correctly is also rising, with the re-using of oil becoming less common. This reduction in re-use is an important growth driver.  </a:t>
            </a:r>
          </a:p>
          <a:p>
            <a:endParaRPr lang="en-TT" dirty="0" smtClean="0"/>
          </a:p>
          <a:p>
            <a:r>
              <a:rPr lang="en-TT" dirty="0" smtClean="0"/>
              <a:t>Oils and fats current value growth in 2015 was in-line with the review period average but higher than that of the last two years (4% in 2013 and 2014), thus implying that firms are giving a new impulse to the area. This trend is largely due to the positioning of soy oil as a healthy and affordable alternative and greater awareness of the problems associated with the presence of trans-fats in re-used oil. This is a sensitive topic since, according to </a:t>
            </a:r>
            <a:r>
              <a:rPr lang="en-TT" dirty="0" err="1" smtClean="0"/>
              <a:t>Euromonitor</a:t>
            </a:r>
            <a:r>
              <a:rPr lang="en-TT" dirty="0" smtClean="0"/>
              <a:t> International estimations, Colombia had a 65.5 death rate from ischaemic heart disease per 100,000 inhabitants in 2014 - higher than other Latin countries such as Argentina and Ecuador (48.5 and 13.6 respectively). </a:t>
            </a:r>
          </a:p>
          <a:p>
            <a:endParaRPr lang="en-TT" dirty="0" smtClean="0"/>
          </a:p>
          <a:p>
            <a:r>
              <a:rPr lang="en-TT" dirty="0" smtClean="0"/>
              <a:t> Olive oil led growth in 2015, with total volume sales increasing by 17% (with the exception of soy oil which is part of vegetable and seed oil). This strong increase was due to the health and wellness trend, which led to an increase in consumption of salad and olive oil as a dressing. Olive oil was previously perceived as a premium consumption product. However, the development of private label and the entry of Team Food Colombia SA (oil market leader, which is in olive oil via imported products) increased the offer of products affordable for middle income consumers, which are now the most important consumer group</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23</a:t>
            </a:fld>
            <a:endParaRPr lang="en-TT"/>
          </a:p>
        </p:txBody>
      </p:sp>
    </p:spTree>
    <p:extLst>
      <p:ext uri="{BB962C8B-B14F-4D97-AF65-F5344CB8AC3E}">
        <p14:creationId xmlns:p14="http://schemas.microsoft.com/office/powerpoint/2010/main" xmlns="" val="1092041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Soft drinks displayed a positive performance in 2016, Carbonates, still the largest soft drinks category, exhibited the lowest volume growth rate, with consumers migrating to healthier alternatives such as bottled water, RTD tea and juice. Energy drinks recorded the fastest growth, driven by the strong performance of economy brands.   </a:t>
            </a:r>
          </a:p>
          <a:p>
            <a:endParaRPr lang="en-TT" dirty="0"/>
          </a:p>
          <a:p>
            <a:r>
              <a:rPr lang="en-TT" dirty="0"/>
              <a:t>Ongoing health and wellness trends continue to shape the performance within soft drinks, The government has been showing concerns regarding the consumption of beverages containing sugar, not only carbonates, and the obesity rates in the country. With the argument to combat obesity and related diseases, the government has included a tax on sugary beverages in the tax reform presented to the country’s congress in October 2016 for its approval </a:t>
            </a:r>
          </a:p>
          <a:p>
            <a:endParaRPr lang="en-TT" dirty="0"/>
          </a:p>
          <a:p>
            <a:r>
              <a:rPr lang="en-TT" dirty="0"/>
              <a:t>During 2016 companies participating in the soft drinks industry maintained similar market shares compared with those of the previous year. Domestic players continued to have a strong position, with </a:t>
            </a:r>
            <a:r>
              <a:rPr lang="en-TT" dirty="0" err="1"/>
              <a:t>Postobón</a:t>
            </a:r>
            <a:r>
              <a:rPr lang="en-TT" dirty="0"/>
              <a:t> SA the top player, followed by </a:t>
            </a:r>
            <a:r>
              <a:rPr lang="en-TT" dirty="0" err="1"/>
              <a:t>Quala</a:t>
            </a:r>
            <a:r>
              <a:rPr lang="en-TT" dirty="0"/>
              <a:t> SA. </a:t>
            </a:r>
            <a:r>
              <a:rPr lang="en-TT" dirty="0" err="1"/>
              <a:t>Postobón</a:t>
            </a:r>
            <a:r>
              <a:rPr lang="en-TT" dirty="0"/>
              <a:t> SA which is focused on the mid-priced segment, acquired two companies, Agua del </a:t>
            </a:r>
            <a:r>
              <a:rPr lang="en-TT" dirty="0" err="1"/>
              <a:t>Nacimiento</a:t>
            </a:r>
            <a:r>
              <a:rPr lang="en-TT" dirty="0"/>
              <a:t> and Triple Corona SAS, owner of RTD tea </a:t>
            </a:r>
            <a:r>
              <a:rPr lang="en-TT" dirty="0" err="1"/>
              <a:t>Hatsu</a:t>
            </a:r>
            <a:r>
              <a:rPr lang="en-TT" dirty="0"/>
              <a:t>, making inroads into the premium segment. FEMSA (</a:t>
            </a:r>
            <a:r>
              <a:rPr lang="en-TT" dirty="0" err="1"/>
              <a:t>Fomento</a:t>
            </a:r>
            <a:r>
              <a:rPr lang="en-TT" dirty="0"/>
              <a:t> </a:t>
            </a:r>
            <a:r>
              <a:rPr lang="en-TT" dirty="0" err="1"/>
              <a:t>Economico</a:t>
            </a:r>
            <a:r>
              <a:rPr lang="en-TT" dirty="0"/>
              <a:t> </a:t>
            </a:r>
            <a:r>
              <a:rPr lang="en-TT" dirty="0" err="1"/>
              <a:t>Mexicano</a:t>
            </a:r>
            <a:r>
              <a:rPr lang="en-TT" dirty="0"/>
              <a:t> SA de CV) continued as the most outstanding foreign company </a:t>
            </a:r>
          </a:p>
          <a:p>
            <a:endParaRPr lang="en-TT" dirty="0"/>
          </a:p>
          <a:p>
            <a:r>
              <a:rPr lang="en-TT" dirty="0"/>
              <a:t>the most important trend observed in 2016, with stevia used as the main ingredient to substitute, totally or partially, sugar content.  </a:t>
            </a:r>
          </a:p>
          <a:p>
            <a:endParaRPr lang="en-TT" dirty="0"/>
          </a:p>
          <a:p>
            <a:r>
              <a:rPr lang="en-TT" dirty="0"/>
              <a:t>The soft drinks industry is expected to record positive retail volume growth in the forecast period, driven mainly by RTD tea, bottled water and juice, which will continue to gain preference among consumers and therefore reduce demand for regular carbonates. </a:t>
            </a:r>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24</a:t>
            </a:fld>
            <a:endParaRPr lang="en-TT"/>
          </a:p>
        </p:txBody>
      </p:sp>
    </p:spTree>
    <p:extLst>
      <p:ext uri="{BB962C8B-B14F-4D97-AF65-F5344CB8AC3E}">
        <p14:creationId xmlns:p14="http://schemas.microsoft.com/office/powerpoint/2010/main" xmlns="" val="225812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2</a:t>
            </a:fld>
            <a:endParaRPr lang="en-TT"/>
          </a:p>
        </p:txBody>
      </p:sp>
    </p:spTree>
    <p:extLst>
      <p:ext uri="{BB962C8B-B14F-4D97-AF65-F5344CB8AC3E}">
        <p14:creationId xmlns:p14="http://schemas.microsoft.com/office/powerpoint/2010/main" xmlns="" val="3745443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25</a:t>
            </a:fld>
            <a:endParaRPr lang="en-TT"/>
          </a:p>
        </p:txBody>
      </p:sp>
    </p:spTree>
    <p:extLst>
      <p:ext uri="{BB962C8B-B14F-4D97-AF65-F5344CB8AC3E}">
        <p14:creationId xmlns:p14="http://schemas.microsoft.com/office/powerpoint/2010/main" xmlns="" val="339476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26</a:t>
            </a:fld>
            <a:endParaRPr lang="en-TT"/>
          </a:p>
        </p:txBody>
      </p:sp>
    </p:spTree>
    <p:extLst>
      <p:ext uri="{BB962C8B-B14F-4D97-AF65-F5344CB8AC3E}">
        <p14:creationId xmlns:p14="http://schemas.microsoft.com/office/powerpoint/2010/main" xmlns="" val="16833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1500US</a:t>
            </a:r>
            <a:r>
              <a:rPr lang="en-TT" baseline="0" dirty="0" smtClean="0"/>
              <a:t> to 2500US to include security guard  Barranquilla to Bogota </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27</a:t>
            </a:fld>
            <a:endParaRPr lang="en-TT"/>
          </a:p>
        </p:txBody>
      </p:sp>
    </p:spTree>
    <p:extLst>
      <p:ext uri="{BB962C8B-B14F-4D97-AF65-F5344CB8AC3E}">
        <p14:creationId xmlns:p14="http://schemas.microsoft.com/office/powerpoint/2010/main" xmlns="" val="43418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28</a:t>
            </a:fld>
            <a:endParaRPr lang="en-TT"/>
          </a:p>
        </p:txBody>
      </p:sp>
    </p:spTree>
    <p:extLst>
      <p:ext uri="{BB962C8B-B14F-4D97-AF65-F5344CB8AC3E}">
        <p14:creationId xmlns:p14="http://schemas.microsoft.com/office/powerpoint/2010/main" xmlns="" val="1627843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29</a:t>
            </a:fld>
            <a:endParaRPr lang="en-TT"/>
          </a:p>
        </p:txBody>
      </p:sp>
    </p:spTree>
    <p:extLst>
      <p:ext uri="{BB962C8B-B14F-4D97-AF65-F5344CB8AC3E}">
        <p14:creationId xmlns:p14="http://schemas.microsoft.com/office/powerpoint/2010/main" xmlns="" val="37766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30</a:t>
            </a:fld>
            <a:endParaRPr lang="en-TT"/>
          </a:p>
        </p:txBody>
      </p:sp>
    </p:spTree>
    <p:extLst>
      <p:ext uri="{BB962C8B-B14F-4D97-AF65-F5344CB8AC3E}">
        <p14:creationId xmlns:p14="http://schemas.microsoft.com/office/powerpoint/2010/main" xmlns="" val="836928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31</a:t>
            </a:fld>
            <a:endParaRPr lang="en-TT"/>
          </a:p>
        </p:txBody>
      </p:sp>
    </p:spTree>
    <p:extLst>
      <p:ext uri="{BB962C8B-B14F-4D97-AF65-F5344CB8AC3E}">
        <p14:creationId xmlns:p14="http://schemas.microsoft.com/office/powerpoint/2010/main" xmlns="" val="1615567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32</a:t>
            </a:fld>
            <a:endParaRPr lang="en-TT"/>
          </a:p>
        </p:txBody>
      </p:sp>
    </p:spTree>
    <p:extLst>
      <p:ext uri="{BB962C8B-B14F-4D97-AF65-F5344CB8AC3E}">
        <p14:creationId xmlns:p14="http://schemas.microsoft.com/office/powerpoint/2010/main" xmlns="" val="323346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3</a:t>
            </a:fld>
            <a:endParaRPr lang="en-TT"/>
          </a:p>
        </p:txBody>
      </p:sp>
    </p:spTree>
    <p:extLst>
      <p:ext uri="{BB962C8B-B14F-4D97-AF65-F5344CB8AC3E}">
        <p14:creationId xmlns:p14="http://schemas.microsoft.com/office/powerpoint/2010/main" xmlns="" val="216726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Medellin 3.911 million; </a:t>
            </a:r>
          </a:p>
          <a:p>
            <a:r>
              <a:rPr lang="en-TT" dirty="0"/>
              <a:t>Cali 2.646 million; </a:t>
            </a:r>
          </a:p>
          <a:p>
            <a:r>
              <a:rPr lang="en-TT" dirty="0"/>
              <a:t>Barranquilla 1.991 million; </a:t>
            </a:r>
          </a:p>
          <a:p>
            <a:r>
              <a:rPr lang="en-TT" dirty="0"/>
              <a:t>Bucaramanga 1.215 million; </a:t>
            </a:r>
          </a:p>
          <a:p>
            <a:r>
              <a:rPr lang="en-TT" dirty="0"/>
              <a:t>Cartagena 1.092 million (2015)</a:t>
            </a:r>
          </a:p>
          <a:p>
            <a:endParaRPr lang="en-T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TT" altLang="en-US" dirty="0" smtClean="0"/>
              <a:t>Presidential Elections will be held on 27</a:t>
            </a:r>
            <a:r>
              <a:rPr lang="en-TT" altLang="en-US" baseline="30000" dirty="0" smtClean="0"/>
              <a:t>th</a:t>
            </a:r>
            <a:r>
              <a:rPr lang="en-TT" altLang="en-US" dirty="0" smtClean="0"/>
              <a:t> May 2018 and if no candidate received a majority of the vote a second round will be held on 17</a:t>
            </a:r>
            <a:r>
              <a:rPr lang="en-TT" altLang="en-US" baseline="30000" dirty="0" smtClean="0"/>
              <a:t>th</a:t>
            </a:r>
            <a:r>
              <a:rPr lang="en-TT" altLang="en-US" dirty="0" smtClean="0"/>
              <a:t> June 2018. </a:t>
            </a:r>
          </a:p>
          <a:p>
            <a:endParaRPr lang="en-TT" dirty="0" smtClean="0"/>
          </a:p>
          <a:p>
            <a:endParaRPr lang="en-TT" dirty="0"/>
          </a:p>
          <a:p>
            <a:r>
              <a:rPr lang="en-TT" dirty="0"/>
              <a:t>Colombia is unique in that there are five bona fide commercial hubs in the country:  Bogota, Medellin, Cali, Barranquilla, and Cartagena.  As opposed to the majority of Latin American countries that have one or two major cities, </a:t>
            </a:r>
          </a:p>
          <a:p>
            <a:endParaRPr lang="en-TT" dirty="0"/>
          </a:p>
          <a:p>
            <a:r>
              <a:rPr lang="en-TT" dirty="0"/>
              <a:t>The Republic of Colombia is the fourth largest economy in Latin America, after Brazil, Mexico, and Argentina, and has the third largest population with approximately 48 million inhabitants. It is the only country in South America with two coasts (Pacific and Caribbean).</a:t>
            </a:r>
          </a:p>
          <a:p>
            <a:endParaRPr lang="en-TT" dirty="0"/>
          </a:p>
          <a:p>
            <a:r>
              <a:rPr lang="en-TT" dirty="0" err="1"/>
              <a:t>colombia</a:t>
            </a:r>
            <a:r>
              <a:rPr lang="en-TT" dirty="0"/>
              <a:t> has become a free market economy with major commercial and investment ties to the United States, Europe, Asia and the rest of Latin America. Since the implementation of the U.S.-Colombia Free Trade Agreement (FTA) on May 15, 2012, U.S. exports to Colombia have increased 15% although trade slowed in 2015 due to low oil prices and a devaluation of the Colombian peso.</a:t>
            </a:r>
          </a:p>
          <a:p>
            <a:endParaRPr lang="en-TT" dirty="0"/>
          </a:p>
          <a:p>
            <a:r>
              <a:rPr lang="en-TT" dirty="0"/>
              <a:t>Strong political stability, a growing middle class (35.3% of the population), and a vastly improved safety and security situation have created healthy economic growth in Colombia, despite the hit the Colombian economy has received due to the drop in oil and commodity prices. </a:t>
            </a:r>
          </a:p>
          <a:p>
            <a:endParaRPr lang="en-TT" dirty="0"/>
          </a:p>
          <a:p>
            <a:r>
              <a:rPr lang="en-TT" dirty="0"/>
              <a:t> Approximately 55 percent of Colombia’s exports worldwide</a:t>
            </a:r>
          </a:p>
        </p:txBody>
      </p:sp>
      <p:sp>
        <p:nvSpPr>
          <p:cNvPr id="4" name="Slide Number Placeholder 3"/>
          <p:cNvSpPr>
            <a:spLocks noGrp="1"/>
          </p:cNvSpPr>
          <p:nvPr>
            <p:ph type="sldNum" sz="quarter" idx="10"/>
          </p:nvPr>
        </p:nvSpPr>
        <p:spPr/>
        <p:txBody>
          <a:bodyPr/>
          <a:lstStyle/>
          <a:p>
            <a:fld id="{9A28EC93-12AC-473F-B578-99E1F39B28F0}" type="slidenum">
              <a:rPr lang="en-TT" smtClean="0"/>
              <a:pPr/>
              <a:t>4</a:t>
            </a:fld>
            <a:endParaRPr lang="en-TT"/>
          </a:p>
        </p:txBody>
      </p:sp>
    </p:spTree>
    <p:extLst>
      <p:ext uri="{BB962C8B-B14F-4D97-AF65-F5344CB8AC3E}">
        <p14:creationId xmlns:p14="http://schemas.microsoft.com/office/powerpoint/2010/main" xmlns="" val="249885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5</a:t>
            </a:fld>
            <a:endParaRPr lang="en-TT"/>
          </a:p>
        </p:txBody>
      </p:sp>
    </p:spTree>
    <p:extLst>
      <p:ext uri="{BB962C8B-B14F-4D97-AF65-F5344CB8AC3E}">
        <p14:creationId xmlns:p14="http://schemas.microsoft.com/office/powerpoint/2010/main" xmlns="" val="346056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T" dirty="0"/>
              <a:t>Pacific Alliance –  Full Member (Chile, Colombia, Mexico, Peru </a:t>
            </a:r>
            <a:r>
              <a:rPr lang="en-TT" dirty="0" smtClean="0"/>
              <a:t>) </a:t>
            </a:r>
            <a:r>
              <a:rPr lang="en-TT" altLang="en-US" dirty="0" smtClean="0"/>
              <a:t>Peru signed a trade accord to spur regional growth. Known as the Pacific Accord, the agreement aims to boost trade by cutting import tariffs. Colombia’s free-trade agreement with the USA came into effect in 2012, roughly five years after it was signed.</a:t>
            </a:r>
          </a:p>
          <a:p>
            <a:endParaRPr lang="en-TT" dirty="0"/>
          </a:p>
          <a:p>
            <a:endParaRPr lang="en-TT" dirty="0"/>
          </a:p>
          <a:p>
            <a:r>
              <a:rPr lang="en-TT" dirty="0"/>
              <a:t>The U.S.-Colombia FTA entered into force on May 15, 2012, and immediately eliminated import tariffs on 80% of U.S. exports of consumer and industrial products to Colombia with remaining tariffs to be phased out over one to 10 years. </a:t>
            </a:r>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6</a:t>
            </a:fld>
            <a:endParaRPr lang="en-TT"/>
          </a:p>
        </p:txBody>
      </p:sp>
    </p:spTree>
    <p:extLst>
      <p:ext uri="{BB962C8B-B14F-4D97-AF65-F5344CB8AC3E}">
        <p14:creationId xmlns:p14="http://schemas.microsoft.com/office/powerpoint/2010/main" xmlns="" val="414846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Exporters to Colombia</a:t>
            </a:r>
            <a:r>
              <a:rPr lang="en-TT" baseline="0" dirty="0" smtClean="0"/>
              <a:t> = USD 1333,208.98</a:t>
            </a:r>
            <a:endParaRPr lang="en-TT" dirty="0" smtClean="0"/>
          </a:p>
          <a:p>
            <a:r>
              <a:rPr lang="en-TT" dirty="0" smtClean="0"/>
              <a:t>Universal Foods Limited </a:t>
            </a:r>
          </a:p>
          <a:p>
            <a:endParaRPr lang="en-TT" dirty="0" smtClean="0"/>
          </a:p>
          <a:p>
            <a:r>
              <a:rPr lang="en-TT" dirty="0"/>
              <a:t>Customs duties have been consolidated into four tariff levels: 0 to 5 percent on capital goods and industrial goods and raw materials not produced in Colombia, 10 percent on manufactured goods with some exemptions, and 15 to 20 percent on consumer and “sensitive” goods. Exceptions include automobiles, which are subject to a 35 percent duty.</a:t>
            </a:r>
            <a:endParaRPr lang="en-TT" dirty="0" smtClean="0"/>
          </a:p>
          <a:p>
            <a:endParaRPr lang="en-TT" dirty="0" smtClean="0"/>
          </a:p>
          <a:p>
            <a:r>
              <a:rPr lang="en-TT" dirty="0" smtClean="0"/>
              <a:t>The average tariff</a:t>
            </a:r>
            <a:r>
              <a:rPr lang="en-TT" baseline="0" dirty="0" smtClean="0"/>
              <a:t> rate ranges from 10% to 15% for products not covered under the agreement  however the agreement currently cover non alcoholic beverages, food preparations, sauces and condiments, jams and jellies, nuts, pasta, cereal </a:t>
            </a:r>
            <a:r>
              <a:rPr lang="en-TT" baseline="0" dirty="0" err="1" smtClean="0"/>
              <a:t>etc</a:t>
            </a:r>
            <a:r>
              <a:rPr lang="en-TT" baseline="0" dirty="0" smtClean="0"/>
              <a:t> </a:t>
            </a:r>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pPr/>
              <a:t>7</a:t>
            </a:fld>
            <a:endParaRPr lang="en-TT"/>
          </a:p>
        </p:txBody>
      </p:sp>
    </p:spTree>
    <p:extLst>
      <p:ext uri="{BB962C8B-B14F-4D97-AF65-F5344CB8AC3E}">
        <p14:creationId xmlns:p14="http://schemas.microsoft.com/office/powerpoint/2010/main" xmlns="" val="3800191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9</a:t>
            </a:fld>
            <a:endParaRPr lang="en-TT"/>
          </a:p>
        </p:txBody>
      </p:sp>
    </p:spTree>
    <p:extLst>
      <p:ext uri="{BB962C8B-B14F-4D97-AF65-F5344CB8AC3E}">
        <p14:creationId xmlns:p14="http://schemas.microsoft.com/office/powerpoint/2010/main" xmlns="" val="284486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pPr/>
              <a:t>11</a:t>
            </a:fld>
            <a:endParaRPr lang="en-TT"/>
          </a:p>
        </p:txBody>
      </p:sp>
    </p:spTree>
    <p:extLst>
      <p:ext uri="{BB962C8B-B14F-4D97-AF65-F5344CB8AC3E}">
        <p14:creationId xmlns:p14="http://schemas.microsoft.com/office/powerpoint/2010/main" xmlns="" val="76233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738426-F28D-43FB-8392-2C75C63B048A}"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8619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CD6A2-9B75-48ED-99BC-E8E6A9B1208C}"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279411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C3C5E-5476-4377-87FA-0F69E9A3DA93}"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21089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067FC-BF74-421B-90B6-EB51D369CB4F}"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170992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F7D5F-524B-4221-B0AF-137A99647911}"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7046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7D4B8-7D58-4A71-85FD-3FD966204488}"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330381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317CD2-B82E-4199-9925-0A9B2499A126}"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95931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74336A-74B8-4846-995D-0B334FA8B7FA}"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5590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D7D0C-1519-4E3A-B8F6-B64119EED0F4}"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297769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4FFC3-1850-4A30-A944-C8E41833DB7F}" type="datetime1">
              <a:rPr lang="en-TT" smtClean="0"/>
              <a:pPr/>
              <a:t>20/02/2018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131182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E73008-618D-4F64-8399-B000DBF06847}" type="datetime1">
              <a:rPr lang="en-TT" smtClean="0"/>
              <a:pPr/>
              <a:t>20/02/2018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349600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F80AB5-EA37-4B31-9655-8B39CB32F7C8}" type="datetime1">
              <a:rPr lang="en-TT" smtClean="0"/>
              <a:pPr/>
              <a:t>20/02/2018</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409245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3700E3-FF87-4829-960B-3014B77772E7}" type="datetime1">
              <a:rPr lang="en-TT" smtClean="0"/>
              <a:pPr/>
              <a:t>20/02/2018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334615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8FE6-B40A-4FFF-9F2B-3D25279F06F8}" type="datetime1">
              <a:rPr lang="en-TT" smtClean="0"/>
              <a:pPr/>
              <a:t>20/02/2018</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412838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AC287-BCA6-44F5-BDEC-2CAA59E4E6D0}" type="datetime1">
              <a:rPr lang="en-TT" smtClean="0"/>
              <a:pPr/>
              <a:t>20/02/2018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107753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6D8CC-5568-47B5-AE21-D36554323E8A}" type="datetime1">
              <a:rPr lang="en-TT" smtClean="0"/>
              <a:pPr/>
              <a:t>20/02/2018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157016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59F43C-D61C-43BC-917E-66CD92D20360}" type="datetime1">
              <a:rPr lang="en-TT" smtClean="0"/>
              <a:pPr/>
              <a:t>20/02/2018</a:t>
            </a:fld>
            <a:endParaRPr lang="en-T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4180C8-490D-4BDE-8F48-016CAC78808A}" type="slidenum">
              <a:rPr lang="en-TT" smtClean="0"/>
              <a:pPr/>
              <a:t>‹#›</a:t>
            </a:fld>
            <a:endParaRPr lang="en-TT"/>
          </a:p>
        </p:txBody>
      </p:sp>
    </p:spTree>
    <p:extLst>
      <p:ext uri="{BB962C8B-B14F-4D97-AF65-F5344CB8AC3E}">
        <p14:creationId xmlns:p14="http://schemas.microsoft.com/office/powerpoint/2010/main" xmlns="" val="5036018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vramlochan@exportt.co.t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360265"/>
            <a:ext cx="7766936" cy="1646302"/>
          </a:xfrm>
        </p:spPr>
        <p:txBody>
          <a:bodyPr/>
          <a:lstStyle/>
          <a:p>
            <a:pPr algn="ctr"/>
            <a:r>
              <a:rPr lang="en-TT" sz="4000" dirty="0" smtClean="0"/>
              <a:t>DOING BUSINESS IN COLOMBIA</a:t>
            </a:r>
            <a:endParaRPr lang="en-TT" sz="4000" dirty="0"/>
          </a:p>
        </p:txBody>
      </p:sp>
      <p:sp>
        <p:nvSpPr>
          <p:cNvPr id="3" name="Subtitle 2"/>
          <p:cNvSpPr>
            <a:spLocks noGrp="1"/>
          </p:cNvSpPr>
          <p:nvPr>
            <p:ph type="subTitle" idx="1"/>
          </p:nvPr>
        </p:nvSpPr>
        <p:spPr>
          <a:xfrm>
            <a:off x="0" y="5858037"/>
            <a:ext cx="7766936" cy="1096899"/>
          </a:xfrm>
        </p:spPr>
        <p:txBody>
          <a:bodyPr>
            <a:normAutofit lnSpcReduction="10000"/>
          </a:bodyPr>
          <a:lstStyle/>
          <a:p>
            <a:pPr algn="l"/>
            <a:r>
              <a:rPr lang="en-TT" dirty="0" smtClean="0"/>
              <a:t>Presented By: Vincent Ramlochan</a:t>
            </a:r>
          </a:p>
          <a:p>
            <a:pPr algn="l"/>
            <a:r>
              <a:rPr lang="en-TT" dirty="0"/>
              <a:t>	</a:t>
            </a:r>
            <a:r>
              <a:rPr lang="en-TT" dirty="0" smtClean="0"/>
              <a:t>		Research Officer</a:t>
            </a:r>
          </a:p>
          <a:p>
            <a:pPr algn="l"/>
            <a:r>
              <a:rPr lang="en-TT" dirty="0" smtClean="0"/>
              <a:t>Date: 20</a:t>
            </a:r>
            <a:r>
              <a:rPr lang="en-TT" baseline="30000" dirty="0" smtClean="0"/>
              <a:t>th</a:t>
            </a:r>
            <a:r>
              <a:rPr lang="en-TT" dirty="0" smtClean="0"/>
              <a:t>  February, 2018</a:t>
            </a:r>
            <a:endParaRPr lang="en-TT" dirty="0"/>
          </a:p>
        </p:txBody>
      </p:sp>
      <p:sp>
        <p:nvSpPr>
          <p:cNvPr id="6" name="Slide Number Placeholder 5"/>
          <p:cNvSpPr>
            <a:spLocks noGrp="1"/>
          </p:cNvSpPr>
          <p:nvPr>
            <p:ph type="sldNum" sz="quarter" idx="12"/>
          </p:nvPr>
        </p:nvSpPr>
        <p:spPr/>
        <p:txBody>
          <a:bodyPr/>
          <a:lstStyle/>
          <a:p>
            <a:fld id="{334180C8-490D-4BDE-8F48-016CAC78808A}" type="slidenum">
              <a:rPr lang="en-TT" smtClean="0"/>
              <a:pPr/>
              <a:t>1</a:t>
            </a:fld>
            <a:endParaRPr lang="en-TT"/>
          </a:p>
        </p:txBody>
      </p:sp>
      <p:pic>
        <p:nvPicPr>
          <p:cNvPr id="7" name="Picture 6"/>
          <p:cNvPicPr>
            <a:picLocks noChangeAspect="1"/>
          </p:cNvPicPr>
          <p:nvPr/>
        </p:nvPicPr>
        <p:blipFill>
          <a:blip r:embed="rId3"/>
          <a:stretch>
            <a:fillRect/>
          </a:stretch>
        </p:blipFill>
        <p:spPr>
          <a:xfrm>
            <a:off x="10680061" y="0"/>
            <a:ext cx="1511939" cy="676715"/>
          </a:xfrm>
          <a:prstGeom prst="rect">
            <a:avLst/>
          </a:prstGeom>
        </p:spPr>
      </p:pic>
      <p:pic>
        <p:nvPicPr>
          <p:cNvPr id="8" name="Picture 7"/>
          <p:cNvPicPr>
            <a:picLocks noChangeAspect="1"/>
          </p:cNvPicPr>
          <p:nvPr/>
        </p:nvPicPr>
        <p:blipFill>
          <a:blip r:embed="rId4"/>
          <a:stretch>
            <a:fillRect/>
          </a:stretch>
        </p:blipFill>
        <p:spPr>
          <a:xfrm>
            <a:off x="3614527" y="1286037"/>
            <a:ext cx="3101036" cy="3883679"/>
          </a:xfrm>
          <a:prstGeom prst="rect">
            <a:avLst/>
          </a:prstGeom>
        </p:spPr>
      </p:pic>
    </p:spTree>
    <p:extLst>
      <p:ext uri="{BB962C8B-B14F-4D97-AF65-F5344CB8AC3E}">
        <p14:creationId xmlns:p14="http://schemas.microsoft.com/office/powerpoint/2010/main" xmlns="" val="132600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61" y="104633"/>
            <a:ext cx="11755777" cy="686937"/>
          </a:xfrm>
        </p:spPr>
        <p:txBody>
          <a:bodyPr>
            <a:normAutofit/>
          </a:bodyPr>
          <a:lstStyle/>
          <a:p>
            <a:r>
              <a:rPr lang="en-TT" sz="3200" dirty="0" smtClean="0"/>
              <a:t>TOP IMPORTED FOOD AND BEVERAGE PRODUCTS </a:t>
            </a:r>
            <a:endParaRPr lang="en-TT"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3891944"/>
              </p:ext>
            </p:extLst>
          </p:nvPr>
        </p:nvGraphicFramePr>
        <p:xfrm>
          <a:off x="677691" y="789733"/>
          <a:ext cx="10402685" cy="5385069"/>
        </p:xfrm>
        <a:graphic>
          <a:graphicData uri="http://schemas.openxmlformats.org/drawingml/2006/table">
            <a:tbl>
              <a:tblPr firstRow="1" bandRow="1">
                <a:tableStyleId>{5C22544A-7EE6-4342-B048-85BDC9FD1C3A}</a:tableStyleId>
              </a:tblPr>
              <a:tblGrid>
                <a:gridCol w="1541428"/>
                <a:gridCol w="6584222"/>
                <a:gridCol w="2277035"/>
              </a:tblGrid>
              <a:tr h="279359">
                <a:tc>
                  <a:txBody>
                    <a:bodyPr/>
                    <a:lstStyle/>
                    <a:p>
                      <a:pPr algn="ctr" fontAlgn="ctr"/>
                      <a:r>
                        <a:rPr lang="en-TT" sz="1600" b="1" i="0" u="none" strike="noStrike" dirty="0">
                          <a:solidFill>
                            <a:srgbClr val="FFFFFF"/>
                          </a:solidFill>
                          <a:effectLst/>
                          <a:latin typeface="+mj-lt"/>
                        </a:rPr>
                        <a:t>Code</a:t>
                      </a:r>
                    </a:p>
                  </a:txBody>
                  <a:tcPr marL="9525" marR="9525" marT="9525" marB="0" anchor="ctr"/>
                </a:tc>
                <a:tc>
                  <a:txBody>
                    <a:bodyPr/>
                    <a:lstStyle/>
                    <a:p>
                      <a:pPr algn="ctr" fontAlgn="ctr"/>
                      <a:r>
                        <a:rPr lang="en-TT" sz="1600" b="1" i="0" u="none" strike="noStrike">
                          <a:solidFill>
                            <a:srgbClr val="FFFFFF"/>
                          </a:solidFill>
                          <a:effectLst/>
                          <a:latin typeface="+mj-lt"/>
                        </a:rPr>
                        <a:t>Product label</a:t>
                      </a:r>
                    </a:p>
                  </a:txBody>
                  <a:tcPr marL="9525" marR="9525" marT="9525" marB="0" anchor="ctr"/>
                </a:tc>
                <a:tc>
                  <a:txBody>
                    <a:bodyPr/>
                    <a:lstStyle/>
                    <a:p>
                      <a:pPr algn="ctr" fontAlgn="ctr"/>
                      <a:r>
                        <a:rPr lang="en-TT" sz="1600" b="1" i="0" u="none" strike="noStrike" dirty="0">
                          <a:solidFill>
                            <a:srgbClr val="FFFFFF"/>
                          </a:solidFill>
                          <a:effectLst/>
                          <a:latin typeface="+mj-lt"/>
                        </a:rPr>
                        <a:t>Imported value in </a:t>
                      </a:r>
                      <a:r>
                        <a:rPr lang="en-TT" sz="1600" b="1" i="0" u="none" strike="noStrike" dirty="0" smtClean="0">
                          <a:solidFill>
                            <a:srgbClr val="FFFFFF"/>
                          </a:solidFill>
                          <a:effectLst/>
                          <a:latin typeface="+mj-lt"/>
                        </a:rPr>
                        <a:t>2016</a:t>
                      </a:r>
                      <a:endParaRPr lang="en-TT" sz="1600" b="1" i="0" u="none" strike="noStrike" dirty="0">
                        <a:solidFill>
                          <a:srgbClr val="FFFFFF"/>
                        </a:solidFill>
                        <a:effectLst/>
                        <a:latin typeface="+mj-lt"/>
                      </a:endParaRPr>
                    </a:p>
                  </a:txBody>
                  <a:tcPr marL="9525" marR="9525" marT="9525" marB="0" anchor="ctr"/>
                </a:tc>
              </a:tr>
              <a:tr h="486742">
                <a:tc>
                  <a:txBody>
                    <a:bodyPr/>
                    <a:lstStyle/>
                    <a:p>
                      <a:pPr algn="l" fontAlgn="b"/>
                      <a:r>
                        <a:rPr lang="en-TT" sz="1600" b="0" i="0" u="none" strike="noStrike" dirty="0">
                          <a:solidFill>
                            <a:srgbClr val="002B54"/>
                          </a:solidFill>
                          <a:effectLst/>
                          <a:latin typeface="+mj-lt"/>
                        </a:rPr>
                        <a:t>'230400</a:t>
                      </a:r>
                    </a:p>
                  </a:txBody>
                  <a:tcPr marL="9525" marR="9525" marT="9525" marB="0" anchor="b"/>
                </a:tc>
                <a:tc>
                  <a:txBody>
                    <a:bodyPr/>
                    <a:lstStyle/>
                    <a:p>
                      <a:pPr algn="l" fontAlgn="b"/>
                      <a:r>
                        <a:rPr lang="en-TT" sz="1600" b="0" i="0" u="none" strike="noStrike">
                          <a:solidFill>
                            <a:srgbClr val="002B54"/>
                          </a:solidFill>
                          <a:effectLst/>
                          <a:latin typeface="+mj-lt"/>
                        </a:rPr>
                        <a:t>Oilcake and other solid residues, whether or not ground or in the form of pellets, resulting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477058</a:t>
                      </a:r>
                    </a:p>
                  </a:txBody>
                  <a:tcPr marL="9525" marR="9525" marT="9525" marB="0" anchor="b"/>
                </a:tc>
              </a:tr>
              <a:tr h="346252">
                <a:tc>
                  <a:txBody>
                    <a:bodyPr/>
                    <a:lstStyle/>
                    <a:p>
                      <a:pPr algn="l" fontAlgn="b"/>
                      <a:r>
                        <a:rPr lang="en-TT" sz="1600" b="0" i="0" u="none" strike="noStrike" dirty="0">
                          <a:solidFill>
                            <a:srgbClr val="002B54"/>
                          </a:solidFill>
                          <a:effectLst/>
                          <a:latin typeface="+mj-lt"/>
                        </a:rPr>
                        <a:t>'210690</a:t>
                      </a:r>
                    </a:p>
                  </a:txBody>
                  <a:tcPr marL="9525" marR="9525" marT="9525" marB="0" anchor="b"/>
                </a:tc>
                <a:tc>
                  <a:txBody>
                    <a:bodyPr/>
                    <a:lstStyle/>
                    <a:p>
                      <a:pPr algn="l" fontAlgn="b"/>
                      <a:r>
                        <a:rPr lang="en-TT" sz="1600" b="0" i="0" u="none" strike="noStrike" dirty="0">
                          <a:solidFill>
                            <a:srgbClr val="002B54"/>
                          </a:solidFill>
                          <a:effectLst/>
                          <a:latin typeface="+mj-lt"/>
                        </a:rPr>
                        <a:t>Food preparations, </a:t>
                      </a:r>
                      <a:r>
                        <a:rPr lang="en-TT" sz="1600" b="0" i="0" u="none" strike="noStrike" dirty="0" err="1">
                          <a:solidFill>
                            <a:srgbClr val="002B54"/>
                          </a:solidFill>
                          <a:effectLst/>
                          <a:latin typeface="+mj-lt"/>
                        </a:rPr>
                        <a:t>n.e.s</a:t>
                      </a:r>
                      <a:r>
                        <a:rPr lang="en-TT" sz="1600" b="0" i="0" u="none" strike="noStrike" dirty="0">
                          <a:solidFill>
                            <a:srgbClr val="002B54"/>
                          </a:solidFill>
                          <a:effectLst/>
                          <a:latin typeface="+mj-lt"/>
                        </a:rPr>
                        <a:t>.</a:t>
                      </a:r>
                    </a:p>
                  </a:txBody>
                  <a:tcPr marL="9525" marR="9525" marT="9525" marB="0" anchor="b"/>
                </a:tc>
                <a:tc>
                  <a:txBody>
                    <a:bodyPr/>
                    <a:lstStyle/>
                    <a:p>
                      <a:pPr algn="ctr" fontAlgn="b"/>
                      <a:r>
                        <a:rPr lang="en-TT" sz="1600" b="0" i="0" u="none" strike="noStrike" dirty="0">
                          <a:solidFill>
                            <a:srgbClr val="002B54"/>
                          </a:solidFill>
                          <a:effectLst/>
                          <a:latin typeface="+mj-lt"/>
                        </a:rPr>
                        <a:t>253204</a:t>
                      </a:r>
                    </a:p>
                  </a:txBody>
                  <a:tcPr marL="9525" marR="9525" marT="9525" marB="0" anchor="b"/>
                </a:tc>
              </a:tr>
              <a:tr h="725451">
                <a:tc>
                  <a:txBody>
                    <a:bodyPr/>
                    <a:lstStyle/>
                    <a:p>
                      <a:pPr algn="l" fontAlgn="b"/>
                      <a:r>
                        <a:rPr lang="en-TT" sz="1600" b="0" i="0" u="none" strike="noStrike">
                          <a:solidFill>
                            <a:srgbClr val="002B54"/>
                          </a:solidFill>
                          <a:effectLst/>
                          <a:latin typeface="+mj-lt"/>
                        </a:rPr>
                        <a:t>'220210</a:t>
                      </a:r>
                    </a:p>
                  </a:txBody>
                  <a:tcPr marL="9525" marR="9525" marT="9525" marB="0" anchor="b"/>
                </a:tc>
                <a:tc>
                  <a:txBody>
                    <a:bodyPr/>
                    <a:lstStyle/>
                    <a:p>
                      <a:pPr algn="l" fontAlgn="b"/>
                      <a:r>
                        <a:rPr lang="en-TT" sz="1600" b="0" i="0" u="none" strike="noStrike" dirty="0">
                          <a:solidFill>
                            <a:srgbClr val="002B54"/>
                          </a:solidFill>
                          <a:effectLst/>
                          <a:latin typeface="+mj-lt"/>
                        </a:rPr>
                        <a:t>Waters, incl. mineral and aerated, with added sugar, sweetener or flavour, for direct consumption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136837</a:t>
                      </a:r>
                    </a:p>
                  </a:txBody>
                  <a:tcPr marL="9525" marR="9525" marT="9525" marB="0" anchor="b"/>
                </a:tc>
              </a:tr>
              <a:tr h="486742">
                <a:tc>
                  <a:txBody>
                    <a:bodyPr/>
                    <a:lstStyle/>
                    <a:p>
                      <a:pPr algn="l" fontAlgn="b"/>
                      <a:r>
                        <a:rPr lang="en-TT" sz="1600" b="0" i="0" u="none" strike="noStrike">
                          <a:solidFill>
                            <a:srgbClr val="002B54"/>
                          </a:solidFill>
                          <a:effectLst/>
                          <a:latin typeface="+mj-lt"/>
                        </a:rPr>
                        <a:t>'170199</a:t>
                      </a:r>
                    </a:p>
                  </a:txBody>
                  <a:tcPr marL="9525" marR="9525" marT="9525" marB="0" anchor="b"/>
                </a:tc>
                <a:tc>
                  <a:txBody>
                    <a:bodyPr/>
                    <a:lstStyle/>
                    <a:p>
                      <a:pPr algn="l" fontAlgn="b"/>
                      <a:r>
                        <a:rPr lang="en-TT" sz="1600" b="0" i="0" u="none" strike="noStrike" dirty="0">
                          <a:solidFill>
                            <a:srgbClr val="002B54"/>
                          </a:solidFill>
                          <a:effectLst/>
                          <a:latin typeface="+mj-lt"/>
                        </a:rPr>
                        <a:t>Cane or beet sugar and chemically pure sucrose, in solid form (excluding cane and beet sugar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136437</a:t>
                      </a:r>
                    </a:p>
                  </a:txBody>
                  <a:tcPr marL="9525" marR="9525" marT="9525" marB="0" anchor="b"/>
                </a:tc>
              </a:tr>
              <a:tr h="725451">
                <a:tc>
                  <a:txBody>
                    <a:bodyPr/>
                    <a:lstStyle/>
                    <a:p>
                      <a:pPr algn="l" fontAlgn="b"/>
                      <a:r>
                        <a:rPr lang="en-TT" sz="1600" b="0" i="0" u="none" strike="noStrike">
                          <a:solidFill>
                            <a:srgbClr val="002B54"/>
                          </a:solidFill>
                          <a:effectLst/>
                          <a:latin typeface="+mj-lt"/>
                        </a:rPr>
                        <a:t>'160414</a:t>
                      </a:r>
                    </a:p>
                  </a:txBody>
                  <a:tcPr marL="9525" marR="9525" marT="9525" marB="0" anchor="b"/>
                </a:tc>
                <a:tc>
                  <a:txBody>
                    <a:bodyPr/>
                    <a:lstStyle/>
                    <a:p>
                      <a:pPr algn="l" fontAlgn="b"/>
                      <a:r>
                        <a:rPr lang="en-TT" sz="1600" b="0" i="0" u="none" strike="noStrike" dirty="0">
                          <a:solidFill>
                            <a:srgbClr val="002B54"/>
                          </a:solidFill>
                          <a:effectLst/>
                          <a:latin typeface="+mj-lt"/>
                        </a:rPr>
                        <a:t>Prepared or preserved tunas, skipjack and Atlantic bonito, whole or in pieces (excluding minced)</a:t>
                      </a:r>
                    </a:p>
                  </a:txBody>
                  <a:tcPr marL="9525" marR="9525" marT="9525" marB="0" anchor="b"/>
                </a:tc>
                <a:tc>
                  <a:txBody>
                    <a:bodyPr/>
                    <a:lstStyle/>
                    <a:p>
                      <a:pPr algn="ctr" fontAlgn="b"/>
                      <a:r>
                        <a:rPr lang="en-TT" sz="1600" b="0" i="0" u="none" strike="noStrike" dirty="0">
                          <a:solidFill>
                            <a:srgbClr val="002B54"/>
                          </a:solidFill>
                          <a:effectLst/>
                          <a:latin typeface="+mj-lt"/>
                        </a:rPr>
                        <a:t>124858</a:t>
                      </a:r>
                    </a:p>
                  </a:txBody>
                  <a:tcPr marL="9525" marR="9525" marT="9525" marB="0" anchor="b"/>
                </a:tc>
              </a:tr>
              <a:tr h="486742">
                <a:tc>
                  <a:txBody>
                    <a:bodyPr/>
                    <a:lstStyle/>
                    <a:p>
                      <a:pPr algn="l" fontAlgn="b"/>
                      <a:r>
                        <a:rPr lang="en-TT" sz="1600" b="0" i="0" u="none" strike="noStrike">
                          <a:solidFill>
                            <a:srgbClr val="002B54"/>
                          </a:solidFill>
                          <a:effectLst/>
                          <a:latin typeface="+mj-lt"/>
                        </a:rPr>
                        <a:t>'230990</a:t>
                      </a:r>
                    </a:p>
                  </a:txBody>
                  <a:tcPr marL="9525" marR="9525" marT="9525" marB="0" anchor="b"/>
                </a:tc>
                <a:tc>
                  <a:txBody>
                    <a:bodyPr/>
                    <a:lstStyle/>
                    <a:p>
                      <a:pPr algn="l" fontAlgn="b"/>
                      <a:r>
                        <a:rPr lang="en-TT" sz="1600" b="0" i="0" u="none" strike="noStrike" dirty="0">
                          <a:solidFill>
                            <a:srgbClr val="002B54"/>
                          </a:solidFill>
                          <a:effectLst/>
                          <a:latin typeface="+mj-lt"/>
                        </a:rPr>
                        <a:t>Preparations of a kind used in animal feeding (excluding dog or cat food put up for retail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84286</a:t>
                      </a:r>
                    </a:p>
                  </a:txBody>
                  <a:tcPr marL="9525" marR="9525" marT="9525" marB="0" anchor="b"/>
                </a:tc>
              </a:tr>
              <a:tr h="346252">
                <a:tc>
                  <a:txBody>
                    <a:bodyPr/>
                    <a:lstStyle/>
                    <a:p>
                      <a:pPr algn="l" fontAlgn="b"/>
                      <a:r>
                        <a:rPr lang="en-TT" sz="1600" b="0" i="0" u="none" strike="noStrike">
                          <a:solidFill>
                            <a:srgbClr val="002B54"/>
                          </a:solidFill>
                          <a:effectLst/>
                          <a:latin typeface="+mj-lt"/>
                        </a:rPr>
                        <a:t>'240220</a:t>
                      </a:r>
                    </a:p>
                  </a:txBody>
                  <a:tcPr marL="9525" marR="9525" marT="9525" marB="0" anchor="b"/>
                </a:tc>
                <a:tc>
                  <a:txBody>
                    <a:bodyPr/>
                    <a:lstStyle/>
                    <a:p>
                      <a:pPr algn="l" fontAlgn="b"/>
                      <a:r>
                        <a:rPr lang="en-TT" sz="1600" b="0" i="0" u="none" strike="noStrike" dirty="0">
                          <a:solidFill>
                            <a:srgbClr val="002B54"/>
                          </a:solidFill>
                          <a:effectLst/>
                          <a:latin typeface="+mj-lt"/>
                        </a:rPr>
                        <a:t>Cigarettes, containing tobacco</a:t>
                      </a:r>
                    </a:p>
                  </a:txBody>
                  <a:tcPr marL="9525" marR="9525" marT="9525" marB="0" anchor="b"/>
                </a:tc>
                <a:tc>
                  <a:txBody>
                    <a:bodyPr/>
                    <a:lstStyle/>
                    <a:p>
                      <a:pPr algn="ctr" fontAlgn="b"/>
                      <a:r>
                        <a:rPr lang="en-TT" sz="1600" b="0" i="0" u="none" strike="noStrike" dirty="0">
                          <a:solidFill>
                            <a:srgbClr val="002B54"/>
                          </a:solidFill>
                          <a:effectLst/>
                          <a:latin typeface="+mj-lt"/>
                        </a:rPr>
                        <a:t>81558</a:t>
                      </a:r>
                    </a:p>
                  </a:txBody>
                  <a:tcPr marL="9525" marR="9525" marT="9525" marB="0" anchor="b"/>
                </a:tc>
              </a:tr>
              <a:tr h="486742">
                <a:tc>
                  <a:txBody>
                    <a:bodyPr/>
                    <a:lstStyle/>
                    <a:p>
                      <a:pPr algn="l" fontAlgn="b"/>
                      <a:r>
                        <a:rPr lang="en-TT" sz="1600" b="0" i="0" u="none" strike="noStrike">
                          <a:solidFill>
                            <a:srgbClr val="002B54"/>
                          </a:solidFill>
                          <a:effectLst/>
                          <a:latin typeface="+mj-lt"/>
                        </a:rPr>
                        <a:t>'190110</a:t>
                      </a:r>
                    </a:p>
                  </a:txBody>
                  <a:tcPr marL="9525" marR="9525" marT="9525" marB="0" anchor="b"/>
                </a:tc>
                <a:tc>
                  <a:txBody>
                    <a:bodyPr/>
                    <a:lstStyle/>
                    <a:p>
                      <a:pPr algn="l" fontAlgn="b"/>
                      <a:r>
                        <a:rPr lang="en-TT" sz="1600" b="0" i="0" u="none" strike="noStrike">
                          <a:solidFill>
                            <a:srgbClr val="002B54"/>
                          </a:solidFill>
                          <a:effectLst/>
                          <a:latin typeface="+mj-lt"/>
                        </a:rPr>
                        <a:t>Food preparations for infant use, put up for retail sale, of flour, groats, meal, starch or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77431</a:t>
                      </a:r>
                    </a:p>
                  </a:txBody>
                  <a:tcPr marL="9525" marR="9525" marT="9525" marB="0" anchor="b"/>
                </a:tc>
              </a:tr>
              <a:tr h="486742">
                <a:tc>
                  <a:txBody>
                    <a:bodyPr/>
                    <a:lstStyle/>
                    <a:p>
                      <a:pPr algn="l" fontAlgn="b"/>
                      <a:r>
                        <a:rPr lang="en-TT" sz="1600" b="0" i="0" u="none" strike="noStrike">
                          <a:solidFill>
                            <a:srgbClr val="002B54"/>
                          </a:solidFill>
                          <a:effectLst/>
                          <a:latin typeface="+mj-lt"/>
                        </a:rPr>
                        <a:t>'230310</a:t>
                      </a:r>
                    </a:p>
                  </a:txBody>
                  <a:tcPr marL="9525" marR="9525" marT="9525" marB="0" anchor="b"/>
                </a:tc>
                <a:tc>
                  <a:txBody>
                    <a:bodyPr/>
                    <a:lstStyle/>
                    <a:p>
                      <a:pPr algn="l" fontAlgn="b"/>
                      <a:r>
                        <a:rPr lang="en-TT" sz="1600" b="0" i="0" u="none" strike="noStrike">
                          <a:solidFill>
                            <a:srgbClr val="002B54"/>
                          </a:solidFill>
                          <a:effectLst/>
                          <a:latin typeface="+mj-lt"/>
                        </a:rPr>
                        <a:t>Residues of starch manufacture and similar residues</a:t>
                      </a:r>
                    </a:p>
                  </a:txBody>
                  <a:tcPr marL="9525" marR="9525" marT="9525" marB="0" anchor="b"/>
                </a:tc>
                <a:tc>
                  <a:txBody>
                    <a:bodyPr/>
                    <a:lstStyle/>
                    <a:p>
                      <a:pPr algn="ctr" fontAlgn="b"/>
                      <a:r>
                        <a:rPr lang="en-TT" sz="1600" b="0" i="0" u="none" strike="noStrike" dirty="0">
                          <a:solidFill>
                            <a:srgbClr val="002B54"/>
                          </a:solidFill>
                          <a:effectLst/>
                          <a:latin typeface="+mj-lt"/>
                        </a:rPr>
                        <a:t>65061</a:t>
                      </a:r>
                    </a:p>
                  </a:txBody>
                  <a:tcPr marL="9525" marR="9525" marT="9525" marB="0" anchor="b"/>
                </a:tc>
              </a:tr>
              <a:tr h="486742">
                <a:tc>
                  <a:txBody>
                    <a:bodyPr/>
                    <a:lstStyle/>
                    <a:p>
                      <a:pPr algn="l" fontAlgn="b"/>
                      <a:r>
                        <a:rPr lang="en-TT" sz="1600" b="0" i="0" u="none" strike="noStrike">
                          <a:solidFill>
                            <a:srgbClr val="002B54"/>
                          </a:solidFill>
                          <a:effectLst/>
                          <a:latin typeface="+mj-lt"/>
                        </a:rPr>
                        <a:t>'220710</a:t>
                      </a:r>
                    </a:p>
                  </a:txBody>
                  <a:tcPr marL="9525" marR="9525" marT="9525" marB="0" anchor="b"/>
                </a:tc>
                <a:tc>
                  <a:txBody>
                    <a:bodyPr/>
                    <a:lstStyle/>
                    <a:p>
                      <a:pPr algn="l" fontAlgn="b"/>
                      <a:r>
                        <a:rPr lang="en-TT" sz="1600" b="0" i="0" u="none" strike="noStrike" dirty="0" smtClean="0">
                          <a:solidFill>
                            <a:srgbClr val="002B54"/>
                          </a:solidFill>
                          <a:effectLst/>
                          <a:latin typeface="+mj-lt"/>
                        </a:rPr>
                        <a:t>Under</a:t>
                      </a:r>
                      <a:r>
                        <a:rPr lang="en-TT" sz="1600" b="0" i="0" u="none" strike="noStrike" baseline="0" dirty="0" smtClean="0">
                          <a:solidFill>
                            <a:srgbClr val="002B54"/>
                          </a:solidFill>
                          <a:effectLst/>
                          <a:latin typeface="+mj-lt"/>
                        </a:rPr>
                        <a:t> </a:t>
                      </a:r>
                      <a:r>
                        <a:rPr lang="en-TT" sz="1600" b="0" i="0" u="none" strike="noStrike" dirty="0" smtClean="0">
                          <a:solidFill>
                            <a:srgbClr val="002B54"/>
                          </a:solidFill>
                          <a:effectLst/>
                          <a:latin typeface="+mj-lt"/>
                        </a:rPr>
                        <a:t>natured </a:t>
                      </a:r>
                      <a:r>
                        <a:rPr lang="en-TT" sz="1600" b="0" i="0" u="none" strike="noStrike" dirty="0">
                          <a:solidFill>
                            <a:srgbClr val="002B54"/>
                          </a:solidFill>
                          <a:effectLst/>
                          <a:latin typeface="+mj-lt"/>
                        </a:rPr>
                        <a:t>ethyl alcohol, of actual alcoholic strength of &gt;= 80%</a:t>
                      </a:r>
                    </a:p>
                  </a:txBody>
                  <a:tcPr marL="9525" marR="9525" marT="9525" marB="0" anchor="b"/>
                </a:tc>
                <a:tc>
                  <a:txBody>
                    <a:bodyPr/>
                    <a:lstStyle/>
                    <a:p>
                      <a:pPr algn="ctr" fontAlgn="b"/>
                      <a:r>
                        <a:rPr lang="en-TT" sz="1600" b="0" i="0" u="none" strike="noStrike" dirty="0">
                          <a:solidFill>
                            <a:srgbClr val="002B54"/>
                          </a:solidFill>
                          <a:effectLst/>
                          <a:latin typeface="+mj-lt"/>
                        </a:rPr>
                        <a:t>54918</a:t>
                      </a:r>
                    </a:p>
                  </a:txBody>
                  <a:tcPr marL="9525" marR="9525" marT="9525" marB="0" anchor="b"/>
                </a:tc>
              </a:tr>
            </a:tbl>
          </a:graphicData>
        </a:graphic>
      </p:graphicFrame>
      <p:sp>
        <p:nvSpPr>
          <p:cNvPr id="5" name="Rectangle 4"/>
          <p:cNvSpPr/>
          <p:nvPr/>
        </p:nvSpPr>
        <p:spPr>
          <a:xfrm>
            <a:off x="1842449" y="6247807"/>
            <a:ext cx="6919414" cy="51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TOTAL US$1,491,648,000 OR 60%</a:t>
            </a:r>
            <a:endParaRPr lang="en-TT" b="1"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11</a:t>
            </a:fld>
            <a:endParaRPr lang="en-TT"/>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156153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37"/>
            <a:ext cx="11755777" cy="686937"/>
          </a:xfrm>
        </p:spPr>
        <p:txBody>
          <a:bodyPr>
            <a:normAutofit/>
          </a:bodyPr>
          <a:lstStyle/>
          <a:p>
            <a:r>
              <a:rPr lang="en-TT" sz="3200" dirty="0" smtClean="0"/>
              <a:t>TOP IMPORTED CLEANING CHEMICAL PRODUCTS </a:t>
            </a:r>
            <a:endParaRPr lang="en-TT"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69715493"/>
              </p:ext>
            </p:extLst>
          </p:nvPr>
        </p:nvGraphicFramePr>
        <p:xfrm>
          <a:off x="677691" y="631915"/>
          <a:ext cx="9566147" cy="5463818"/>
        </p:xfrm>
        <a:graphic>
          <a:graphicData uri="http://schemas.openxmlformats.org/drawingml/2006/table">
            <a:tbl>
              <a:tblPr firstRow="1" bandRow="1">
                <a:tableStyleId>{5C22544A-7EE6-4342-B048-85BDC9FD1C3A}</a:tableStyleId>
              </a:tblPr>
              <a:tblGrid>
                <a:gridCol w="1417473"/>
                <a:gridCol w="6747016"/>
                <a:gridCol w="1401658"/>
              </a:tblGrid>
              <a:tr h="491768">
                <a:tc>
                  <a:txBody>
                    <a:bodyPr/>
                    <a:lstStyle/>
                    <a:p>
                      <a:pPr algn="ctr" fontAlgn="ctr"/>
                      <a:r>
                        <a:rPr lang="en-TT" sz="1600" b="1" i="0" u="none" strike="noStrike" dirty="0">
                          <a:solidFill>
                            <a:srgbClr val="FFFFFF"/>
                          </a:solidFill>
                          <a:effectLst/>
                          <a:latin typeface="+mj-lt"/>
                        </a:rPr>
                        <a:t>Code</a:t>
                      </a:r>
                    </a:p>
                  </a:txBody>
                  <a:tcPr marL="9525" marR="9525" marT="9525" marB="0" anchor="ctr"/>
                </a:tc>
                <a:tc>
                  <a:txBody>
                    <a:bodyPr/>
                    <a:lstStyle/>
                    <a:p>
                      <a:pPr algn="ctr" fontAlgn="ctr"/>
                      <a:r>
                        <a:rPr lang="en-TT" sz="1600" b="1" i="0" u="none" strike="noStrike" dirty="0">
                          <a:solidFill>
                            <a:srgbClr val="FFFFFF"/>
                          </a:solidFill>
                          <a:effectLst/>
                          <a:latin typeface="+mj-lt"/>
                        </a:rPr>
                        <a:t>Product label</a:t>
                      </a:r>
                    </a:p>
                  </a:txBody>
                  <a:tcPr marL="9525" marR="9525" marT="9525" marB="0" anchor="ctr"/>
                </a:tc>
                <a:tc>
                  <a:txBody>
                    <a:bodyPr/>
                    <a:lstStyle/>
                    <a:p>
                      <a:pPr algn="ctr" fontAlgn="ctr"/>
                      <a:r>
                        <a:rPr lang="en-TT" sz="1600" b="1" i="0" u="none" strike="noStrike" dirty="0">
                          <a:solidFill>
                            <a:srgbClr val="FFFFFF"/>
                          </a:solidFill>
                          <a:effectLst/>
                          <a:latin typeface="+mj-lt"/>
                        </a:rPr>
                        <a:t>Imported value in </a:t>
                      </a:r>
                      <a:r>
                        <a:rPr lang="en-TT" sz="1600" b="1" i="0" u="none" strike="noStrike" dirty="0" smtClean="0">
                          <a:solidFill>
                            <a:srgbClr val="FFFFFF"/>
                          </a:solidFill>
                          <a:effectLst/>
                          <a:latin typeface="+mj-lt"/>
                        </a:rPr>
                        <a:t>2016</a:t>
                      </a:r>
                      <a:endParaRPr lang="en-TT" sz="1600" b="1" i="0" u="none" strike="noStrike" dirty="0">
                        <a:solidFill>
                          <a:srgbClr val="FFFFFF"/>
                        </a:solidFill>
                        <a:effectLst/>
                        <a:latin typeface="+mj-lt"/>
                      </a:endParaRPr>
                    </a:p>
                  </a:txBody>
                  <a:tcPr marL="9525" marR="9525" marT="9525" marB="0" anchor="ctr"/>
                </a:tc>
              </a:tr>
              <a:tr h="491768">
                <a:tc>
                  <a:txBody>
                    <a:bodyPr/>
                    <a:lstStyle/>
                    <a:p>
                      <a:pPr algn="l" fontAlgn="b"/>
                      <a:r>
                        <a:rPr lang="en-TT" sz="1600" b="0" i="0" u="none" strike="noStrike">
                          <a:solidFill>
                            <a:srgbClr val="002B54"/>
                          </a:solidFill>
                          <a:effectLst/>
                          <a:latin typeface="+mj-lt"/>
                        </a:rPr>
                        <a:t>'340220</a:t>
                      </a:r>
                    </a:p>
                  </a:txBody>
                  <a:tcPr marL="9525" marR="9525" marT="9525" marB="0" anchor="b"/>
                </a:tc>
                <a:tc>
                  <a:txBody>
                    <a:bodyPr/>
                    <a:lstStyle/>
                    <a:p>
                      <a:pPr algn="l" fontAlgn="b"/>
                      <a:r>
                        <a:rPr lang="en-TT" sz="1600" b="0" i="0" u="none" strike="noStrike">
                          <a:solidFill>
                            <a:srgbClr val="002B54"/>
                          </a:solidFill>
                          <a:effectLst/>
                          <a:latin typeface="+mj-lt"/>
                        </a:rPr>
                        <a:t>Surface-active preparations, washing preparations, auxiliary washing preparations and cleaning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29187</a:t>
                      </a:r>
                    </a:p>
                  </a:txBody>
                  <a:tcPr marL="9525" marR="9525" marT="9525" marB="0" anchor="b"/>
                </a:tc>
              </a:tr>
              <a:tr h="491768">
                <a:tc>
                  <a:txBody>
                    <a:bodyPr/>
                    <a:lstStyle/>
                    <a:p>
                      <a:pPr algn="l" fontAlgn="b"/>
                      <a:r>
                        <a:rPr lang="en-TT" sz="1600" b="0" i="0" u="none" strike="noStrike">
                          <a:solidFill>
                            <a:srgbClr val="002B54"/>
                          </a:solidFill>
                          <a:effectLst/>
                          <a:latin typeface="+mj-lt"/>
                        </a:rPr>
                        <a:t>'340119</a:t>
                      </a:r>
                    </a:p>
                  </a:txBody>
                  <a:tcPr marL="9525" marR="9525" marT="9525" marB="0" anchor="b"/>
                </a:tc>
                <a:tc>
                  <a:txBody>
                    <a:bodyPr/>
                    <a:lstStyle/>
                    <a:p>
                      <a:pPr algn="l" fontAlgn="b"/>
                      <a:r>
                        <a:rPr lang="en-TT" sz="1600" b="0" i="0" u="none" strike="noStrike">
                          <a:solidFill>
                            <a:srgbClr val="002B54"/>
                          </a:solidFill>
                          <a:effectLst/>
                          <a:latin typeface="+mj-lt"/>
                        </a:rPr>
                        <a:t>Soap and organic surface-active products and preparations, in the form of bars, cakes, moulded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21481</a:t>
                      </a:r>
                    </a:p>
                  </a:txBody>
                  <a:tcPr marL="9525" marR="9525" marT="9525" marB="0" anchor="b"/>
                </a:tc>
              </a:tr>
              <a:tr h="491768">
                <a:tc>
                  <a:txBody>
                    <a:bodyPr/>
                    <a:lstStyle/>
                    <a:p>
                      <a:pPr algn="l" fontAlgn="b"/>
                      <a:r>
                        <a:rPr lang="en-TT" sz="1600" b="0" i="0" u="none" strike="noStrike">
                          <a:solidFill>
                            <a:srgbClr val="002B54"/>
                          </a:solidFill>
                          <a:effectLst/>
                          <a:latin typeface="+mj-lt"/>
                        </a:rPr>
                        <a:t>'340111</a:t>
                      </a:r>
                    </a:p>
                  </a:txBody>
                  <a:tcPr marL="9525" marR="9525" marT="9525" marB="0" anchor="b"/>
                </a:tc>
                <a:tc>
                  <a:txBody>
                    <a:bodyPr/>
                    <a:lstStyle/>
                    <a:p>
                      <a:pPr algn="l" fontAlgn="b"/>
                      <a:r>
                        <a:rPr lang="en-TT" sz="1600" b="0" i="0" u="none" strike="noStrike">
                          <a:solidFill>
                            <a:srgbClr val="002B54"/>
                          </a:solidFill>
                          <a:effectLst/>
                          <a:latin typeface="+mj-lt"/>
                        </a:rPr>
                        <a:t>Soap and organic surface-active products and preparations, in the form of bars, cakes, moulded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11736</a:t>
                      </a:r>
                    </a:p>
                  </a:txBody>
                  <a:tcPr marL="9525" marR="9525" marT="9525" marB="0" anchor="b"/>
                </a:tc>
              </a:tr>
              <a:tr h="491768">
                <a:tc>
                  <a:txBody>
                    <a:bodyPr/>
                    <a:lstStyle/>
                    <a:p>
                      <a:pPr algn="l" fontAlgn="b"/>
                      <a:r>
                        <a:rPr lang="en-TT" sz="1600" b="0" i="0" u="none" strike="noStrike">
                          <a:solidFill>
                            <a:srgbClr val="002B54"/>
                          </a:solidFill>
                          <a:effectLst/>
                          <a:latin typeface="+mj-lt"/>
                        </a:rPr>
                        <a:t>'340290</a:t>
                      </a:r>
                    </a:p>
                  </a:txBody>
                  <a:tcPr marL="9525" marR="9525" marT="9525" marB="0" anchor="b"/>
                </a:tc>
                <a:tc>
                  <a:txBody>
                    <a:bodyPr/>
                    <a:lstStyle/>
                    <a:p>
                      <a:pPr algn="l" fontAlgn="b"/>
                      <a:r>
                        <a:rPr lang="en-TT" sz="1600" b="0" i="0" u="none" strike="noStrike">
                          <a:solidFill>
                            <a:srgbClr val="002B54"/>
                          </a:solidFill>
                          <a:effectLst/>
                          <a:latin typeface="+mj-lt"/>
                        </a:rPr>
                        <a:t>Surface-active preparations, washing preparations, incl. auxiliary washing preparations and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8801</a:t>
                      </a:r>
                    </a:p>
                  </a:txBody>
                  <a:tcPr marL="9525" marR="9525" marT="9525" marB="0" anchor="b"/>
                </a:tc>
              </a:tr>
              <a:tr h="491768">
                <a:tc>
                  <a:txBody>
                    <a:bodyPr/>
                    <a:lstStyle/>
                    <a:p>
                      <a:pPr algn="l" fontAlgn="b"/>
                      <a:r>
                        <a:rPr lang="en-TT" sz="1600" b="0" i="0" u="none" strike="noStrike">
                          <a:solidFill>
                            <a:srgbClr val="002B54"/>
                          </a:solidFill>
                          <a:effectLst/>
                          <a:latin typeface="+mj-lt"/>
                        </a:rPr>
                        <a:t>'340120</a:t>
                      </a:r>
                    </a:p>
                  </a:txBody>
                  <a:tcPr marL="9525" marR="9525" marT="9525" marB="0" anchor="b"/>
                </a:tc>
                <a:tc>
                  <a:txBody>
                    <a:bodyPr/>
                    <a:lstStyle/>
                    <a:p>
                      <a:pPr algn="l" fontAlgn="b"/>
                      <a:r>
                        <a:rPr lang="en-TT" sz="1600" b="0" i="0" u="none" strike="noStrike">
                          <a:solidFill>
                            <a:srgbClr val="002B54"/>
                          </a:solidFill>
                          <a:effectLst/>
                          <a:latin typeface="+mj-lt"/>
                        </a:rPr>
                        <a:t>Soap in the form of flakes, granules, powder, paste or in aqueous solution</a:t>
                      </a:r>
                    </a:p>
                  </a:txBody>
                  <a:tcPr marL="9525" marR="9525" marT="9525" marB="0" anchor="b"/>
                </a:tc>
                <a:tc>
                  <a:txBody>
                    <a:bodyPr/>
                    <a:lstStyle/>
                    <a:p>
                      <a:pPr algn="ctr" fontAlgn="b"/>
                      <a:r>
                        <a:rPr lang="en-TT" sz="1600" b="0" i="0" u="none" strike="noStrike">
                          <a:solidFill>
                            <a:srgbClr val="002B54"/>
                          </a:solidFill>
                          <a:effectLst/>
                          <a:latin typeface="+mj-lt"/>
                        </a:rPr>
                        <a:t>1968</a:t>
                      </a:r>
                    </a:p>
                  </a:txBody>
                  <a:tcPr marL="9525" marR="9525" marT="9525" marB="0" anchor="b"/>
                </a:tc>
              </a:tr>
              <a:tr h="491768">
                <a:tc>
                  <a:txBody>
                    <a:bodyPr/>
                    <a:lstStyle/>
                    <a:p>
                      <a:pPr algn="l" fontAlgn="b"/>
                      <a:r>
                        <a:rPr lang="en-TT" sz="1600" b="0" i="0" u="none" strike="noStrike">
                          <a:solidFill>
                            <a:srgbClr val="002B54"/>
                          </a:solidFill>
                          <a:effectLst/>
                          <a:latin typeface="+mj-lt"/>
                        </a:rPr>
                        <a:t>'340510</a:t>
                      </a:r>
                    </a:p>
                  </a:txBody>
                  <a:tcPr marL="9525" marR="9525" marT="9525" marB="0" anchor="b"/>
                </a:tc>
                <a:tc>
                  <a:txBody>
                    <a:bodyPr/>
                    <a:lstStyle/>
                    <a:p>
                      <a:pPr algn="l" fontAlgn="b"/>
                      <a:r>
                        <a:rPr lang="en-TT" sz="1600" b="0" i="0" u="none" strike="noStrike">
                          <a:solidFill>
                            <a:srgbClr val="002B54"/>
                          </a:solidFill>
                          <a:effectLst/>
                          <a:latin typeface="+mj-lt"/>
                        </a:rPr>
                        <a:t>Polishes, creams and similar preparations, for footwear or leather, whether or not in the form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1127</a:t>
                      </a:r>
                    </a:p>
                  </a:txBody>
                  <a:tcPr marL="9525" marR="9525" marT="9525" marB="0" anchor="b"/>
                </a:tc>
              </a:tr>
              <a:tr h="491768">
                <a:tc>
                  <a:txBody>
                    <a:bodyPr/>
                    <a:lstStyle/>
                    <a:p>
                      <a:pPr algn="l" fontAlgn="b"/>
                      <a:r>
                        <a:rPr lang="en-TT" sz="1600" b="0" i="0" u="none" strike="noStrike">
                          <a:solidFill>
                            <a:srgbClr val="002B54"/>
                          </a:solidFill>
                          <a:effectLst/>
                          <a:latin typeface="+mj-lt"/>
                        </a:rPr>
                        <a:t>'340130</a:t>
                      </a:r>
                    </a:p>
                  </a:txBody>
                  <a:tcPr marL="9525" marR="9525" marT="9525" marB="0" anchor="b"/>
                </a:tc>
                <a:tc>
                  <a:txBody>
                    <a:bodyPr/>
                    <a:lstStyle/>
                    <a:p>
                      <a:pPr algn="l" fontAlgn="b"/>
                      <a:r>
                        <a:rPr lang="en-TT" sz="1600" b="0" i="0" u="none" strike="noStrike">
                          <a:solidFill>
                            <a:srgbClr val="002B54"/>
                          </a:solidFill>
                          <a:effectLst/>
                          <a:latin typeface="+mj-lt"/>
                        </a:rPr>
                        <a:t>Organic surface-active products and preparations for washing the skin, in the form of liquid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1120</a:t>
                      </a:r>
                    </a:p>
                  </a:txBody>
                  <a:tcPr marL="9525" marR="9525" marT="9525" marB="0" anchor="b"/>
                </a:tc>
              </a:tr>
              <a:tr h="491768">
                <a:tc>
                  <a:txBody>
                    <a:bodyPr/>
                    <a:lstStyle/>
                    <a:p>
                      <a:pPr algn="l" fontAlgn="b"/>
                      <a:r>
                        <a:rPr lang="en-TT" sz="1600" b="0" i="0" u="none" strike="noStrike">
                          <a:solidFill>
                            <a:srgbClr val="002B54"/>
                          </a:solidFill>
                          <a:effectLst/>
                          <a:latin typeface="+mj-lt"/>
                        </a:rPr>
                        <a:t>'340399</a:t>
                      </a:r>
                    </a:p>
                  </a:txBody>
                  <a:tcPr marL="9525" marR="9525" marT="9525" marB="0" anchor="b"/>
                </a:tc>
                <a:tc>
                  <a:txBody>
                    <a:bodyPr/>
                    <a:lstStyle/>
                    <a:p>
                      <a:pPr algn="l" fontAlgn="b"/>
                      <a:r>
                        <a:rPr lang="en-TT" sz="1600" b="0" i="0" u="none" strike="noStrike">
                          <a:solidFill>
                            <a:srgbClr val="002B54"/>
                          </a:solidFill>
                          <a:effectLst/>
                          <a:latin typeface="+mj-lt"/>
                        </a:rPr>
                        <a:t>Lubricant preparations, incl. cutting-oil preparations, bolt or nut release preparations, anti-rust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992</a:t>
                      </a:r>
                    </a:p>
                  </a:txBody>
                  <a:tcPr marL="9525" marR="9525" marT="9525" marB="0" anchor="b"/>
                </a:tc>
              </a:tr>
              <a:tr h="491768">
                <a:tc>
                  <a:txBody>
                    <a:bodyPr/>
                    <a:lstStyle/>
                    <a:p>
                      <a:pPr algn="l" fontAlgn="b"/>
                      <a:r>
                        <a:rPr lang="en-TT" sz="1600" b="0" i="0" u="none" strike="noStrike">
                          <a:solidFill>
                            <a:srgbClr val="002B54"/>
                          </a:solidFill>
                          <a:effectLst/>
                          <a:latin typeface="+mj-lt"/>
                        </a:rPr>
                        <a:t>'340319</a:t>
                      </a:r>
                    </a:p>
                  </a:txBody>
                  <a:tcPr marL="9525" marR="9525" marT="9525" marB="0" anchor="b"/>
                </a:tc>
                <a:tc>
                  <a:txBody>
                    <a:bodyPr/>
                    <a:lstStyle/>
                    <a:p>
                      <a:pPr algn="l" fontAlgn="b"/>
                      <a:r>
                        <a:rPr lang="en-TT" sz="1600" b="0" i="0" u="none" strike="noStrike">
                          <a:solidFill>
                            <a:srgbClr val="002B54"/>
                          </a:solidFill>
                          <a:effectLst/>
                          <a:latin typeface="+mj-lt"/>
                        </a:rPr>
                        <a:t>Lubricant preparations, incl. cutting-oil preparations, bolt or nut release preparations, anti-rust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a:solidFill>
                            <a:srgbClr val="002B54"/>
                          </a:solidFill>
                          <a:effectLst/>
                          <a:latin typeface="+mj-lt"/>
                        </a:rPr>
                        <a:t>746</a:t>
                      </a:r>
                    </a:p>
                  </a:txBody>
                  <a:tcPr marL="9525" marR="9525" marT="9525" marB="0" anchor="b"/>
                </a:tc>
              </a:tr>
              <a:tr h="491768">
                <a:tc>
                  <a:txBody>
                    <a:bodyPr/>
                    <a:lstStyle/>
                    <a:p>
                      <a:pPr algn="l" fontAlgn="b"/>
                      <a:r>
                        <a:rPr lang="en-TT" sz="1600" b="0" i="0" u="none" strike="noStrike">
                          <a:solidFill>
                            <a:srgbClr val="002B54"/>
                          </a:solidFill>
                          <a:effectLst/>
                          <a:latin typeface="+mj-lt"/>
                        </a:rPr>
                        <a:t>'340220</a:t>
                      </a:r>
                    </a:p>
                  </a:txBody>
                  <a:tcPr marL="9525" marR="9525" marT="9525" marB="0" anchor="b"/>
                </a:tc>
                <a:tc>
                  <a:txBody>
                    <a:bodyPr/>
                    <a:lstStyle/>
                    <a:p>
                      <a:pPr algn="l" fontAlgn="b"/>
                      <a:r>
                        <a:rPr lang="en-TT" sz="1600" b="0" i="0" u="none" strike="noStrike" dirty="0">
                          <a:solidFill>
                            <a:srgbClr val="002B54"/>
                          </a:solidFill>
                          <a:effectLst/>
                          <a:latin typeface="+mj-lt"/>
                        </a:rPr>
                        <a:t>Surface-active preparations, washing preparations, auxiliary washing preparations and cleaning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29187</a:t>
                      </a:r>
                    </a:p>
                  </a:txBody>
                  <a:tcPr marL="9525" marR="9525" marT="9525" marB="0" anchor="b"/>
                </a:tc>
              </a:tr>
            </a:tbl>
          </a:graphicData>
        </a:graphic>
      </p:graphicFrame>
      <p:sp>
        <p:nvSpPr>
          <p:cNvPr id="5" name="Rectangle 4"/>
          <p:cNvSpPr/>
          <p:nvPr/>
        </p:nvSpPr>
        <p:spPr>
          <a:xfrm>
            <a:off x="1842449" y="6160979"/>
            <a:ext cx="6919414" cy="51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TOTAL US$77,749,000 OR 96%</a:t>
            </a:r>
            <a:endParaRPr lang="en-TT" b="1"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13</a:t>
            </a:fld>
            <a:endParaRPr lang="en-TT"/>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2921514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47" y="39060"/>
            <a:ext cx="11755777" cy="686937"/>
          </a:xfrm>
        </p:spPr>
        <p:txBody>
          <a:bodyPr>
            <a:normAutofit/>
          </a:bodyPr>
          <a:lstStyle/>
          <a:p>
            <a:pPr algn="ctr"/>
            <a:r>
              <a:rPr lang="en-TT" dirty="0" smtClean="0"/>
              <a:t>TOP IMPORTED PAPER PRODUCTS </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82910325"/>
              </p:ext>
            </p:extLst>
          </p:nvPr>
        </p:nvGraphicFramePr>
        <p:xfrm>
          <a:off x="486382" y="654870"/>
          <a:ext cx="9631548" cy="5456827"/>
        </p:xfrm>
        <a:graphic>
          <a:graphicData uri="http://schemas.openxmlformats.org/drawingml/2006/table">
            <a:tbl>
              <a:tblPr firstRow="1" bandRow="1">
                <a:tableStyleId>{5C22544A-7EE6-4342-B048-85BDC9FD1C3A}</a:tableStyleId>
              </a:tblPr>
              <a:tblGrid>
                <a:gridCol w="1427164"/>
                <a:gridCol w="5868874"/>
                <a:gridCol w="2335510"/>
              </a:tblGrid>
              <a:tr h="490991">
                <a:tc>
                  <a:txBody>
                    <a:bodyPr/>
                    <a:lstStyle/>
                    <a:p>
                      <a:pPr algn="ctr" fontAlgn="ctr"/>
                      <a:r>
                        <a:rPr lang="en-TT" sz="1600" b="1" i="0" u="none" strike="noStrike" dirty="0">
                          <a:solidFill>
                            <a:srgbClr val="FFFFFF"/>
                          </a:solidFill>
                          <a:effectLst/>
                          <a:latin typeface="+mj-lt"/>
                        </a:rPr>
                        <a:t>Code</a:t>
                      </a:r>
                    </a:p>
                  </a:txBody>
                  <a:tcPr marL="9525" marR="9525" marT="9525" marB="0" anchor="ctr"/>
                </a:tc>
                <a:tc>
                  <a:txBody>
                    <a:bodyPr/>
                    <a:lstStyle/>
                    <a:p>
                      <a:pPr algn="ctr" fontAlgn="ctr"/>
                      <a:r>
                        <a:rPr lang="en-TT" sz="1600" b="1" i="0" u="none" strike="noStrike" dirty="0">
                          <a:solidFill>
                            <a:srgbClr val="FFFFFF"/>
                          </a:solidFill>
                          <a:effectLst/>
                          <a:latin typeface="+mj-lt"/>
                        </a:rPr>
                        <a:t>Product label</a:t>
                      </a:r>
                    </a:p>
                  </a:txBody>
                  <a:tcPr marL="9525" marR="9525" marT="9525" marB="0" anchor="ctr"/>
                </a:tc>
                <a:tc>
                  <a:txBody>
                    <a:bodyPr/>
                    <a:lstStyle/>
                    <a:p>
                      <a:pPr algn="ctr" fontAlgn="ctr"/>
                      <a:r>
                        <a:rPr lang="en-TT" sz="1600" b="1" i="0" u="none" strike="noStrike" dirty="0">
                          <a:solidFill>
                            <a:srgbClr val="FFFFFF"/>
                          </a:solidFill>
                          <a:effectLst/>
                          <a:latin typeface="+mj-lt"/>
                        </a:rPr>
                        <a:t>Imported value in </a:t>
                      </a:r>
                      <a:r>
                        <a:rPr lang="en-TT" sz="1600" b="1" i="0" u="none" strike="noStrike" dirty="0" smtClean="0">
                          <a:solidFill>
                            <a:srgbClr val="FFFFFF"/>
                          </a:solidFill>
                          <a:effectLst/>
                          <a:latin typeface="+mj-lt"/>
                        </a:rPr>
                        <a:t>2016</a:t>
                      </a:r>
                      <a:endParaRPr lang="en-TT" sz="1600" b="1" i="0" u="none" strike="noStrike" dirty="0">
                        <a:solidFill>
                          <a:srgbClr val="FFFFFF"/>
                        </a:solidFill>
                        <a:effectLst/>
                        <a:latin typeface="+mj-lt"/>
                      </a:endParaRPr>
                    </a:p>
                  </a:txBody>
                  <a:tcPr marL="9525" marR="9525" marT="9525" marB="0" anchor="ctr"/>
                </a:tc>
              </a:tr>
              <a:tr h="366205">
                <a:tc>
                  <a:txBody>
                    <a:bodyPr/>
                    <a:lstStyle/>
                    <a:p>
                      <a:pPr algn="l" fontAlgn="b"/>
                      <a:r>
                        <a:rPr lang="en-TT" sz="1600" b="0" i="0" u="none" strike="noStrike" dirty="0">
                          <a:solidFill>
                            <a:srgbClr val="002B54"/>
                          </a:solidFill>
                          <a:effectLst/>
                          <a:latin typeface="+mj-lt"/>
                        </a:rPr>
                        <a:t>'490199</a:t>
                      </a:r>
                    </a:p>
                  </a:txBody>
                  <a:tcPr marL="9525" marR="9525" marT="9525" marB="0" anchor="b"/>
                </a:tc>
                <a:tc>
                  <a:txBody>
                    <a:bodyPr/>
                    <a:lstStyle/>
                    <a:p>
                      <a:pPr algn="l" fontAlgn="b"/>
                      <a:r>
                        <a:rPr lang="en-TT" sz="1600" b="0" i="0" u="none" strike="noStrike" dirty="0">
                          <a:solidFill>
                            <a:srgbClr val="002B54"/>
                          </a:solidFill>
                          <a:effectLst/>
                          <a:latin typeface="+mj-lt"/>
                        </a:rPr>
                        <a:t>Printed books, brochures and similar printed matter (excluding those in single sheets; dictionaries,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54045</a:t>
                      </a:r>
                    </a:p>
                  </a:txBody>
                  <a:tcPr marL="9525" marR="9525" marT="9525" marB="0" anchor="b"/>
                </a:tc>
              </a:tr>
              <a:tr h="490991">
                <a:tc>
                  <a:txBody>
                    <a:bodyPr/>
                    <a:lstStyle/>
                    <a:p>
                      <a:pPr algn="l" fontAlgn="b"/>
                      <a:r>
                        <a:rPr lang="en-TT" sz="1600" b="0" i="0" u="none" strike="noStrike">
                          <a:solidFill>
                            <a:srgbClr val="002B54"/>
                          </a:solidFill>
                          <a:effectLst/>
                          <a:latin typeface="+mj-lt"/>
                        </a:rPr>
                        <a:t>'481159</a:t>
                      </a:r>
                    </a:p>
                  </a:txBody>
                  <a:tcPr marL="9525" marR="9525" marT="9525" marB="0" anchor="b"/>
                </a:tc>
                <a:tc>
                  <a:txBody>
                    <a:bodyPr/>
                    <a:lstStyle/>
                    <a:p>
                      <a:pPr algn="l" fontAlgn="b"/>
                      <a:r>
                        <a:rPr lang="en-TT" sz="1600" b="0" i="0" u="none" strike="noStrike" dirty="0">
                          <a:solidFill>
                            <a:srgbClr val="002B54"/>
                          </a:solidFill>
                          <a:effectLst/>
                          <a:latin typeface="+mj-lt"/>
                        </a:rPr>
                        <a:t>Paper and paperboard, surface-coloured, surface-decorated or printed, coated, impregnated or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43783</a:t>
                      </a:r>
                    </a:p>
                  </a:txBody>
                  <a:tcPr marL="9525" marR="9525" marT="9525" marB="0" anchor="b"/>
                </a:tc>
              </a:tr>
              <a:tr h="490991">
                <a:tc>
                  <a:txBody>
                    <a:bodyPr/>
                    <a:lstStyle/>
                    <a:p>
                      <a:pPr algn="l" fontAlgn="b"/>
                      <a:r>
                        <a:rPr lang="en-TT" sz="1600" b="0" i="0" u="none" strike="noStrike">
                          <a:solidFill>
                            <a:srgbClr val="002B54"/>
                          </a:solidFill>
                          <a:effectLst/>
                          <a:latin typeface="+mj-lt"/>
                        </a:rPr>
                        <a:t>'480100</a:t>
                      </a:r>
                    </a:p>
                  </a:txBody>
                  <a:tcPr marL="9525" marR="9525" marT="9525" marB="0" anchor="b"/>
                </a:tc>
                <a:tc>
                  <a:txBody>
                    <a:bodyPr/>
                    <a:lstStyle/>
                    <a:p>
                      <a:pPr algn="l" fontAlgn="b"/>
                      <a:r>
                        <a:rPr lang="en-TT" sz="1600" b="0" i="0" u="none" strike="noStrike" dirty="0">
                          <a:solidFill>
                            <a:srgbClr val="002B54"/>
                          </a:solidFill>
                          <a:effectLst/>
                          <a:latin typeface="+mj-lt"/>
                        </a:rPr>
                        <a:t>Newsprint as specified in Note 4 to chapter 48, in rolls of a width &gt; 36 cm or in square or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36680</a:t>
                      </a:r>
                    </a:p>
                  </a:txBody>
                  <a:tcPr marL="9525" marR="9525" marT="9525" marB="0" anchor="b"/>
                </a:tc>
              </a:tr>
              <a:tr h="366205">
                <a:tc>
                  <a:txBody>
                    <a:bodyPr/>
                    <a:lstStyle/>
                    <a:p>
                      <a:pPr algn="l" fontAlgn="b"/>
                      <a:r>
                        <a:rPr lang="en-TT" sz="1600" b="0" i="0" u="none" strike="noStrike">
                          <a:solidFill>
                            <a:srgbClr val="002B54"/>
                          </a:solidFill>
                          <a:effectLst/>
                          <a:latin typeface="+mj-lt"/>
                        </a:rPr>
                        <a:t>'481092</a:t>
                      </a:r>
                    </a:p>
                  </a:txBody>
                  <a:tcPr marL="9525" marR="9525" marT="9525" marB="0" anchor="b"/>
                </a:tc>
                <a:tc>
                  <a:txBody>
                    <a:bodyPr/>
                    <a:lstStyle/>
                    <a:p>
                      <a:pPr algn="l" fontAlgn="b"/>
                      <a:r>
                        <a:rPr lang="en-TT" sz="1600" b="0" i="0" u="none" strike="noStrike" dirty="0">
                          <a:solidFill>
                            <a:srgbClr val="002B54"/>
                          </a:solidFill>
                          <a:effectLst/>
                          <a:latin typeface="+mj-lt"/>
                        </a:rPr>
                        <a:t>Multi-ply paper and paperboard, coated on one or both sides with kaolin or other inorganic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31994</a:t>
                      </a:r>
                    </a:p>
                  </a:txBody>
                  <a:tcPr marL="9525" marR="9525" marT="9525" marB="0" anchor="b"/>
                </a:tc>
              </a:tr>
              <a:tr h="490991">
                <a:tc>
                  <a:txBody>
                    <a:bodyPr/>
                    <a:lstStyle/>
                    <a:p>
                      <a:pPr algn="l" fontAlgn="b"/>
                      <a:r>
                        <a:rPr lang="en-TT" sz="1600" b="0" i="0" u="none" strike="noStrike">
                          <a:solidFill>
                            <a:srgbClr val="002B54"/>
                          </a:solidFill>
                          <a:effectLst/>
                          <a:latin typeface="+mj-lt"/>
                        </a:rPr>
                        <a:t>'481190</a:t>
                      </a:r>
                    </a:p>
                  </a:txBody>
                  <a:tcPr marL="9525" marR="9525" marT="9525" marB="0" anchor="b"/>
                </a:tc>
                <a:tc>
                  <a:txBody>
                    <a:bodyPr/>
                    <a:lstStyle/>
                    <a:p>
                      <a:pPr algn="l" fontAlgn="b"/>
                      <a:r>
                        <a:rPr lang="en-TT" sz="1600" b="0" i="0" u="none" strike="noStrike">
                          <a:solidFill>
                            <a:srgbClr val="002B54"/>
                          </a:solidFill>
                          <a:effectLst/>
                          <a:latin typeface="+mj-lt"/>
                        </a:rPr>
                        <a:t>Paper, paperboard, cellulose wadding and webs of soft cellulose, coated, impregnated, covered,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31425</a:t>
                      </a:r>
                    </a:p>
                  </a:txBody>
                  <a:tcPr marL="9525" marR="9525" marT="9525" marB="0" anchor="b"/>
                </a:tc>
              </a:tr>
              <a:tr h="490991">
                <a:tc>
                  <a:txBody>
                    <a:bodyPr/>
                    <a:lstStyle/>
                    <a:p>
                      <a:pPr algn="l" fontAlgn="b"/>
                      <a:r>
                        <a:rPr lang="en-TT" sz="1600" b="0" i="0" u="none" strike="noStrike">
                          <a:solidFill>
                            <a:srgbClr val="002B54"/>
                          </a:solidFill>
                          <a:effectLst/>
                          <a:latin typeface="+mj-lt"/>
                        </a:rPr>
                        <a:t>'481013</a:t>
                      </a:r>
                    </a:p>
                  </a:txBody>
                  <a:tcPr marL="9525" marR="9525" marT="9525" marB="0" anchor="b"/>
                </a:tc>
                <a:tc>
                  <a:txBody>
                    <a:bodyPr/>
                    <a:lstStyle/>
                    <a:p>
                      <a:pPr algn="l" fontAlgn="b"/>
                      <a:r>
                        <a:rPr lang="en-TT" sz="1600" b="0" i="0" u="none" strike="noStrike">
                          <a:solidFill>
                            <a:srgbClr val="002B54"/>
                          </a:solidFill>
                          <a:effectLst/>
                          <a:latin typeface="+mj-lt"/>
                        </a:rPr>
                        <a:t>Paper and paperboard used for writing, printing or other graphic purposes, not containing fibres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25934</a:t>
                      </a:r>
                    </a:p>
                  </a:txBody>
                  <a:tcPr marL="9525" marR="9525" marT="9525" marB="0" anchor="b"/>
                </a:tc>
              </a:tr>
              <a:tr h="490991">
                <a:tc>
                  <a:txBody>
                    <a:bodyPr/>
                    <a:lstStyle/>
                    <a:p>
                      <a:pPr algn="l" fontAlgn="b"/>
                      <a:r>
                        <a:rPr lang="en-TT" sz="1600" b="0" i="0" u="none" strike="noStrike">
                          <a:solidFill>
                            <a:srgbClr val="002B54"/>
                          </a:solidFill>
                          <a:effectLst/>
                          <a:latin typeface="+mj-lt"/>
                        </a:rPr>
                        <a:t>'481022</a:t>
                      </a:r>
                    </a:p>
                  </a:txBody>
                  <a:tcPr marL="9525" marR="9525" marT="9525" marB="0" anchor="b"/>
                </a:tc>
                <a:tc>
                  <a:txBody>
                    <a:bodyPr/>
                    <a:lstStyle/>
                    <a:p>
                      <a:pPr algn="l" fontAlgn="b"/>
                      <a:r>
                        <a:rPr lang="en-TT" sz="1600" b="0" i="0" u="none" strike="noStrike">
                          <a:solidFill>
                            <a:srgbClr val="002B54"/>
                          </a:solidFill>
                          <a:effectLst/>
                          <a:latin typeface="+mj-lt"/>
                        </a:rPr>
                        <a:t>Lightweight coated paper used for writing, printing or other graphic purposes, total weight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25834</a:t>
                      </a:r>
                    </a:p>
                  </a:txBody>
                  <a:tcPr marL="9525" marR="9525" marT="9525" marB="0" anchor="b"/>
                </a:tc>
              </a:tr>
              <a:tr h="490991">
                <a:tc>
                  <a:txBody>
                    <a:bodyPr/>
                    <a:lstStyle/>
                    <a:p>
                      <a:pPr algn="l" fontAlgn="b"/>
                      <a:r>
                        <a:rPr lang="en-TT" sz="1600" b="0" i="0" u="none" strike="noStrike">
                          <a:solidFill>
                            <a:srgbClr val="002B54"/>
                          </a:solidFill>
                          <a:effectLst/>
                          <a:latin typeface="+mj-lt"/>
                        </a:rPr>
                        <a:t>'491110</a:t>
                      </a:r>
                    </a:p>
                  </a:txBody>
                  <a:tcPr marL="9525" marR="9525" marT="9525" marB="0" anchor="b"/>
                </a:tc>
                <a:tc>
                  <a:txBody>
                    <a:bodyPr/>
                    <a:lstStyle/>
                    <a:p>
                      <a:pPr algn="l" fontAlgn="b"/>
                      <a:r>
                        <a:rPr lang="en-TT" sz="1600" b="0" i="0" u="none" strike="noStrike">
                          <a:solidFill>
                            <a:srgbClr val="002B54"/>
                          </a:solidFill>
                          <a:effectLst/>
                          <a:latin typeface="+mj-lt"/>
                        </a:rPr>
                        <a:t>Trade advertising material, commercial catalogues and the like</a:t>
                      </a:r>
                    </a:p>
                  </a:txBody>
                  <a:tcPr marL="9525" marR="9525" marT="9525" marB="0" anchor="b"/>
                </a:tc>
                <a:tc>
                  <a:txBody>
                    <a:bodyPr/>
                    <a:lstStyle/>
                    <a:p>
                      <a:pPr algn="ctr" fontAlgn="b"/>
                      <a:r>
                        <a:rPr lang="en-TT" sz="1600" b="0" i="0" u="none" strike="noStrike" dirty="0">
                          <a:solidFill>
                            <a:srgbClr val="002B54"/>
                          </a:solidFill>
                          <a:effectLst/>
                          <a:latin typeface="+mj-lt"/>
                        </a:rPr>
                        <a:t>24664</a:t>
                      </a:r>
                    </a:p>
                  </a:txBody>
                  <a:tcPr marL="9525" marR="9525" marT="9525" marB="0" anchor="b"/>
                </a:tc>
              </a:tr>
              <a:tr h="490991">
                <a:tc>
                  <a:txBody>
                    <a:bodyPr/>
                    <a:lstStyle/>
                    <a:p>
                      <a:pPr algn="l" fontAlgn="b"/>
                      <a:r>
                        <a:rPr lang="en-TT" sz="1600" b="0" i="0" u="none" strike="noStrike">
                          <a:solidFill>
                            <a:srgbClr val="002B54"/>
                          </a:solidFill>
                          <a:effectLst/>
                          <a:latin typeface="+mj-lt"/>
                        </a:rPr>
                        <a:t>'480511</a:t>
                      </a:r>
                    </a:p>
                  </a:txBody>
                  <a:tcPr marL="9525" marR="9525" marT="9525" marB="0" anchor="b"/>
                </a:tc>
                <a:tc>
                  <a:txBody>
                    <a:bodyPr/>
                    <a:lstStyle/>
                    <a:p>
                      <a:pPr algn="l" fontAlgn="b"/>
                      <a:r>
                        <a:rPr lang="en-TT" sz="1600" b="0" i="0" u="none" strike="noStrike">
                          <a:solidFill>
                            <a:srgbClr val="002B54"/>
                          </a:solidFill>
                          <a:effectLst/>
                          <a:latin typeface="+mj-lt"/>
                        </a:rPr>
                        <a:t>Semi-chemical fluting paper, uncoated, in rolls of a width &gt; 36 cm</a:t>
                      </a:r>
                    </a:p>
                  </a:txBody>
                  <a:tcPr marL="9525" marR="9525" marT="9525" marB="0" anchor="b"/>
                </a:tc>
                <a:tc>
                  <a:txBody>
                    <a:bodyPr/>
                    <a:lstStyle/>
                    <a:p>
                      <a:pPr algn="ctr" fontAlgn="b"/>
                      <a:r>
                        <a:rPr lang="en-TT" sz="1600" b="0" i="0" u="none" strike="noStrike" dirty="0">
                          <a:solidFill>
                            <a:srgbClr val="002B54"/>
                          </a:solidFill>
                          <a:effectLst/>
                          <a:latin typeface="+mj-lt"/>
                        </a:rPr>
                        <a:t>23387</a:t>
                      </a:r>
                    </a:p>
                  </a:txBody>
                  <a:tcPr marL="9525" marR="9525" marT="9525" marB="0" anchor="b"/>
                </a:tc>
              </a:tr>
              <a:tr h="490991">
                <a:tc>
                  <a:txBody>
                    <a:bodyPr/>
                    <a:lstStyle/>
                    <a:p>
                      <a:pPr algn="l" fontAlgn="b"/>
                      <a:r>
                        <a:rPr lang="en-TT" sz="1600" b="0" i="0" u="none" strike="noStrike">
                          <a:solidFill>
                            <a:srgbClr val="002B54"/>
                          </a:solidFill>
                          <a:effectLst/>
                          <a:latin typeface="+mj-lt"/>
                        </a:rPr>
                        <a:t>'480257</a:t>
                      </a:r>
                    </a:p>
                  </a:txBody>
                  <a:tcPr marL="9525" marR="9525" marT="9525" marB="0" anchor="b"/>
                </a:tc>
                <a:tc>
                  <a:txBody>
                    <a:bodyPr/>
                    <a:lstStyle/>
                    <a:p>
                      <a:pPr algn="l" fontAlgn="b"/>
                      <a:r>
                        <a:rPr lang="en-TT" sz="1600" b="0" i="0" u="none" strike="noStrike" dirty="0">
                          <a:solidFill>
                            <a:srgbClr val="002B54"/>
                          </a:solidFill>
                          <a:effectLst/>
                          <a:latin typeface="+mj-lt"/>
                        </a:rPr>
                        <a:t>Uncoated paper and paperboard, of a kind used for writing, printing or other graphic purposes,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ctr" fontAlgn="b"/>
                      <a:r>
                        <a:rPr lang="en-TT" sz="1600" b="0" i="0" u="none" strike="noStrike" dirty="0">
                          <a:solidFill>
                            <a:srgbClr val="002B54"/>
                          </a:solidFill>
                          <a:effectLst/>
                          <a:latin typeface="+mj-lt"/>
                        </a:rPr>
                        <a:t>17485</a:t>
                      </a:r>
                    </a:p>
                  </a:txBody>
                  <a:tcPr marL="9525" marR="9525" marT="9525" marB="0" anchor="b"/>
                </a:tc>
              </a:tr>
            </a:tbl>
          </a:graphicData>
        </a:graphic>
      </p:graphicFrame>
      <p:sp>
        <p:nvSpPr>
          <p:cNvPr id="5" name="Rectangle 4"/>
          <p:cNvSpPr/>
          <p:nvPr/>
        </p:nvSpPr>
        <p:spPr>
          <a:xfrm>
            <a:off x="1842449" y="6160979"/>
            <a:ext cx="6919414" cy="51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TOTAL US$315,231,000 OR 48%</a:t>
            </a:r>
            <a:endParaRPr lang="en-TT" b="1"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15</a:t>
            </a:fld>
            <a:endParaRPr lang="en-TT"/>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2674498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21" y="94411"/>
            <a:ext cx="11755777" cy="686937"/>
          </a:xfrm>
        </p:spPr>
        <p:txBody>
          <a:bodyPr>
            <a:normAutofit/>
          </a:bodyPr>
          <a:lstStyle/>
          <a:p>
            <a:pPr algn="ctr"/>
            <a:r>
              <a:rPr lang="en-TT" dirty="0" smtClean="0"/>
              <a:t>TOP IMPORTED CONSTRUCTION MATERIALS</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470860"/>
              </p:ext>
            </p:extLst>
          </p:nvPr>
        </p:nvGraphicFramePr>
        <p:xfrm>
          <a:off x="677863" y="1009650"/>
          <a:ext cx="8596311" cy="4963795"/>
        </p:xfrm>
        <a:graphic>
          <a:graphicData uri="http://schemas.openxmlformats.org/drawingml/2006/table">
            <a:tbl>
              <a:tblPr firstRow="1" bandRow="1">
                <a:tableStyleId>{5C22544A-7EE6-4342-B048-85BDC9FD1C3A}</a:tableStyleId>
              </a:tblPr>
              <a:tblGrid>
                <a:gridCol w="1273767"/>
                <a:gridCol w="5973170"/>
                <a:gridCol w="1349374"/>
              </a:tblGrid>
              <a:tr h="370840">
                <a:tc>
                  <a:txBody>
                    <a:bodyPr/>
                    <a:lstStyle/>
                    <a:p>
                      <a:pPr algn="ctr" fontAlgn="ctr"/>
                      <a:r>
                        <a:rPr lang="en-TT" sz="1600" b="1" i="0" u="none" strike="noStrike" dirty="0">
                          <a:solidFill>
                            <a:srgbClr val="FFFFFF"/>
                          </a:solidFill>
                          <a:effectLst/>
                          <a:latin typeface="+mj-lt"/>
                        </a:rPr>
                        <a:t>Code</a:t>
                      </a:r>
                    </a:p>
                  </a:txBody>
                  <a:tcPr marL="9525" marR="9525" marT="9525" marB="0" anchor="ctr"/>
                </a:tc>
                <a:tc>
                  <a:txBody>
                    <a:bodyPr/>
                    <a:lstStyle/>
                    <a:p>
                      <a:pPr algn="ctr" fontAlgn="ctr"/>
                      <a:r>
                        <a:rPr lang="en-TT" sz="1600" b="1" i="0" u="none" strike="noStrike">
                          <a:solidFill>
                            <a:srgbClr val="FFFFFF"/>
                          </a:solidFill>
                          <a:effectLst/>
                          <a:latin typeface="+mj-lt"/>
                        </a:rPr>
                        <a:t>Product label</a:t>
                      </a:r>
                    </a:p>
                  </a:txBody>
                  <a:tcPr marL="9525" marR="9525" marT="9525" marB="0" anchor="ctr"/>
                </a:tc>
                <a:tc>
                  <a:txBody>
                    <a:bodyPr/>
                    <a:lstStyle/>
                    <a:p>
                      <a:pPr algn="ctr" fontAlgn="ctr"/>
                      <a:r>
                        <a:rPr lang="en-TT" sz="1600" b="1" i="0" u="none" strike="noStrike" dirty="0">
                          <a:solidFill>
                            <a:srgbClr val="FFFFFF"/>
                          </a:solidFill>
                          <a:effectLst/>
                          <a:latin typeface="+mj-lt"/>
                        </a:rPr>
                        <a:t>Imported value in </a:t>
                      </a:r>
                      <a:r>
                        <a:rPr lang="en-TT" sz="1600" b="1" i="0" u="none" strike="noStrike" dirty="0" smtClean="0">
                          <a:solidFill>
                            <a:srgbClr val="FFFFFF"/>
                          </a:solidFill>
                          <a:effectLst/>
                          <a:latin typeface="+mj-lt"/>
                        </a:rPr>
                        <a:t>2016</a:t>
                      </a:r>
                      <a:endParaRPr lang="en-TT" sz="1600" b="1" i="0" u="none" strike="noStrike" dirty="0">
                        <a:solidFill>
                          <a:srgbClr val="FFFFFF"/>
                        </a:solidFill>
                        <a:effectLst/>
                        <a:latin typeface="+mj-lt"/>
                      </a:endParaRPr>
                    </a:p>
                  </a:txBody>
                  <a:tcPr marL="9525" marR="9525" marT="9525" marB="0" anchor="ctr"/>
                </a:tc>
              </a:tr>
              <a:tr h="370840">
                <a:tc>
                  <a:txBody>
                    <a:bodyPr/>
                    <a:lstStyle/>
                    <a:p>
                      <a:pPr algn="l" fontAlgn="b"/>
                      <a:r>
                        <a:rPr lang="en-TT" sz="1600" b="0" i="0" u="none" strike="noStrike" dirty="0">
                          <a:solidFill>
                            <a:srgbClr val="002B54"/>
                          </a:solidFill>
                          <a:effectLst/>
                          <a:latin typeface="+mj-lt"/>
                        </a:rPr>
                        <a:t>'940510</a:t>
                      </a:r>
                    </a:p>
                  </a:txBody>
                  <a:tcPr marL="9525" marR="9525" marT="9525" marB="0" anchor="b"/>
                </a:tc>
                <a:tc>
                  <a:txBody>
                    <a:bodyPr/>
                    <a:lstStyle/>
                    <a:p>
                      <a:pPr algn="l" fontAlgn="b"/>
                      <a:r>
                        <a:rPr lang="en-TT" sz="1600" b="0" i="0" u="none" strike="noStrike">
                          <a:solidFill>
                            <a:srgbClr val="002B54"/>
                          </a:solidFill>
                          <a:effectLst/>
                          <a:latin typeface="+mj-lt"/>
                        </a:rPr>
                        <a:t>Chandeliers and other electric ceiling or wall lighting fittings (excluding for lighting public </a:t>
                      </a:r>
                      <a:r>
                        <a:rPr lang="en-TT" sz="1600" b="1" i="0" u="none" strike="noStrike">
                          <a:solidFill>
                            <a:srgbClr val="002B54"/>
                          </a:solidFill>
                          <a:effectLst/>
                          <a:latin typeface="+mj-lt"/>
                        </a:rPr>
                        <a:t>...</a:t>
                      </a:r>
                      <a:endParaRPr lang="en-TT" sz="1600" b="0" i="0" u="none" strike="noStrike">
                        <a:solidFill>
                          <a:srgbClr val="002B54"/>
                        </a:solidFill>
                        <a:effectLst/>
                        <a:latin typeface="+mj-lt"/>
                      </a:endParaRPr>
                    </a:p>
                  </a:txBody>
                  <a:tcPr marL="9525" marR="9525" marT="9525" marB="0" anchor="b"/>
                </a:tc>
                <a:tc>
                  <a:txBody>
                    <a:bodyPr/>
                    <a:lstStyle/>
                    <a:p>
                      <a:pPr algn="r" fontAlgn="b"/>
                      <a:r>
                        <a:rPr lang="en-TT" sz="1600" b="0" i="0" u="none" strike="noStrike">
                          <a:solidFill>
                            <a:srgbClr val="002B54"/>
                          </a:solidFill>
                          <a:effectLst/>
                          <a:latin typeface="+mj-lt"/>
                        </a:rPr>
                        <a:t>55903</a:t>
                      </a:r>
                    </a:p>
                  </a:txBody>
                  <a:tcPr marL="9525" marR="9525" marT="9525" marB="0" anchor="b"/>
                </a:tc>
              </a:tr>
              <a:tr h="370840">
                <a:tc>
                  <a:txBody>
                    <a:bodyPr/>
                    <a:lstStyle/>
                    <a:p>
                      <a:pPr algn="l" fontAlgn="b"/>
                      <a:r>
                        <a:rPr lang="en-TT" sz="1600" b="0" i="0" u="none" strike="noStrike" dirty="0">
                          <a:solidFill>
                            <a:srgbClr val="002B54"/>
                          </a:solidFill>
                          <a:effectLst/>
                          <a:latin typeface="+mj-lt"/>
                        </a:rPr>
                        <a:t>'732690</a:t>
                      </a:r>
                    </a:p>
                  </a:txBody>
                  <a:tcPr marL="9525" marR="9525" marT="9525" marB="0" anchor="b"/>
                </a:tc>
                <a:tc>
                  <a:txBody>
                    <a:bodyPr/>
                    <a:lstStyle/>
                    <a:p>
                      <a:pPr algn="l" fontAlgn="b"/>
                      <a:r>
                        <a:rPr lang="en-TT" sz="1600" b="0" i="0" u="none" strike="noStrike" dirty="0">
                          <a:solidFill>
                            <a:srgbClr val="002B54"/>
                          </a:solidFill>
                          <a:effectLst/>
                          <a:latin typeface="+mj-lt"/>
                        </a:rPr>
                        <a:t>Articles of iron or steel, </a:t>
                      </a:r>
                      <a:r>
                        <a:rPr lang="en-TT" sz="1600" b="0" i="0" u="none" strike="noStrike" dirty="0" err="1">
                          <a:solidFill>
                            <a:srgbClr val="002B54"/>
                          </a:solidFill>
                          <a:effectLst/>
                          <a:latin typeface="+mj-lt"/>
                        </a:rPr>
                        <a:t>n.e.s</a:t>
                      </a:r>
                      <a:r>
                        <a:rPr lang="en-TT" sz="1600" b="0" i="0" u="none" strike="noStrike" dirty="0">
                          <a:solidFill>
                            <a:srgbClr val="002B54"/>
                          </a:solidFill>
                          <a:effectLst/>
                          <a:latin typeface="+mj-lt"/>
                        </a:rPr>
                        <a:t>. (excluding cast articles or articles of iron or steel wire)</a:t>
                      </a:r>
                    </a:p>
                  </a:txBody>
                  <a:tcPr marL="9525" marR="9525" marT="9525" marB="0" anchor="b"/>
                </a:tc>
                <a:tc>
                  <a:txBody>
                    <a:bodyPr/>
                    <a:lstStyle/>
                    <a:p>
                      <a:pPr algn="r" fontAlgn="b"/>
                      <a:r>
                        <a:rPr lang="en-TT" sz="1600" b="0" i="0" u="none" strike="noStrike">
                          <a:solidFill>
                            <a:srgbClr val="002B54"/>
                          </a:solidFill>
                          <a:effectLst/>
                          <a:latin typeface="+mj-lt"/>
                        </a:rPr>
                        <a:t>55179</a:t>
                      </a:r>
                    </a:p>
                  </a:txBody>
                  <a:tcPr marL="9525" marR="9525" marT="9525" marB="0" anchor="b"/>
                </a:tc>
              </a:tr>
              <a:tr h="370840">
                <a:tc>
                  <a:txBody>
                    <a:bodyPr/>
                    <a:lstStyle/>
                    <a:p>
                      <a:pPr algn="l" fontAlgn="b"/>
                      <a:r>
                        <a:rPr lang="en-TT" sz="1600" b="0" i="0" u="none" strike="noStrike">
                          <a:solidFill>
                            <a:srgbClr val="002B54"/>
                          </a:solidFill>
                          <a:effectLst/>
                          <a:latin typeface="+mj-lt"/>
                        </a:rPr>
                        <a:t>'854460</a:t>
                      </a:r>
                    </a:p>
                  </a:txBody>
                  <a:tcPr marL="9525" marR="9525" marT="9525" marB="0" anchor="b"/>
                </a:tc>
                <a:tc>
                  <a:txBody>
                    <a:bodyPr/>
                    <a:lstStyle/>
                    <a:p>
                      <a:pPr algn="l" fontAlgn="b"/>
                      <a:r>
                        <a:rPr lang="en-TT" sz="1600" b="0" i="0" u="none" strike="noStrike" dirty="0">
                          <a:solidFill>
                            <a:srgbClr val="002B54"/>
                          </a:solidFill>
                          <a:effectLst/>
                          <a:latin typeface="+mj-lt"/>
                        </a:rPr>
                        <a:t>Electric conductors, for a voltage &gt; 1.000 V, insulated, </a:t>
                      </a:r>
                      <a:r>
                        <a:rPr lang="en-TT" sz="1600" b="0" i="0" u="none" strike="noStrike" dirty="0" err="1">
                          <a:solidFill>
                            <a:srgbClr val="002B54"/>
                          </a:solidFill>
                          <a:effectLst/>
                          <a:latin typeface="+mj-lt"/>
                        </a:rPr>
                        <a:t>n.e.s</a:t>
                      </a:r>
                      <a:r>
                        <a:rPr lang="en-TT" sz="1600" b="0" i="0" u="none" strike="noStrike" dirty="0">
                          <a:solidFill>
                            <a:srgbClr val="002B54"/>
                          </a:solidFill>
                          <a:effectLst/>
                          <a:latin typeface="+mj-lt"/>
                        </a:rPr>
                        <a:t>.</a:t>
                      </a:r>
                    </a:p>
                  </a:txBody>
                  <a:tcPr marL="9525" marR="9525" marT="9525" marB="0" anchor="b"/>
                </a:tc>
                <a:tc>
                  <a:txBody>
                    <a:bodyPr/>
                    <a:lstStyle/>
                    <a:p>
                      <a:pPr algn="r" fontAlgn="b"/>
                      <a:r>
                        <a:rPr lang="en-TT" sz="1600" b="0" i="0" u="none" strike="noStrike">
                          <a:solidFill>
                            <a:srgbClr val="002B54"/>
                          </a:solidFill>
                          <a:effectLst/>
                          <a:latin typeface="+mj-lt"/>
                        </a:rPr>
                        <a:t>50138</a:t>
                      </a:r>
                    </a:p>
                  </a:txBody>
                  <a:tcPr marL="9525" marR="9525" marT="9525" marB="0" anchor="b"/>
                </a:tc>
              </a:tr>
              <a:tr h="370840">
                <a:tc>
                  <a:txBody>
                    <a:bodyPr/>
                    <a:lstStyle/>
                    <a:p>
                      <a:pPr algn="l" fontAlgn="b"/>
                      <a:r>
                        <a:rPr lang="en-TT" sz="1600" b="0" i="0" u="none" strike="noStrike">
                          <a:solidFill>
                            <a:srgbClr val="002B54"/>
                          </a:solidFill>
                          <a:effectLst/>
                          <a:latin typeface="+mj-lt"/>
                        </a:rPr>
                        <a:t>'854449</a:t>
                      </a:r>
                    </a:p>
                  </a:txBody>
                  <a:tcPr marL="9525" marR="9525" marT="9525" marB="0" anchor="b"/>
                </a:tc>
                <a:tc>
                  <a:txBody>
                    <a:bodyPr/>
                    <a:lstStyle/>
                    <a:p>
                      <a:pPr algn="l" fontAlgn="b"/>
                      <a:r>
                        <a:rPr lang="en-TT" sz="1600" b="0" i="0" u="none" strike="noStrike" dirty="0">
                          <a:solidFill>
                            <a:srgbClr val="002B54"/>
                          </a:solidFill>
                          <a:effectLst/>
                          <a:latin typeface="+mj-lt"/>
                        </a:rPr>
                        <a:t>Electric conductors, for a voltage &lt;= 1.000 V, insulated, not fitted with connectors, </a:t>
                      </a:r>
                      <a:r>
                        <a:rPr lang="en-TT" sz="1600" b="0" i="0" u="none" strike="noStrike" dirty="0" err="1">
                          <a:solidFill>
                            <a:srgbClr val="002B54"/>
                          </a:solidFill>
                          <a:effectLst/>
                          <a:latin typeface="+mj-lt"/>
                        </a:rPr>
                        <a:t>n.e.s</a:t>
                      </a:r>
                      <a:r>
                        <a:rPr lang="en-TT" sz="1600" b="0" i="0" u="none" strike="noStrike" dirty="0">
                          <a:solidFill>
                            <a:srgbClr val="002B54"/>
                          </a:solidFill>
                          <a:effectLst/>
                          <a:latin typeface="+mj-lt"/>
                        </a:rPr>
                        <a:t>.</a:t>
                      </a:r>
                    </a:p>
                  </a:txBody>
                  <a:tcPr marL="9525" marR="9525" marT="9525" marB="0" anchor="b"/>
                </a:tc>
                <a:tc>
                  <a:txBody>
                    <a:bodyPr/>
                    <a:lstStyle/>
                    <a:p>
                      <a:pPr algn="r" fontAlgn="b"/>
                      <a:r>
                        <a:rPr lang="en-TT" sz="1600" b="0" i="0" u="none" strike="noStrike">
                          <a:solidFill>
                            <a:srgbClr val="002B54"/>
                          </a:solidFill>
                          <a:effectLst/>
                          <a:latin typeface="+mj-lt"/>
                        </a:rPr>
                        <a:t>48398</a:t>
                      </a:r>
                    </a:p>
                  </a:txBody>
                  <a:tcPr marL="9525" marR="9525" marT="9525" marB="0" anchor="b"/>
                </a:tc>
              </a:tr>
              <a:tr h="370840">
                <a:tc>
                  <a:txBody>
                    <a:bodyPr/>
                    <a:lstStyle/>
                    <a:p>
                      <a:pPr algn="l" fontAlgn="b"/>
                      <a:r>
                        <a:rPr lang="en-TT" sz="1600" b="0" i="0" u="none" strike="noStrike">
                          <a:solidFill>
                            <a:srgbClr val="002B54"/>
                          </a:solidFill>
                          <a:effectLst/>
                          <a:latin typeface="+mj-lt"/>
                        </a:rPr>
                        <a:t>'854442</a:t>
                      </a:r>
                    </a:p>
                  </a:txBody>
                  <a:tcPr marL="9525" marR="9525" marT="9525" marB="0" anchor="b"/>
                </a:tc>
                <a:tc>
                  <a:txBody>
                    <a:bodyPr/>
                    <a:lstStyle/>
                    <a:p>
                      <a:pPr algn="l" fontAlgn="b"/>
                      <a:r>
                        <a:rPr lang="en-TT" sz="1600" b="0" i="0" u="none" strike="noStrike" dirty="0">
                          <a:solidFill>
                            <a:srgbClr val="002B54"/>
                          </a:solidFill>
                          <a:effectLst/>
                          <a:latin typeface="+mj-lt"/>
                        </a:rPr>
                        <a:t>Electric conductors for a voltage &lt;= 1.000 V, insulated, fitted with connectors, </a:t>
                      </a:r>
                      <a:r>
                        <a:rPr lang="en-TT" sz="1600" b="0" i="0" u="none" strike="noStrike" dirty="0" err="1">
                          <a:solidFill>
                            <a:srgbClr val="002B54"/>
                          </a:solidFill>
                          <a:effectLst/>
                          <a:latin typeface="+mj-lt"/>
                        </a:rPr>
                        <a:t>n.e.s</a:t>
                      </a:r>
                      <a:r>
                        <a:rPr lang="en-TT" sz="1600" b="0" i="0" u="none" strike="noStrike" dirty="0">
                          <a:solidFill>
                            <a:srgbClr val="002B54"/>
                          </a:solidFill>
                          <a:effectLst/>
                          <a:latin typeface="+mj-lt"/>
                        </a:rPr>
                        <a:t>.</a:t>
                      </a:r>
                    </a:p>
                  </a:txBody>
                  <a:tcPr marL="9525" marR="9525" marT="9525" marB="0" anchor="b"/>
                </a:tc>
                <a:tc>
                  <a:txBody>
                    <a:bodyPr/>
                    <a:lstStyle/>
                    <a:p>
                      <a:pPr algn="r" fontAlgn="b"/>
                      <a:r>
                        <a:rPr lang="en-TT" sz="1600" b="0" i="0" u="none" strike="noStrike">
                          <a:solidFill>
                            <a:srgbClr val="002B54"/>
                          </a:solidFill>
                          <a:effectLst/>
                          <a:latin typeface="+mj-lt"/>
                        </a:rPr>
                        <a:t>43987</a:t>
                      </a:r>
                    </a:p>
                  </a:txBody>
                  <a:tcPr marL="9525" marR="9525" marT="9525" marB="0" anchor="b"/>
                </a:tc>
              </a:tr>
              <a:tr h="370840">
                <a:tc>
                  <a:txBody>
                    <a:bodyPr/>
                    <a:lstStyle/>
                    <a:p>
                      <a:pPr algn="l" fontAlgn="b"/>
                      <a:r>
                        <a:rPr lang="en-TT" sz="1600" b="0" i="0" u="none" strike="noStrike">
                          <a:solidFill>
                            <a:srgbClr val="002B54"/>
                          </a:solidFill>
                          <a:effectLst/>
                          <a:latin typeface="+mj-lt"/>
                        </a:rPr>
                        <a:t>'392350</a:t>
                      </a:r>
                    </a:p>
                  </a:txBody>
                  <a:tcPr marL="9525" marR="9525" marT="9525" marB="0" anchor="b"/>
                </a:tc>
                <a:tc>
                  <a:txBody>
                    <a:bodyPr/>
                    <a:lstStyle/>
                    <a:p>
                      <a:pPr algn="l" fontAlgn="b"/>
                      <a:r>
                        <a:rPr lang="en-TT" sz="1600" b="0" i="0" u="none" strike="noStrike" dirty="0">
                          <a:solidFill>
                            <a:srgbClr val="002B54"/>
                          </a:solidFill>
                          <a:effectLst/>
                          <a:latin typeface="+mj-lt"/>
                        </a:rPr>
                        <a:t>Stoppers, lids, caps and other closures, of plastics</a:t>
                      </a:r>
                    </a:p>
                  </a:txBody>
                  <a:tcPr marL="9525" marR="9525" marT="9525" marB="0" anchor="b"/>
                </a:tc>
                <a:tc>
                  <a:txBody>
                    <a:bodyPr/>
                    <a:lstStyle/>
                    <a:p>
                      <a:pPr algn="r" fontAlgn="b"/>
                      <a:r>
                        <a:rPr lang="en-TT" sz="1600" b="0" i="0" u="none" strike="noStrike">
                          <a:solidFill>
                            <a:srgbClr val="002B54"/>
                          </a:solidFill>
                          <a:effectLst/>
                          <a:latin typeface="+mj-lt"/>
                        </a:rPr>
                        <a:t>38552</a:t>
                      </a:r>
                    </a:p>
                  </a:txBody>
                  <a:tcPr marL="9525" marR="9525" marT="9525" marB="0" anchor="b"/>
                </a:tc>
              </a:tr>
              <a:tr h="370840">
                <a:tc>
                  <a:txBody>
                    <a:bodyPr/>
                    <a:lstStyle/>
                    <a:p>
                      <a:pPr algn="l" fontAlgn="b"/>
                      <a:r>
                        <a:rPr lang="en-TT" sz="1600" b="0" i="0" u="none" strike="noStrike">
                          <a:solidFill>
                            <a:srgbClr val="002B54"/>
                          </a:solidFill>
                          <a:effectLst/>
                          <a:latin typeface="+mj-lt"/>
                        </a:rPr>
                        <a:t>'850710</a:t>
                      </a:r>
                    </a:p>
                  </a:txBody>
                  <a:tcPr marL="9525" marR="9525" marT="9525" marB="0" anchor="b"/>
                </a:tc>
                <a:tc>
                  <a:txBody>
                    <a:bodyPr/>
                    <a:lstStyle/>
                    <a:p>
                      <a:pPr algn="l" fontAlgn="b"/>
                      <a:r>
                        <a:rPr lang="en-TT" sz="1600" b="0" i="0" u="none" strike="noStrike" dirty="0">
                          <a:solidFill>
                            <a:srgbClr val="002B54"/>
                          </a:solidFill>
                          <a:effectLst/>
                          <a:latin typeface="+mj-lt"/>
                        </a:rPr>
                        <a:t>Lead-acid accumulators of a kind used for starting piston engine "starter batteries" (excluding </a:t>
                      </a:r>
                      <a:r>
                        <a:rPr lang="en-TT" sz="1600" b="1" i="0" u="none" strike="noStrike" dirty="0">
                          <a:solidFill>
                            <a:srgbClr val="002B54"/>
                          </a:solidFill>
                          <a:effectLst/>
                          <a:latin typeface="+mj-lt"/>
                        </a:rPr>
                        <a:t>...</a:t>
                      </a:r>
                      <a:endParaRPr lang="en-TT" sz="1600" b="0" i="0" u="none" strike="noStrike" dirty="0">
                        <a:solidFill>
                          <a:srgbClr val="002B54"/>
                        </a:solidFill>
                        <a:effectLst/>
                        <a:latin typeface="+mj-lt"/>
                      </a:endParaRPr>
                    </a:p>
                  </a:txBody>
                  <a:tcPr marL="9525" marR="9525" marT="9525" marB="0" anchor="b"/>
                </a:tc>
                <a:tc>
                  <a:txBody>
                    <a:bodyPr/>
                    <a:lstStyle/>
                    <a:p>
                      <a:pPr algn="r" fontAlgn="b"/>
                      <a:r>
                        <a:rPr lang="en-TT" sz="1600" b="0" i="0" u="none" strike="noStrike" dirty="0">
                          <a:solidFill>
                            <a:srgbClr val="002B54"/>
                          </a:solidFill>
                          <a:effectLst/>
                          <a:latin typeface="+mj-lt"/>
                        </a:rPr>
                        <a:t>37131</a:t>
                      </a:r>
                    </a:p>
                  </a:txBody>
                  <a:tcPr marL="9525" marR="9525" marT="9525" marB="0" anchor="b"/>
                </a:tc>
              </a:tr>
              <a:tr h="370840">
                <a:tc>
                  <a:txBody>
                    <a:bodyPr/>
                    <a:lstStyle/>
                    <a:p>
                      <a:pPr algn="l" fontAlgn="b"/>
                      <a:r>
                        <a:rPr lang="en-TT" sz="1600" b="0" i="0" u="none" strike="noStrike">
                          <a:solidFill>
                            <a:srgbClr val="002B54"/>
                          </a:solidFill>
                          <a:effectLst/>
                          <a:latin typeface="+mj-lt"/>
                        </a:rPr>
                        <a:t>'850720</a:t>
                      </a:r>
                    </a:p>
                  </a:txBody>
                  <a:tcPr marL="9525" marR="9525" marT="9525" marB="0" anchor="b"/>
                </a:tc>
                <a:tc>
                  <a:txBody>
                    <a:bodyPr/>
                    <a:lstStyle/>
                    <a:p>
                      <a:pPr algn="l" fontAlgn="b"/>
                      <a:r>
                        <a:rPr lang="en-TT" sz="1600" b="0" i="0" u="none" strike="noStrike">
                          <a:solidFill>
                            <a:srgbClr val="002B54"/>
                          </a:solidFill>
                          <a:effectLst/>
                          <a:latin typeface="+mj-lt"/>
                        </a:rPr>
                        <a:t>Lead acid accumulators (excluding spent and starter batteries)</a:t>
                      </a:r>
                    </a:p>
                  </a:txBody>
                  <a:tcPr marL="9525" marR="9525" marT="9525" marB="0" anchor="b"/>
                </a:tc>
                <a:tc>
                  <a:txBody>
                    <a:bodyPr/>
                    <a:lstStyle/>
                    <a:p>
                      <a:pPr algn="r" fontAlgn="b"/>
                      <a:r>
                        <a:rPr lang="en-TT" sz="1600" b="0" i="0" u="none" strike="noStrike" dirty="0">
                          <a:solidFill>
                            <a:srgbClr val="002B54"/>
                          </a:solidFill>
                          <a:effectLst/>
                          <a:latin typeface="+mj-lt"/>
                        </a:rPr>
                        <a:t>35537</a:t>
                      </a:r>
                    </a:p>
                  </a:txBody>
                  <a:tcPr marL="9525" marR="9525" marT="9525" marB="0" anchor="b"/>
                </a:tc>
              </a:tr>
              <a:tr h="370840">
                <a:tc>
                  <a:txBody>
                    <a:bodyPr/>
                    <a:lstStyle/>
                    <a:p>
                      <a:pPr algn="l" fontAlgn="b"/>
                      <a:r>
                        <a:rPr lang="en-TT" sz="1600" b="0" i="0" u="none" strike="noStrike">
                          <a:solidFill>
                            <a:srgbClr val="002B54"/>
                          </a:solidFill>
                          <a:effectLst/>
                          <a:latin typeface="+mj-lt"/>
                        </a:rPr>
                        <a:t>'391710</a:t>
                      </a:r>
                    </a:p>
                  </a:txBody>
                  <a:tcPr marL="9525" marR="9525" marT="9525" marB="0" anchor="b"/>
                </a:tc>
                <a:tc>
                  <a:txBody>
                    <a:bodyPr/>
                    <a:lstStyle/>
                    <a:p>
                      <a:pPr algn="l" fontAlgn="b"/>
                      <a:r>
                        <a:rPr lang="en-TT" sz="1600" b="0" i="0" u="none" strike="noStrike">
                          <a:solidFill>
                            <a:srgbClr val="002B54"/>
                          </a:solidFill>
                          <a:effectLst/>
                          <a:latin typeface="+mj-lt"/>
                        </a:rPr>
                        <a:t>Artificial guts "sausage casings" of hardened protein or cellulose materials</a:t>
                      </a:r>
                    </a:p>
                  </a:txBody>
                  <a:tcPr marL="9525" marR="9525" marT="9525" marB="0" anchor="b"/>
                </a:tc>
                <a:tc>
                  <a:txBody>
                    <a:bodyPr/>
                    <a:lstStyle/>
                    <a:p>
                      <a:pPr algn="r" fontAlgn="b"/>
                      <a:r>
                        <a:rPr lang="en-TT" sz="1600" b="0" i="0" u="none" strike="noStrike" dirty="0">
                          <a:solidFill>
                            <a:srgbClr val="002B54"/>
                          </a:solidFill>
                          <a:effectLst/>
                          <a:latin typeface="+mj-lt"/>
                        </a:rPr>
                        <a:t>30922</a:t>
                      </a:r>
                    </a:p>
                  </a:txBody>
                  <a:tcPr marL="9525" marR="9525" marT="9525" marB="0" anchor="b"/>
                </a:tc>
              </a:tr>
              <a:tr h="370840">
                <a:tc>
                  <a:txBody>
                    <a:bodyPr/>
                    <a:lstStyle/>
                    <a:p>
                      <a:pPr algn="l" fontAlgn="b"/>
                      <a:r>
                        <a:rPr lang="en-TT" sz="1600" b="0" i="0" u="none" strike="noStrike">
                          <a:solidFill>
                            <a:srgbClr val="002B54"/>
                          </a:solidFill>
                          <a:effectLst/>
                          <a:latin typeface="+mj-lt"/>
                        </a:rPr>
                        <a:t>'390950</a:t>
                      </a:r>
                    </a:p>
                  </a:txBody>
                  <a:tcPr marL="9525" marR="9525" marT="9525" marB="0" anchor="b"/>
                </a:tc>
                <a:tc>
                  <a:txBody>
                    <a:bodyPr/>
                    <a:lstStyle/>
                    <a:p>
                      <a:pPr algn="l" fontAlgn="b"/>
                      <a:r>
                        <a:rPr lang="en-TT" sz="1600" b="0" i="0" u="none" strike="noStrike" dirty="0">
                          <a:solidFill>
                            <a:srgbClr val="002B54"/>
                          </a:solidFill>
                          <a:effectLst/>
                          <a:latin typeface="+mj-lt"/>
                        </a:rPr>
                        <a:t>Polyurethanes, in primary forms</a:t>
                      </a:r>
                    </a:p>
                  </a:txBody>
                  <a:tcPr marL="9525" marR="9525" marT="9525" marB="0" anchor="b"/>
                </a:tc>
                <a:tc>
                  <a:txBody>
                    <a:bodyPr/>
                    <a:lstStyle/>
                    <a:p>
                      <a:pPr algn="r" fontAlgn="b"/>
                      <a:r>
                        <a:rPr lang="en-TT" sz="1600" b="0" i="0" u="none" strike="noStrike" dirty="0">
                          <a:solidFill>
                            <a:srgbClr val="002B54"/>
                          </a:solidFill>
                          <a:effectLst/>
                          <a:latin typeface="+mj-lt"/>
                        </a:rPr>
                        <a:t>29659</a:t>
                      </a:r>
                    </a:p>
                  </a:txBody>
                  <a:tcPr marL="9525" marR="9525" marT="9525" marB="0" anchor="b"/>
                </a:tc>
              </a:tr>
            </a:tbl>
          </a:graphicData>
        </a:graphic>
      </p:graphicFrame>
      <p:sp>
        <p:nvSpPr>
          <p:cNvPr id="5" name="Rectangle 4"/>
          <p:cNvSpPr/>
          <p:nvPr/>
        </p:nvSpPr>
        <p:spPr>
          <a:xfrm>
            <a:off x="1842449" y="6160979"/>
            <a:ext cx="6919414" cy="518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TOTAL US$425,406,000 OR 51%</a:t>
            </a:r>
            <a:endParaRPr lang="en-TT" b="1"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17</a:t>
            </a:fld>
            <a:endParaRPr lang="en-TT"/>
          </a:p>
        </p:txBody>
      </p:sp>
      <p:pic>
        <p:nvPicPr>
          <p:cNvPr id="6" name="Picture 5"/>
          <p:cNvPicPr>
            <a:picLocks noChangeAspect="1"/>
          </p:cNvPicPr>
          <p:nvPr/>
        </p:nvPicPr>
        <p:blipFill>
          <a:blip r:embed="rId3"/>
          <a:stretch>
            <a:fillRect/>
          </a:stretch>
        </p:blipFill>
        <p:spPr>
          <a:xfrm>
            <a:off x="10680061" y="104633"/>
            <a:ext cx="1511939" cy="676715"/>
          </a:xfrm>
          <a:prstGeom prst="rect">
            <a:avLst/>
          </a:prstGeom>
        </p:spPr>
      </p:pic>
    </p:spTree>
    <p:extLst>
      <p:ext uri="{BB962C8B-B14F-4D97-AF65-F5344CB8AC3E}">
        <p14:creationId xmlns:p14="http://schemas.microsoft.com/office/powerpoint/2010/main" xmlns="" val="819203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462"/>
            <a:ext cx="8596668" cy="504305"/>
          </a:xfrm>
        </p:spPr>
        <p:txBody>
          <a:bodyPr>
            <a:normAutofit fontScale="90000"/>
          </a:bodyPr>
          <a:lstStyle/>
          <a:p>
            <a:pPr algn="ctr"/>
            <a:r>
              <a:rPr lang="en-TT" dirty="0" smtClean="0"/>
              <a:t>Top 5 Consumer Trends</a:t>
            </a:r>
            <a:endParaRPr lang="en-TT" dirty="0"/>
          </a:p>
        </p:txBody>
      </p:sp>
      <p:sp>
        <p:nvSpPr>
          <p:cNvPr id="3" name="Content Placeholder 2"/>
          <p:cNvSpPr>
            <a:spLocks noGrp="1"/>
          </p:cNvSpPr>
          <p:nvPr>
            <p:ph idx="1"/>
          </p:nvPr>
        </p:nvSpPr>
        <p:spPr>
          <a:xfrm>
            <a:off x="677334" y="764771"/>
            <a:ext cx="8596668" cy="5276591"/>
          </a:xfrm>
        </p:spPr>
        <p:txBody>
          <a:bodyPr/>
          <a:lstStyle/>
          <a:p>
            <a:endParaRPr lang="en-TT" dirty="0" smtClean="0"/>
          </a:p>
          <a:p>
            <a:r>
              <a:rPr lang="en-TT" dirty="0"/>
              <a:t>Economic Downturn Affecting Consumer Spending Behaviour </a:t>
            </a:r>
            <a:endParaRPr lang="en-TT" dirty="0" smtClean="0"/>
          </a:p>
          <a:p>
            <a:endParaRPr lang="en-TT" dirty="0"/>
          </a:p>
          <a:p>
            <a:r>
              <a:rPr lang="en-TT" dirty="0"/>
              <a:t>Consumers Embrace Internet Retailing </a:t>
            </a:r>
            <a:endParaRPr lang="en-TT" dirty="0" smtClean="0"/>
          </a:p>
          <a:p>
            <a:endParaRPr lang="en-TT" dirty="0"/>
          </a:p>
          <a:p>
            <a:r>
              <a:rPr lang="en-TT" dirty="0"/>
              <a:t>Strong Demand for Domestic Tourism Continues To Grow </a:t>
            </a:r>
            <a:endParaRPr lang="en-TT" dirty="0" smtClean="0"/>
          </a:p>
          <a:p>
            <a:endParaRPr lang="en-TT" dirty="0"/>
          </a:p>
          <a:p>
            <a:r>
              <a:rPr lang="en-TT" dirty="0"/>
              <a:t>More Later-lifers Must Work To Earn Income </a:t>
            </a:r>
            <a:endParaRPr lang="en-TT" dirty="0" smtClean="0"/>
          </a:p>
          <a:p>
            <a:endParaRPr lang="en-TT" dirty="0"/>
          </a:p>
          <a:p>
            <a:r>
              <a:rPr lang="en-TT" dirty="0"/>
              <a:t>Strong Consumer Preference for Local Brands and Products </a:t>
            </a:r>
          </a:p>
        </p:txBody>
      </p:sp>
      <p:sp>
        <p:nvSpPr>
          <p:cNvPr id="4" name="Slide Number Placeholder 3"/>
          <p:cNvSpPr>
            <a:spLocks noGrp="1"/>
          </p:cNvSpPr>
          <p:nvPr>
            <p:ph type="sldNum" sz="quarter" idx="12"/>
          </p:nvPr>
        </p:nvSpPr>
        <p:spPr/>
        <p:txBody>
          <a:bodyPr/>
          <a:lstStyle/>
          <a:p>
            <a:fld id="{334180C8-490D-4BDE-8F48-016CAC78808A}" type="slidenum">
              <a:rPr lang="en-TT" smtClean="0"/>
              <a:pPr/>
              <a:t>18</a:t>
            </a:fld>
            <a:endParaRPr lang="en-TT"/>
          </a:p>
        </p:txBody>
      </p:sp>
    </p:spTree>
    <p:extLst>
      <p:ext uri="{BB962C8B-B14F-4D97-AF65-F5344CB8AC3E}">
        <p14:creationId xmlns:p14="http://schemas.microsoft.com/office/powerpoint/2010/main" xmlns="" val="23824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57" y="0"/>
            <a:ext cx="8596668" cy="717176"/>
          </a:xfrm>
        </p:spPr>
        <p:txBody>
          <a:bodyPr/>
          <a:lstStyle/>
          <a:p>
            <a:pPr algn="ctr"/>
            <a:r>
              <a:rPr lang="en-TT" dirty="0" smtClean="0"/>
              <a:t>Food Service In Colombia </a:t>
            </a:r>
            <a:endParaRPr lang="en-TT" dirty="0"/>
          </a:p>
        </p:txBody>
      </p:sp>
      <p:sp>
        <p:nvSpPr>
          <p:cNvPr id="3" name="Content Placeholder 2"/>
          <p:cNvSpPr>
            <a:spLocks noGrp="1"/>
          </p:cNvSpPr>
          <p:nvPr>
            <p:ph idx="1"/>
          </p:nvPr>
        </p:nvSpPr>
        <p:spPr>
          <a:xfrm>
            <a:off x="677334" y="842683"/>
            <a:ext cx="8596668" cy="5563804"/>
          </a:xfrm>
        </p:spPr>
        <p:txBody>
          <a:bodyPr>
            <a:normAutofit lnSpcReduction="10000"/>
          </a:bodyPr>
          <a:lstStyle/>
          <a:p>
            <a:pPr fontAlgn="base"/>
            <a:r>
              <a:rPr lang="en-TT" dirty="0"/>
              <a:t>In 2016, fast food records current value growth of 7%, 1% outlet growth and 1% growth in transactions to reach COP4.5 trillion with 8,016 outlets</a:t>
            </a:r>
          </a:p>
          <a:p>
            <a:endParaRPr lang="en-TT" dirty="0" smtClean="0"/>
          </a:p>
          <a:p>
            <a:r>
              <a:rPr lang="en-TT" dirty="0"/>
              <a:t>With 44% current value growth, chained pizza fast food records highest increase in 2016</a:t>
            </a:r>
          </a:p>
          <a:p>
            <a:endParaRPr lang="en-TT" dirty="0" smtClean="0"/>
          </a:p>
          <a:p>
            <a:r>
              <a:rPr lang="en-TT" dirty="0" smtClean="0"/>
              <a:t>After </a:t>
            </a:r>
            <a:r>
              <a:rPr lang="en-TT" dirty="0"/>
              <a:t>various franchisees, </a:t>
            </a:r>
            <a:r>
              <a:rPr lang="en-TT" dirty="0" err="1"/>
              <a:t>Frisby</a:t>
            </a:r>
            <a:r>
              <a:rPr lang="en-TT" dirty="0"/>
              <a:t> SA is the leading fast food chain with a 13% </a:t>
            </a:r>
            <a:r>
              <a:rPr lang="en-TT" dirty="0" smtClean="0"/>
              <a:t>value </a:t>
            </a:r>
            <a:r>
              <a:rPr lang="en-TT" dirty="0"/>
              <a:t>share in </a:t>
            </a:r>
            <a:r>
              <a:rPr lang="en-TT" dirty="0" smtClean="0"/>
              <a:t>2016</a:t>
            </a:r>
          </a:p>
          <a:p>
            <a:endParaRPr lang="en-TT" dirty="0"/>
          </a:p>
          <a:p>
            <a:r>
              <a:rPr lang="en-TT" dirty="0" smtClean="0"/>
              <a:t>Chinese </a:t>
            </a:r>
            <a:r>
              <a:rPr lang="en-TT" dirty="0"/>
              <a:t>is the most popular cuisine within Asian fast food. </a:t>
            </a:r>
            <a:endParaRPr lang="en-TT" dirty="0" smtClean="0"/>
          </a:p>
          <a:p>
            <a:endParaRPr lang="en-TT" dirty="0"/>
          </a:p>
          <a:p>
            <a:r>
              <a:rPr lang="en-TT" dirty="0"/>
              <a:t>Fast food is still very traditional in terms of beverages mostly offering iced tea, sodas, and juice. </a:t>
            </a:r>
            <a:endParaRPr lang="en-TT" dirty="0" smtClean="0"/>
          </a:p>
          <a:p>
            <a:endParaRPr lang="en-TT" dirty="0"/>
          </a:p>
          <a:p>
            <a:r>
              <a:rPr lang="en-TT" dirty="0"/>
              <a:t>Dynamic local brands such as One Pizzeria, La </a:t>
            </a:r>
            <a:r>
              <a:rPr lang="en-TT" dirty="0" err="1"/>
              <a:t>Monapizza</a:t>
            </a:r>
            <a:r>
              <a:rPr lang="en-TT" dirty="0"/>
              <a:t> and Randy’s are close to becoming chains. </a:t>
            </a:r>
          </a:p>
        </p:txBody>
      </p:sp>
      <p:sp>
        <p:nvSpPr>
          <p:cNvPr id="4" name="Slide Number Placeholder 3"/>
          <p:cNvSpPr>
            <a:spLocks noGrp="1"/>
          </p:cNvSpPr>
          <p:nvPr>
            <p:ph type="sldNum" sz="quarter" idx="12"/>
          </p:nvPr>
        </p:nvSpPr>
        <p:spPr/>
        <p:txBody>
          <a:bodyPr/>
          <a:lstStyle/>
          <a:p>
            <a:fld id="{334180C8-490D-4BDE-8F48-016CAC78808A}" type="slidenum">
              <a:rPr lang="en-TT" smtClean="0"/>
              <a:pPr/>
              <a:t>19</a:t>
            </a:fld>
            <a:endParaRPr lang="en-TT"/>
          </a:p>
        </p:txBody>
      </p:sp>
    </p:spTree>
    <p:extLst>
      <p:ext uri="{BB962C8B-B14F-4D97-AF65-F5344CB8AC3E}">
        <p14:creationId xmlns:p14="http://schemas.microsoft.com/office/powerpoint/2010/main" xmlns="" val="72805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86" y="950260"/>
            <a:ext cx="8596668" cy="4464422"/>
          </a:xfrm>
        </p:spPr>
        <p:txBody>
          <a:bodyPr>
            <a:normAutofit fontScale="90000"/>
          </a:bodyPr>
          <a:lstStyle/>
          <a:p>
            <a:pPr algn="ctr"/>
            <a:r>
              <a:rPr lang="en-TT" sz="7200" dirty="0" smtClean="0"/>
              <a:t>COL</a:t>
            </a:r>
            <a:r>
              <a:rPr lang="en-TT" sz="7200" b="1" u="sng" dirty="0" smtClean="0"/>
              <a:t>O</a:t>
            </a:r>
            <a:r>
              <a:rPr lang="en-TT" sz="7200" dirty="0" smtClean="0"/>
              <a:t>MBIA </a:t>
            </a:r>
            <a:br>
              <a:rPr lang="en-TT" sz="7200" dirty="0" smtClean="0"/>
            </a:br>
            <a:r>
              <a:rPr lang="en-TT" sz="7200" dirty="0"/>
              <a:t/>
            </a:r>
            <a:br>
              <a:rPr lang="en-TT" sz="7200" dirty="0"/>
            </a:br>
            <a:r>
              <a:rPr lang="en-TT" sz="7200" dirty="0" smtClean="0"/>
              <a:t>NOT</a:t>
            </a:r>
            <a:br>
              <a:rPr lang="en-TT" sz="7200" dirty="0" smtClean="0"/>
            </a:br>
            <a:r>
              <a:rPr lang="en-TT" sz="7200" dirty="0"/>
              <a:t/>
            </a:r>
            <a:br>
              <a:rPr lang="en-TT" sz="7200" dirty="0"/>
            </a:br>
            <a:r>
              <a:rPr lang="en-TT" sz="7200" dirty="0" smtClean="0"/>
              <a:t>COL</a:t>
            </a:r>
            <a:r>
              <a:rPr lang="en-TT" sz="7200" b="1" u="sng" dirty="0" smtClean="0"/>
              <a:t>U</a:t>
            </a:r>
            <a:r>
              <a:rPr lang="en-TT" sz="7200" dirty="0" smtClean="0"/>
              <a:t>MBIA</a:t>
            </a:r>
            <a:r>
              <a:rPr lang="en-TT" dirty="0" smtClean="0"/>
              <a:t/>
            </a:r>
            <a:br>
              <a:rPr lang="en-TT" dirty="0" smtClean="0"/>
            </a:br>
            <a:r>
              <a:rPr lang="en-TT" dirty="0"/>
              <a:t/>
            </a:r>
            <a:br>
              <a:rPr lang="en-TT" dirty="0"/>
            </a:b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a:t>
            </a:fld>
            <a:endParaRPr lang="en-TT" dirty="0"/>
          </a:p>
        </p:txBody>
      </p:sp>
    </p:spTree>
    <p:extLst>
      <p:ext uri="{BB962C8B-B14F-4D97-AF65-F5344CB8AC3E}">
        <p14:creationId xmlns:p14="http://schemas.microsoft.com/office/powerpoint/2010/main" xmlns="" val="372122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57" y="0"/>
            <a:ext cx="8596668" cy="717176"/>
          </a:xfrm>
        </p:spPr>
        <p:txBody>
          <a:bodyPr/>
          <a:lstStyle/>
          <a:p>
            <a:pPr algn="ctr"/>
            <a:r>
              <a:rPr lang="en-TT" dirty="0" smtClean="0"/>
              <a:t>Sauces and Condiments In Colombia </a:t>
            </a:r>
            <a:endParaRPr lang="en-TT" dirty="0"/>
          </a:p>
        </p:txBody>
      </p:sp>
      <p:sp>
        <p:nvSpPr>
          <p:cNvPr id="3" name="Content Placeholder 2"/>
          <p:cNvSpPr>
            <a:spLocks noGrp="1"/>
          </p:cNvSpPr>
          <p:nvPr>
            <p:ph idx="1"/>
          </p:nvPr>
        </p:nvSpPr>
        <p:spPr>
          <a:xfrm>
            <a:off x="677334" y="842683"/>
            <a:ext cx="8596668" cy="5563804"/>
          </a:xfrm>
        </p:spPr>
        <p:txBody>
          <a:bodyPr>
            <a:normAutofit/>
          </a:bodyPr>
          <a:lstStyle/>
          <a:p>
            <a:pPr fontAlgn="base"/>
            <a:r>
              <a:rPr lang="en-TT" dirty="0" smtClean="0"/>
              <a:t> </a:t>
            </a:r>
            <a:r>
              <a:rPr lang="en-TT" dirty="0"/>
              <a:t>In 2017, sauces, dressings and condiments sees flat retail volume growth and 5% value growth in current terms to reach sales of 56,800 tonnes and COP1,061 billion </a:t>
            </a:r>
            <a:endParaRPr lang="en-TT" dirty="0" smtClean="0"/>
          </a:p>
          <a:p>
            <a:pPr fontAlgn="base"/>
            <a:endParaRPr lang="en-TT" dirty="0" smtClean="0"/>
          </a:p>
          <a:p>
            <a:r>
              <a:rPr lang="en-TT" dirty="0"/>
              <a:t>Reduced salt and reduced fat sauces drives sales in </a:t>
            </a:r>
            <a:r>
              <a:rPr lang="en-TT" dirty="0" smtClean="0"/>
              <a:t>2017</a:t>
            </a:r>
          </a:p>
          <a:p>
            <a:pPr marL="0" indent="0">
              <a:buNone/>
            </a:pPr>
            <a:endParaRPr lang="en-TT" dirty="0" smtClean="0"/>
          </a:p>
          <a:p>
            <a:r>
              <a:rPr lang="en-TT" dirty="0"/>
              <a:t>With 10%, tomato pastes and purees sees the highest current value growth in 2017</a:t>
            </a:r>
            <a:endParaRPr lang="en-TT" dirty="0" smtClean="0"/>
          </a:p>
          <a:p>
            <a:r>
              <a:rPr lang="en-TT" dirty="0"/>
              <a:t>Chinese is the most popular cuisine within Asian fast food. </a:t>
            </a:r>
          </a:p>
          <a:p>
            <a:endParaRPr lang="en-TT" dirty="0" smtClean="0"/>
          </a:p>
          <a:p>
            <a:r>
              <a:rPr lang="en-TT" dirty="0"/>
              <a:t>With a 22% value share, Unilever </a:t>
            </a:r>
            <a:r>
              <a:rPr lang="en-TT" dirty="0" err="1"/>
              <a:t>Andina</a:t>
            </a:r>
            <a:r>
              <a:rPr lang="en-TT" dirty="0"/>
              <a:t> Colombia SA remains the leading player within the category in </a:t>
            </a:r>
            <a:r>
              <a:rPr lang="en-TT" dirty="0" smtClean="0"/>
              <a:t>2017</a:t>
            </a:r>
          </a:p>
          <a:p>
            <a:pPr marL="0" indent="0">
              <a:buNone/>
            </a:pPr>
            <a:endParaRPr lang="en-TT" dirty="0" smtClean="0"/>
          </a:p>
          <a:p>
            <a:r>
              <a:rPr lang="en-TT" dirty="0"/>
              <a:t>Sauces, dressings and condiments is expected to see a 1% value CAGR at constant 2017 prices to reach sales of COP1,119 billion in 2022</a:t>
            </a:r>
          </a:p>
        </p:txBody>
      </p:sp>
      <p:sp>
        <p:nvSpPr>
          <p:cNvPr id="4" name="Slide Number Placeholder 3"/>
          <p:cNvSpPr>
            <a:spLocks noGrp="1"/>
          </p:cNvSpPr>
          <p:nvPr>
            <p:ph type="sldNum" sz="quarter" idx="12"/>
          </p:nvPr>
        </p:nvSpPr>
        <p:spPr/>
        <p:txBody>
          <a:bodyPr/>
          <a:lstStyle/>
          <a:p>
            <a:fld id="{334180C8-490D-4BDE-8F48-016CAC78808A}" type="slidenum">
              <a:rPr lang="en-TT" smtClean="0"/>
              <a:pPr/>
              <a:t>20</a:t>
            </a:fld>
            <a:endParaRPr lang="en-TT"/>
          </a:p>
        </p:txBody>
      </p:sp>
      <p:pic>
        <p:nvPicPr>
          <p:cNvPr id="6" name="Picture 5"/>
          <p:cNvPicPr>
            <a:picLocks noChangeAspect="1"/>
          </p:cNvPicPr>
          <p:nvPr/>
        </p:nvPicPr>
        <p:blipFill>
          <a:blip r:embed="rId3" cstate="print"/>
          <a:stretch>
            <a:fillRect/>
          </a:stretch>
        </p:blipFill>
        <p:spPr>
          <a:xfrm>
            <a:off x="9471225" y="3339627"/>
            <a:ext cx="2047764" cy="1545822"/>
          </a:xfrm>
          <a:prstGeom prst="rect">
            <a:avLst/>
          </a:prstGeom>
        </p:spPr>
      </p:pic>
      <p:pic>
        <p:nvPicPr>
          <p:cNvPr id="7" name="Picture 6"/>
          <p:cNvPicPr>
            <a:picLocks noChangeAspect="1"/>
          </p:cNvPicPr>
          <p:nvPr/>
        </p:nvPicPr>
        <p:blipFill>
          <a:blip r:embed="rId4"/>
          <a:stretch>
            <a:fillRect/>
          </a:stretch>
        </p:blipFill>
        <p:spPr>
          <a:xfrm>
            <a:off x="8890383" y="1463039"/>
            <a:ext cx="3301617" cy="1733349"/>
          </a:xfrm>
          <a:prstGeom prst="rect">
            <a:avLst/>
          </a:prstGeom>
        </p:spPr>
      </p:pic>
      <p:pic>
        <p:nvPicPr>
          <p:cNvPr id="8" name="Picture 7"/>
          <p:cNvPicPr>
            <a:picLocks noChangeAspect="1"/>
          </p:cNvPicPr>
          <p:nvPr/>
        </p:nvPicPr>
        <p:blipFill>
          <a:blip r:embed="rId5" cstate="print"/>
          <a:stretch>
            <a:fillRect/>
          </a:stretch>
        </p:blipFill>
        <p:spPr>
          <a:xfrm>
            <a:off x="9704801" y="5390014"/>
            <a:ext cx="1672780" cy="1302696"/>
          </a:xfrm>
          <a:prstGeom prst="rect">
            <a:avLst/>
          </a:prstGeom>
        </p:spPr>
      </p:pic>
    </p:spTree>
    <p:extLst>
      <p:ext uri="{BB962C8B-B14F-4D97-AF65-F5344CB8AC3E}">
        <p14:creationId xmlns:p14="http://schemas.microsoft.com/office/powerpoint/2010/main" xmlns="" val="1639894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57" y="0"/>
            <a:ext cx="8596668" cy="717176"/>
          </a:xfrm>
        </p:spPr>
        <p:txBody>
          <a:bodyPr/>
          <a:lstStyle/>
          <a:p>
            <a:pPr algn="ctr"/>
            <a:r>
              <a:rPr lang="en-TT" dirty="0" smtClean="0"/>
              <a:t>Retail Tissue In Colombia </a:t>
            </a:r>
            <a:endParaRPr lang="en-TT" dirty="0"/>
          </a:p>
        </p:txBody>
      </p:sp>
      <p:sp>
        <p:nvSpPr>
          <p:cNvPr id="3" name="Content Placeholder 2"/>
          <p:cNvSpPr>
            <a:spLocks noGrp="1"/>
          </p:cNvSpPr>
          <p:nvPr>
            <p:ph idx="1"/>
          </p:nvPr>
        </p:nvSpPr>
        <p:spPr>
          <a:xfrm>
            <a:off x="677334" y="842683"/>
            <a:ext cx="8596668" cy="5198680"/>
          </a:xfrm>
        </p:spPr>
        <p:txBody>
          <a:bodyPr>
            <a:normAutofit/>
          </a:bodyPr>
          <a:lstStyle/>
          <a:p>
            <a:endParaRPr lang="en-TT" dirty="0"/>
          </a:p>
          <a:p>
            <a:r>
              <a:rPr lang="en-TT" dirty="0" err="1"/>
              <a:t>Productos</a:t>
            </a:r>
            <a:r>
              <a:rPr lang="en-TT" dirty="0"/>
              <a:t> </a:t>
            </a:r>
            <a:r>
              <a:rPr lang="en-TT" dirty="0" err="1"/>
              <a:t>Familia</a:t>
            </a:r>
            <a:r>
              <a:rPr lang="en-TT" dirty="0"/>
              <a:t> </a:t>
            </a:r>
            <a:r>
              <a:rPr lang="en-TT" dirty="0" err="1"/>
              <a:t>Sancela</a:t>
            </a:r>
            <a:r>
              <a:rPr lang="en-TT" dirty="0"/>
              <a:t> SA remains the leading company in retail tissue in 2016 with a value share of 37% </a:t>
            </a:r>
          </a:p>
          <a:p>
            <a:pPr marL="0" indent="0">
              <a:buNone/>
            </a:pPr>
            <a:endParaRPr lang="en-TT" dirty="0"/>
          </a:p>
          <a:p>
            <a:r>
              <a:rPr lang="en-TT" dirty="0"/>
              <a:t>Retail tissue in Colombia stands out as a very competitive and promotions-driven category </a:t>
            </a:r>
          </a:p>
          <a:p>
            <a:endParaRPr lang="en-TT" dirty="0"/>
          </a:p>
          <a:p>
            <a:endParaRPr lang="en-TT" dirty="0"/>
          </a:p>
          <a:p>
            <a:r>
              <a:rPr lang="en-TT" dirty="0"/>
              <a:t>Most of the brands available in toilet paper are positioned as mid-priced and premium brands </a:t>
            </a:r>
          </a:p>
          <a:p>
            <a:endParaRPr lang="en-TT" dirty="0"/>
          </a:p>
          <a:p>
            <a:endParaRPr lang="en-TT" dirty="0"/>
          </a:p>
          <a:p>
            <a:r>
              <a:rPr lang="en-TT" dirty="0"/>
              <a:t>Private label is becoming more attractive during the deceleration of the Colombian economy due to its lower unit prices. </a:t>
            </a:r>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21</a:t>
            </a:fld>
            <a:endParaRPr lang="en-TT"/>
          </a:p>
        </p:txBody>
      </p:sp>
    </p:spTree>
    <p:extLst>
      <p:ext uri="{BB962C8B-B14F-4D97-AF65-F5344CB8AC3E}">
        <p14:creationId xmlns:p14="http://schemas.microsoft.com/office/powerpoint/2010/main" xmlns="" val="3211474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57" y="0"/>
            <a:ext cx="8596668" cy="717176"/>
          </a:xfrm>
        </p:spPr>
        <p:txBody>
          <a:bodyPr/>
          <a:lstStyle/>
          <a:p>
            <a:pPr algn="ctr"/>
            <a:r>
              <a:rPr lang="en-TT" dirty="0" smtClean="0"/>
              <a:t>Home Care In Colombia </a:t>
            </a:r>
            <a:endParaRPr lang="en-TT" dirty="0"/>
          </a:p>
        </p:txBody>
      </p:sp>
      <p:sp>
        <p:nvSpPr>
          <p:cNvPr id="3" name="Content Placeholder 2"/>
          <p:cNvSpPr>
            <a:spLocks noGrp="1"/>
          </p:cNvSpPr>
          <p:nvPr>
            <p:ph idx="1"/>
          </p:nvPr>
        </p:nvSpPr>
        <p:spPr>
          <a:xfrm>
            <a:off x="677334" y="842683"/>
            <a:ext cx="8596668" cy="5198680"/>
          </a:xfrm>
        </p:spPr>
        <p:txBody>
          <a:bodyPr>
            <a:normAutofit lnSpcReduction="10000"/>
          </a:bodyPr>
          <a:lstStyle/>
          <a:p>
            <a:endParaRPr lang="en-TT" dirty="0"/>
          </a:p>
          <a:p>
            <a:r>
              <a:rPr lang="en-TT" dirty="0"/>
              <a:t>Improvement of components in the search for higher </a:t>
            </a:r>
            <a:r>
              <a:rPr lang="en-TT" dirty="0" smtClean="0"/>
              <a:t>yields</a:t>
            </a:r>
          </a:p>
          <a:p>
            <a:endParaRPr lang="en-TT" dirty="0"/>
          </a:p>
          <a:p>
            <a:r>
              <a:rPr lang="en-TT" dirty="0"/>
              <a:t>Companies educate consumers on the best use of their </a:t>
            </a:r>
            <a:r>
              <a:rPr lang="en-TT" dirty="0" smtClean="0"/>
              <a:t>products</a:t>
            </a:r>
          </a:p>
          <a:p>
            <a:endParaRPr lang="en-TT" dirty="0"/>
          </a:p>
          <a:p>
            <a:r>
              <a:rPr lang="en-TT" dirty="0"/>
              <a:t>Private label, an alternative that is gaining strength amongst </a:t>
            </a:r>
            <a:r>
              <a:rPr lang="en-TT" dirty="0" smtClean="0"/>
              <a:t>consumers</a:t>
            </a:r>
          </a:p>
          <a:p>
            <a:endParaRPr lang="en-TT" dirty="0"/>
          </a:p>
          <a:p>
            <a:r>
              <a:rPr lang="en-TT" dirty="0"/>
              <a:t>Surface care registers current retail value growth of 5% to reach COP365.4 billion in </a:t>
            </a:r>
            <a:r>
              <a:rPr lang="en-TT" dirty="0" smtClean="0"/>
              <a:t>2017</a:t>
            </a:r>
          </a:p>
          <a:p>
            <a:r>
              <a:rPr lang="en-TT" dirty="0"/>
              <a:t>Colombians favour multipurpose products in </a:t>
            </a:r>
            <a:r>
              <a:rPr lang="en-TT" dirty="0" smtClean="0"/>
              <a:t>2017</a:t>
            </a:r>
          </a:p>
          <a:p>
            <a:endParaRPr lang="en-TT" dirty="0"/>
          </a:p>
          <a:p>
            <a:r>
              <a:rPr lang="en-TT" dirty="0"/>
              <a:t>Average unit price declines by 1% in constant terms in </a:t>
            </a:r>
            <a:r>
              <a:rPr lang="en-TT" dirty="0" smtClean="0"/>
              <a:t>2017</a:t>
            </a:r>
          </a:p>
          <a:p>
            <a:endParaRPr lang="en-TT" dirty="0"/>
          </a:p>
          <a:p>
            <a:r>
              <a:rPr lang="en-TT" dirty="0"/>
              <a:t>Colgate-Palmolive &amp; </a:t>
            </a:r>
            <a:r>
              <a:rPr lang="en-TT" dirty="0" err="1"/>
              <a:t>Cía</a:t>
            </a:r>
            <a:r>
              <a:rPr lang="en-TT" dirty="0"/>
              <a:t> leads with 36% of retail value sales</a:t>
            </a:r>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22</a:t>
            </a:fld>
            <a:endParaRPr lang="en-TT"/>
          </a:p>
        </p:txBody>
      </p:sp>
    </p:spTree>
    <p:extLst>
      <p:ext uri="{BB962C8B-B14F-4D97-AF65-F5344CB8AC3E}">
        <p14:creationId xmlns:p14="http://schemas.microsoft.com/office/powerpoint/2010/main" xmlns="" val="93803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57" y="0"/>
            <a:ext cx="8596668" cy="717176"/>
          </a:xfrm>
        </p:spPr>
        <p:txBody>
          <a:bodyPr/>
          <a:lstStyle/>
          <a:p>
            <a:pPr algn="ctr"/>
            <a:r>
              <a:rPr lang="en-TT" dirty="0" smtClean="0"/>
              <a:t>Oils and Fats In Colombia </a:t>
            </a:r>
            <a:endParaRPr lang="en-TT" dirty="0"/>
          </a:p>
        </p:txBody>
      </p:sp>
      <p:sp>
        <p:nvSpPr>
          <p:cNvPr id="3" name="Content Placeholder 2"/>
          <p:cNvSpPr>
            <a:spLocks noGrp="1"/>
          </p:cNvSpPr>
          <p:nvPr>
            <p:ph idx="1"/>
          </p:nvPr>
        </p:nvSpPr>
        <p:spPr>
          <a:xfrm>
            <a:off x="677334" y="842683"/>
            <a:ext cx="8596668" cy="5198680"/>
          </a:xfrm>
        </p:spPr>
        <p:txBody>
          <a:bodyPr>
            <a:normAutofit fontScale="92500" lnSpcReduction="10000"/>
          </a:bodyPr>
          <a:lstStyle/>
          <a:p>
            <a:endParaRPr lang="en-TT" dirty="0"/>
          </a:p>
          <a:p>
            <a:r>
              <a:rPr lang="en-TT" dirty="0" smtClean="0"/>
              <a:t> </a:t>
            </a:r>
            <a:r>
              <a:rPr lang="en-TT" dirty="0"/>
              <a:t>In 2017, butter and margarine records 1% value growth in current terms to reach COP437.6 billion and sells 39,000 tonnes as volume declines by 4% </a:t>
            </a:r>
            <a:endParaRPr lang="en-TT" dirty="0" smtClean="0"/>
          </a:p>
          <a:p>
            <a:pPr marL="0" indent="0">
              <a:buNone/>
            </a:pPr>
            <a:endParaRPr lang="en-TT" dirty="0"/>
          </a:p>
          <a:p>
            <a:r>
              <a:rPr lang="en-TT" dirty="0"/>
              <a:t>Cooking fats are losing sales to edible oils and </a:t>
            </a:r>
            <a:r>
              <a:rPr lang="en-TT" dirty="0" smtClean="0"/>
              <a:t>margarine</a:t>
            </a:r>
          </a:p>
          <a:p>
            <a:pPr marL="0" indent="0">
              <a:buNone/>
            </a:pPr>
            <a:endParaRPr lang="en-TT" dirty="0"/>
          </a:p>
          <a:p>
            <a:r>
              <a:rPr lang="en-TT" dirty="0"/>
              <a:t>With a 4% sales rise in current terms, butter posts the highest value growth in </a:t>
            </a:r>
            <a:r>
              <a:rPr lang="en-TT" dirty="0" smtClean="0"/>
              <a:t>2017</a:t>
            </a:r>
          </a:p>
          <a:p>
            <a:pPr marL="0" indent="0">
              <a:buNone/>
            </a:pPr>
            <a:endParaRPr lang="en-TT" dirty="0"/>
          </a:p>
          <a:p>
            <a:r>
              <a:rPr lang="en-TT" dirty="0"/>
              <a:t>In 2017, the average unit price rises by 6% in </a:t>
            </a:r>
            <a:r>
              <a:rPr lang="en-TT" dirty="0" smtClean="0"/>
              <a:t>current terms </a:t>
            </a:r>
          </a:p>
          <a:p>
            <a:pPr marL="0" indent="0">
              <a:buNone/>
            </a:pPr>
            <a:endParaRPr lang="en-TT" dirty="0"/>
          </a:p>
          <a:p>
            <a:r>
              <a:rPr lang="en-TT" dirty="0"/>
              <a:t>Oil and fats performs well in 2015, with current value sales rising by 4% due to increasing disposable incomes and the offering of healthy alternatives </a:t>
            </a:r>
            <a:endParaRPr lang="en-TT" dirty="0" smtClean="0"/>
          </a:p>
          <a:p>
            <a:endParaRPr lang="en-TT" dirty="0"/>
          </a:p>
          <a:p>
            <a:r>
              <a:rPr lang="en-TT" dirty="0"/>
              <a:t>Private label records the strongest growth in 2015, recording a value share of 14%, with current value sales rising by 9% </a:t>
            </a:r>
          </a:p>
        </p:txBody>
      </p:sp>
      <p:sp>
        <p:nvSpPr>
          <p:cNvPr id="4" name="Slide Number Placeholder 3"/>
          <p:cNvSpPr>
            <a:spLocks noGrp="1"/>
          </p:cNvSpPr>
          <p:nvPr>
            <p:ph type="sldNum" sz="quarter" idx="12"/>
          </p:nvPr>
        </p:nvSpPr>
        <p:spPr/>
        <p:txBody>
          <a:bodyPr/>
          <a:lstStyle/>
          <a:p>
            <a:fld id="{334180C8-490D-4BDE-8F48-016CAC78808A}" type="slidenum">
              <a:rPr lang="en-TT" smtClean="0"/>
              <a:pPr/>
              <a:t>23</a:t>
            </a:fld>
            <a:endParaRPr lang="en-TT"/>
          </a:p>
        </p:txBody>
      </p:sp>
    </p:spTree>
    <p:extLst>
      <p:ext uri="{BB962C8B-B14F-4D97-AF65-F5344CB8AC3E}">
        <p14:creationId xmlns:p14="http://schemas.microsoft.com/office/powerpoint/2010/main" xmlns="" val="379730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smtClean="0"/>
              <a:t>Soft Drinks In Colombia </a:t>
            </a:r>
            <a:endParaRPr lang="en-TT" dirty="0"/>
          </a:p>
        </p:txBody>
      </p:sp>
      <p:sp>
        <p:nvSpPr>
          <p:cNvPr id="3" name="Content Placeholder 2"/>
          <p:cNvSpPr>
            <a:spLocks noGrp="1"/>
          </p:cNvSpPr>
          <p:nvPr>
            <p:ph idx="1"/>
          </p:nvPr>
        </p:nvSpPr>
        <p:spPr>
          <a:xfrm>
            <a:off x="677334" y="1444753"/>
            <a:ext cx="8596668" cy="4596610"/>
          </a:xfrm>
        </p:spPr>
        <p:txBody>
          <a:bodyPr/>
          <a:lstStyle/>
          <a:p>
            <a:r>
              <a:rPr lang="en-TT" dirty="0" smtClean="0"/>
              <a:t>Soft Drinks Grows, Driven by categories considered healthier</a:t>
            </a:r>
          </a:p>
          <a:p>
            <a:endParaRPr lang="en-TT" dirty="0" smtClean="0"/>
          </a:p>
          <a:p>
            <a:r>
              <a:rPr lang="en-TT" dirty="0" smtClean="0"/>
              <a:t>Sugary beverages come under scrutiny </a:t>
            </a:r>
          </a:p>
          <a:p>
            <a:endParaRPr lang="en-TT" dirty="0" smtClean="0"/>
          </a:p>
          <a:p>
            <a:r>
              <a:rPr lang="en-TT" dirty="0" smtClean="0"/>
              <a:t>Domestic Companies dominate the competitive landscape </a:t>
            </a:r>
          </a:p>
          <a:p>
            <a:endParaRPr lang="en-TT" dirty="0" smtClean="0"/>
          </a:p>
          <a:p>
            <a:r>
              <a:rPr lang="en-TT" dirty="0" smtClean="0"/>
              <a:t>Stevia gains popularity as a sugar substitute</a:t>
            </a:r>
          </a:p>
          <a:p>
            <a:endParaRPr lang="en-TT" dirty="0" smtClean="0"/>
          </a:p>
          <a:p>
            <a:r>
              <a:rPr lang="en-TT" dirty="0" smtClean="0"/>
              <a:t>Health and Wellness Trends will determine the performance of soft drink</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24</a:t>
            </a:fld>
            <a:endParaRPr lang="en-TT"/>
          </a:p>
        </p:txBody>
      </p:sp>
    </p:spTree>
    <p:extLst>
      <p:ext uri="{BB962C8B-B14F-4D97-AF65-F5344CB8AC3E}">
        <p14:creationId xmlns:p14="http://schemas.microsoft.com/office/powerpoint/2010/main" xmlns="" val="12898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2329218"/>
            <a:ext cx="8596668" cy="1320800"/>
          </a:xfrm>
        </p:spPr>
        <p:txBody>
          <a:bodyPr/>
          <a:lstStyle/>
          <a:p>
            <a:pPr algn="ctr"/>
            <a:r>
              <a:rPr lang="en-TT" dirty="0" smtClean="0"/>
              <a:t>SHIPPING AND LOGISTICS</a:t>
            </a:r>
            <a:endParaRPr lang="en-TT"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25</a:t>
            </a:fld>
            <a:endParaRPr lang="en-TT"/>
          </a:p>
        </p:txBody>
      </p:sp>
      <p:pic>
        <p:nvPicPr>
          <p:cNvPr id="4" name="Picture 3"/>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721733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4180C8-490D-4BDE-8F48-016CAC78808A}" type="slidenum">
              <a:rPr lang="en-TT" smtClean="0"/>
              <a:pPr/>
              <a:t>26</a:t>
            </a:fld>
            <a:endParaRPr lang="en-TT"/>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pic>
        <p:nvPicPr>
          <p:cNvPr id="4" name="Picture 3"/>
          <p:cNvPicPr>
            <a:picLocks noChangeAspect="1"/>
          </p:cNvPicPr>
          <p:nvPr/>
        </p:nvPicPr>
        <p:blipFill>
          <a:blip r:embed="rId4"/>
          <a:stretch>
            <a:fillRect/>
          </a:stretch>
        </p:blipFill>
        <p:spPr>
          <a:xfrm>
            <a:off x="1265613" y="962600"/>
            <a:ext cx="1447800" cy="1447800"/>
          </a:xfrm>
          <a:prstGeom prst="rect">
            <a:avLst/>
          </a:prstGeom>
        </p:spPr>
      </p:pic>
      <p:sp>
        <p:nvSpPr>
          <p:cNvPr id="8" name="AutoShape 2" descr="Image result for seaboard mar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pic>
        <p:nvPicPr>
          <p:cNvPr id="11" name="Picture 10"/>
          <p:cNvPicPr>
            <a:picLocks noChangeAspect="1"/>
          </p:cNvPicPr>
          <p:nvPr/>
        </p:nvPicPr>
        <p:blipFill>
          <a:blip r:embed="rId5"/>
          <a:stretch>
            <a:fillRect/>
          </a:stretch>
        </p:blipFill>
        <p:spPr>
          <a:xfrm>
            <a:off x="6227011" y="962600"/>
            <a:ext cx="3362325" cy="1362075"/>
          </a:xfrm>
          <a:prstGeom prst="rect">
            <a:avLst/>
          </a:prstGeom>
        </p:spPr>
      </p:pic>
      <p:pic>
        <p:nvPicPr>
          <p:cNvPr id="12" name="Picture 11"/>
          <p:cNvPicPr>
            <a:picLocks noChangeAspect="1"/>
          </p:cNvPicPr>
          <p:nvPr/>
        </p:nvPicPr>
        <p:blipFill>
          <a:blip r:embed="rId6"/>
          <a:stretch>
            <a:fillRect/>
          </a:stretch>
        </p:blipFill>
        <p:spPr>
          <a:xfrm>
            <a:off x="3751897" y="1105475"/>
            <a:ext cx="1762125" cy="1162050"/>
          </a:xfrm>
          <a:prstGeom prst="rect">
            <a:avLst/>
          </a:prstGeom>
        </p:spPr>
      </p:pic>
      <p:pic>
        <p:nvPicPr>
          <p:cNvPr id="13" name="Picture 12"/>
          <p:cNvPicPr>
            <a:picLocks noChangeAspect="1"/>
          </p:cNvPicPr>
          <p:nvPr/>
        </p:nvPicPr>
        <p:blipFill>
          <a:blip r:embed="rId7"/>
          <a:stretch>
            <a:fillRect/>
          </a:stretch>
        </p:blipFill>
        <p:spPr>
          <a:xfrm>
            <a:off x="155575" y="2717384"/>
            <a:ext cx="11191011" cy="3450660"/>
          </a:xfrm>
          <a:prstGeom prst="rect">
            <a:avLst/>
          </a:prstGeom>
        </p:spPr>
      </p:pic>
    </p:spTree>
    <p:extLst>
      <p:ext uri="{BB962C8B-B14F-4D97-AF65-F5344CB8AC3E}">
        <p14:creationId xmlns:p14="http://schemas.microsoft.com/office/powerpoint/2010/main" xmlns="" val="4044538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8780"/>
            <a:ext cx="8596668" cy="655867"/>
          </a:xfrm>
        </p:spPr>
        <p:txBody>
          <a:bodyPr/>
          <a:lstStyle/>
          <a:p>
            <a:r>
              <a:rPr lang="en-TT" b="1" dirty="0"/>
              <a:t>ROAD TRANSPORT IN </a:t>
            </a:r>
            <a:r>
              <a:rPr lang="en-TT" b="1" dirty="0" smtClean="0"/>
              <a:t>COLOMBIA</a:t>
            </a:r>
            <a:endParaRPr lang="en-TT" dirty="0"/>
          </a:p>
        </p:txBody>
      </p:sp>
      <p:sp>
        <p:nvSpPr>
          <p:cNvPr id="3" name="Content Placeholder 2"/>
          <p:cNvSpPr>
            <a:spLocks noGrp="1"/>
          </p:cNvSpPr>
          <p:nvPr>
            <p:ph idx="1"/>
          </p:nvPr>
        </p:nvSpPr>
        <p:spPr>
          <a:xfrm>
            <a:off x="677334" y="1213659"/>
            <a:ext cx="8596668" cy="4827704"/>
          </a:xfrm>
        </p:spPr>
        <p:txBody>
          <a:bodyPr/>
          <a:lstStyle/>
          <a:p>
            <a:pPr marL="0" indent="0">
              <a:buNone/>
            </a:pPr>
            <a:r>
              <a:rPr lang="en-TT" dirty="0" smtClean="0"/>
              <a:t>In </a:t>
            </a:r>
            <a:r>
              <a:rPr lang="en-TT" dirty="0"/>
              <a:t>Colombia, road freight transport is subject to a tariff schedule. The tariff policy has three primary objectives: </a:t>
            </a:r>
          </a:p>
          <a:p>
            <a:r>
              <a:rPr lang="en-TT" dirty="0"/>
              <a:t>o </a:t>
            </a:r>
            <a:r>
              <a:rPr lang="en-TT" b="1" dirty="0"/>
              <a:t>SURVEILLANCE</a:t>
            </a:r>
            <a:r>
              <a:rPr lang="en-TT" dirty="0"/>
              <a:t>: monitoring the market so that the State may identify situations which require its intervention. </a:t>
            </a:r>
          </a:p>
          <a:p>
            <a:r>
              <a:rPr lang="en-TT" dirty="0"/>
              <a:t>o </a:t>
            </a:r>
            <a:r>
              <a:rPr lang="en-TT" b="1" dirty="0"/>
              <a:t>AGREEMENT</a:t>
            </a:r>
            <a:r>
              <a:rPr lang="en-TT" dirty="0"/>
              <a:t>: providing the owner, the generator and the transport company with a criterion which may facilitate negotiations. </a:t>
            </a:r>
          </a:p>
          <a:p>
            <a:r>
              <a:rPr lang="en-TT" dirty="0"/>
              <a:t>o </a:t>
            </a:r>
            <a:r>
              <a:rPr lang="en-TT" b="1" dirty="0"/>
              <a:t>EDUCATIONAL</a:t>
            </a:r>
            <a:r>
              <a:rPr lang="en-TT" dirty="0"/>
              <a:t>: providing drivers and owners with tools which may help them understand the cost structure of freight transport. </a:t>
            </a:r>
          </a:p>
          <a:p>
            <a:pPr marL="0" indent="0">
              <a:buNone/>
            </a:pPr>
            <a:endParaRPr lang="en-TT" dirty="0"/>
          </a:p>
          <a:p>
            <a:pPr marL="0" indent="0">
              <a:buNone/>
            </a:pPr>
            <a:r>
              <a:rPr lang="en-TT" dirty="0" smtClean="0"/>
              <a:t>The </a:t>
            </a:r>
            <a:r>
              <a:rPr lang="en-TT" dirty="0"/>
              <a:t>Ministry of Transportation is in charge of defining the road freight transport policy. SICE-TAC is an information system which measures or calculates the costs of </a:t>
            </a:r>
            <a:r>
              <a:rPr lang="en-TT" dirty="0" smtClean="0"/>
              <a:t>transportation </a:t>
            </a:r>
            <a:r>
              <a:rPr lang="en-TT" dirty="0"/>
              <a:t>based on the specific characteristics of each journey: </a:t>
            </a:r>
            <a:r>
              <a:rPr lang="en-TT" u="sng" dirty="0"/>
              <a:t>type of vehicle, type of freight, origin/destination, estimated waiting, loading and unloading time</a:t>
            </a:r>
          </a:p>
          <a:p>
            <a:pPr marL="0" indent="0">
              <a:buNone/>
            </a:pPr>
            <a:endParaRPr lang="en-TT" dirty="0"/>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27</a:t>
            </a:fld>
            <a:endParaRPr lang="en-TT"/>
          </a:p>
        </p:txBody>
      </p:sp>
    </p:spTree>
    <p:extLst>
      <p:ext uri="{BB962C8B-B14F-4D97-AF65-F5344CB8AC3E}">
        <p14:creationId xmlns:p14="http://schemas.microsoft.com/office/powerpoint/2010/main" xmlns="" val="116761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13" y="118281"/>
            <a:ext cx="8596668" cy="632346"/>
          </a:xfrm>
        </p:spPr>
        <p:txBody>
          <a:bodyPr>
            <a:normAutofit fontScale="90000"/>
          </a:bodyPr>
          <a:lstStyle/>
          <a:p>
            <a:pPr algn="ctr"/>
            <a:r>
              <a:rPr lang="en-TT" dirty="0" smtClean="0"/>
              <a:t>SHIPPING DOCUMENTS</a:t>
            </a:r>
            <a:endParaRPr lang="en-TT" dirty="0"/>
          </a:p>
        </p:txBody>
      </p:sp>
      <p:sp>
        <p:nvSpPr>
          <p:cNvPr id="3" name="Content Placeholder 2"/>
          <p:cNvSpPr>
            <a:spLocks noGrp="1"/>
          </p:cNvSpPr>
          <p:nvPr>
            <p:ph idx="1"/>
          </p:nvPr>
        </p:nvSpPr>
        <p:spPr>
          <a:xfrm>
            <a:off x="677334" y="914399"/>
            <a:ext cx="8596668" cy="5652655"/>
          </a:xfrm>
        </p:spPr>
        <p:txBody>
          <a:bodyPr>
            <a:normAutofit lnSpcReduction="10000"/>
          </a:bodyPr>
          <a:lstStyle/>
          <a:p>
            <a:pPr lvl="0"/>
            <a:r>
              <a:rPr lang="en-TT" dirty="0" smtClean="0"/>
              <a:t>Shipping Documents </a:t>
            </a:r>
            <a:endParaRPr lang="en-TT" sz="1600" dirty="0" smtClean="0"/>
          </a:p>
          <a:p>
            <a:pPr lvl="1"/>
            <a:r>
              <a:rPr lang="en-TT" dirty="0"/>
              <a:t>Commercial Invoice </a:t>
            </a:r>
            <a:endParaRPr lang="en-TT" dirty="0" smtClean="0"/>
          </a:p>
          <a:p>
            <a:pPr lvl="1"/>
            <a:r>
              <a:rPr lang="en-TT" dirty="0" smtClean="0"/>
              <a:t>Packing List</a:t>
            </a:r>
          </a:p>
          <a:p>
            <a:pPr lvl="1"/>
            <a:r>
              <a:rPr lang="en-TT" dirty="0" smtClean="0"/>
              <a:t>Import Record or License, if required</a:t>
            </a:r>
          </a:p>
          <a:p>
            <a:pPr lvl="1"/>
            <a:r>
              <a:rPr lang="en-TT" dirty="0" smtClean="0"/>
              <a:t>Certificate of Origin </a:t>
            </a:r>
          </a:p>
          <a:p>
            <a:pPr lvl="1"/>
            <a:r>
              <a:rPr lang="en-TT" dirty="0" smtClean="0"/>
              <a:t>Import Certificate </a:t>
            </a:r>
          </a:p>
          <a:p>
            <a:pPr lvl="1"/>
            <a:r>
              <a:rPr lang="en-TT" dirty="0" smtClean="0"/>
              <a:t>Transport Document ( Airway bill, BL)</a:t>
            </a:r>
          </a:p>
          <a:p>
            <a:pPr lvl="1"/>
            <a:r>
              <a:rPr lang="en-TT" dirty="0"/>
              <a:t>Andean Declaration of Customs Value, if required </a:t>
            </a:r>
            <a:endParaRPr lang="en-TT" dirty="0" smtClean="0"/>
          </a:p>
          <a:p>
            <a:pPr lvl="1"/>
            <a:r>
              <a:rPr lang="en-TT" dirty="0"/>
              <a:t>Other certificates or authorizations, if required </a:t>
            </a:r>
            <a:endParaRPr lang="en-TT" dirty="0" smtClean="0"/>
          </a:p>
          <a:p>
            <a:pPr lvl="1"/>
            <a:endParaRPr lang="en-TT" i="1" dirty="0"/>
          </a:p>
          <a:p>
            <a:pPr marL="457200" lvl="1" indent="0">
              <a:buNone/>
            </a:pPr>
            <a:r>
              <a:rPr lang="en-TT" dirty="0"/>
              <a:t>For imports of goods whose value exceeds USD1,000, importers must hire a Customs </a:t>
            </a:r>
            <a:r>
              <a:rPr lang="en-TT" dirty="0" smtClean="0"/>
              <a:t>Agent</a:t>
            </a:r>
            <a:endParaRPr lang="en-TT" dirty="0"/>
          </a:p>
          <a:p>
            <a:pPr marL="457200" lvl="1" indent="0">
              <a:buNone/>
            </a:pPr>
            <a:r>
              <a:rPr lang="en-TT" dirty="0"/>
              <a:t>Most of the customs agents operating in Colombia are members of the </a:t>
            </a:r>
            <a:r>
              <a:rPr lang="en-TT" i="1" dirty="0" err="1"/>
              <a:t>Federación</a:t>
            </a:r>
            <a:r>
              <a:rPr lang="en-TT" i="1" dirty="0"/>
              <a:t> </a:t>
            </a:r>
            <a:r>
              <a:rPr lang="en-TT" i="1" dirty="0" err="1"/>
              <a:t>Colombiana</a:t>
            </a:r>
            <a:r>
              <a:rPr lang="en-TT" i="1" dirty="0"/>
              <a:t> de </a:t>
            </a:r>
            <a:r>
              <a:rPr lang="en-TT" i="1" dirty="0" err="1"/>
              <a:t>Agentes</a:t>
            </a:r>
            <a:r>
              <a:rPr lang="en-TT" i="1" dirty="0"/>
              <a:t> </a:t>
            </a:r>
            <a:r>
              <a:rPr lang="en-TT" i="1" dirty="0" err="1"/>
              <a:t>Logísticos</a:t>
            </a:r>
            <a:r>
              <a:rPr lang="en-TT" i="1" dirty="0"/>
              <a:t> </a:t>
            </a:r>
            <a:r>
              <a:rPr lang="en-TT" i="1" dirty="0" err="1"/>
              <a:t>en</a:t>
            </a:r>
            <a:r>
              <a:rPr lang="en-TT" i="1" dirty="0"/>
              <a:t> </a:t>
            </a:r>
            <a:r>
              <a:rPr lang="en-TT" i="1" dirty="0" err="1"/>
              <a:t>Comercio</a:t>
            </a:r>
            <a:r>
              <a:rPr lang="en-TT" i="1" dirty="0"/>
              <a:t> </a:t>
            </a:r>
            <a:r>
              <a:rPr lang="en-TT" i="1" dirty="0" err="1"/>
              <a:t>Internacional</a:t>
            </a:r>
            <a:r>
              <a:rPr lang="en-TT" dirty="0"/>
              <a:t> (Colombian Federation of Logistic Agents in International Trade)</a:t>
            </a:r>
            <a:endParaRPr lang="en-TT" dirty="0" smtClean="0"/>
          </a:p>
          <a:p>
            <a:pPr marL="457200" lvl="1" indent="0">
              <a:buNone/>
            </a:pPr>
            <a:r>
              <a:rPr lang="en-TT" dirty="0"/>
              <a:t>For imports worth more than USD5,000, an Andean Declaration of Value must be obtained.</a:t>
            </a:r>
          </a:p>
          <a:p>
            <a:pPr marL="457200" lvl="1" indent="0">
              <a:buNone/>
            </a:pPr>
            <a:endParaRPr lang="en-TT" i="1" dirty="0"/>
          </a:p>
          <a:p>
            <a:endParaRPr lang="en-TT" dirty="0" smtClean="0"/>
          </a:p>
          <a:p>
            <a:endParaRPr lang="en-TT" dirty="0"/>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28</a:t>
            </a:fld>
            <a:endParaRPr lang="en-TT"/>
          </a:p>
        </p:txBody>
      </p:sp>
      <p:pic>
        <p:nvPicPr>
          <p:cNvPr id="5" name="Picture 4"/>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528941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16" y="0"/>
            <a:ext cx="8596668" cy="681318"/>
          </a:xfrm>
        </p:spPr>
        <p:txBody>
          <a:bodyPr/>
          <a:lstStyle/>
          <a:p>
            <a:r>
              <a:rPr lang="en-TT" dirty="0" smtClean="0"/>
              <a:t>TRADE SHOWS AND OTHER EVENTS</a:t>
            </a:r>
            <a:endParaRPr lang="en-TT" dirty="0"/>
          </a:p>
        </p:txBody>
      </p:sp>
      <p:sp>
        <p:nvSpPr>
          <p:cNvPr id="3" name="Content Placeholder 2"/>
          <p:cNvSpPr>
            <a:spLocks noGrp="1"/>
          </p:cNvSpPr>
          <p:nvPr>
            <p:ph idx="1"/>
          </p:nvPr>
        </p:nvSpPr>
        <p:spPr>
          <a:xfrm>
            <a:off x="677334" y="842683"/>
            <a:ext cx="8596668" cy="5198680"/>
          </a:xfrm>
        </p:spPr>
        <p:txBody>
          <a:bodyPr>
            <a:normAutofit/>
          </a:bodyPr>
          <a:lstStyle/>
          <a:p>
            <a:r>
              <a:rPr lang="en-TT" dirty="0" smtClean="0"/>
              <a:t>CONSTRUEXPO - Construction</a:t>
            </a:r>
          </a:p>
          <a:p>
            <a:pPr marL="0" indent="0">
              <a:buNone/>
            </a:pPr>
            <a:endParaRPr lang="en-TT" dirty="0" smtClean="0"/>
          </a:p>
          <a:p>
            <a:r>
              <a:rPr lang="en-TT" dirty="0" smtClean="0"/>
              <a:t>EXPOCAMACOL-Construction</a:t>
            </a:r>
          </a:p>
          <a:p>
            <a:pPr marL="0" indent="0">
              <a:buNone/>
            </a:pPr>
            <a:endParaRPr lang="en-TT" dirty="0" smtClean="0"/>
          </a:p>
          <a:p>
            <a:r>
              <a:rPr lang="en-TT" dirty="0"/>
              <a:t>EXPOCONSTRUCCION &amp; </a:t>
            </a:r>
            <a:r>
              <a:rPr lang="en-TT" dirty="0" smtClean="0"/>
              <a:t>EXPODISENO- Construction</a:t>
            </a:r>
          </a:p>
          <a:p>
            <a:pPr marL="0" indent="0">
              <a:buNone/>
            </a:pPr>
            <a:endParaRPr lang="en-TT" dirty="0" smtClean="0"/>
          </a:p>
          <a:p>
            <a:r>
              <a:rPr lang="en-TT" dirty="0"/>
              <a:t>FERIA DEL </a:t>
            </a:r>
            <a:r>
              <a:rPr lang="en-TT" dirty="0" smtClean="0"/>
              <a:t>HOGAR- Food and Beverage </a:t>
            </a:r>
          </a:p>
          <a:p>
            <a:pPr marL="0" indent="0">
              <a:buNone/>
            </a:pPr>
            <a:endParaRPr lang="en-TT" dirty="0" smtClean="0"/>
          </a:p>
          <a:p>
            <a:r>
              <a:rPr lang="en-TT" dirty="0" smtClean="0"/>
              <a:t>ALIMENTEC </a:t>
            </a:r>
            <a:r>
              <a:rPr lang="en-TT" dirty="0"/>
              <a:t>Food and Beverage </a:t>
            </a:r>
            <a:endParaRPr lang="en-TT" dirty="0" smtClean="0"/>
          </a:p>
          <a:p>
            <a:pPr marL="0" indent="0">
              <a:buNone/>
            </a:pPr>
            <a:endParaRPr lang="en-TT" dirty="0" smtClean="0"/>
          </a:p>
          <a:p>
            <a:r>
              <a:rPr lang="en-TT" dirty="0" smtClean="0"/>
              <a:t>COLOMBIAPLAST- Plastics</a:t>
            </a:r>
          </a:p>
          <a:p>
            <a:pPr marL="0" indent="0">
              <a:buNone/>
            </a:pPr>
            <a:endParaRPr lang="en-TT" dirty="0"/>
          </a:p>
          <a:p>
            <a:r>
              <a:rPr lang="en-TT" dirty="0" smtClean="0"/>
              <a:t>EXPOEMPAQUE- Packaging </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29</a:t>
            </a:fld>
            <a:endParaRPr lang="en-TT"/>
          </a:p>
        </p:txBody>
      </p:sp>
    </p:spTree>
    <p:extLst>
      <p:ext uri="{BB962C8B-B14F-4D97-AF65-F5344CB8AC3E}">
        <p14:creationId xmlns:p14="http://schemas.microsoft.com/office/powerpoint/2010/main" xmlns="" val="220763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2402541"/>
            <a:ext cx="8596668" cy="1320800"/>
          </a:xfrm>
        </p:spPr>
        <p:txBody>
          <a:bodyPr/>
          <a:lstStyle/>
          <a:p>
            <a:pPr algn="ctr"/>
            <a:r>
              <a:rPr lang="en-TT" dirty="0" smtClean="0"/>
              <a:t>MARKET OVERVIEW </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3</a:t>
            </a:fld>
            <a:endParaRPr lang="en-TT"/>
          </a:p>
        </p:txBody>
      </p:sp>
    </p:spTree>
    <p:extLst>
      <p:ext uri="{BB962C8B-B14F-4D97-AF65-F5344CB8AC3E}">
        <p14:creationId xmlns:p14="http://schemas.microsoft.com/office/powerpoint/2010/main" xmlns="" val="488659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16" y="0"/>
            <a:ext cx="8596668" cy="681318"/>
          </a:xfrm>
        </p:spPr>
        <p:txBody>
          <a:bodyPr>
            <a:normAutofit fontScale="90000"/>
          </a:bodyPr>
          <a:lstStyle/>
          <a:p>
            <a:r>
              <a:rPr lang="en-TT" dirty="0" smtClean="0"/>
              <a:t>COLOMBIA MARKET SURVEY MISSION</a:t>
            </a:r>
            <a:endParaRPr lang="en-TT" dirty="0"/>
          </a:p>
        </p:txBody>
      </p:sp>
      <p:sp>
        <p:nvSpPr>
          <p:cNvPr id="3" name="Content Placeholder 2"/>
          <p:cNvSpPr>
            <a:spLocks noGrp="1"/>
          </p:cNvSpPr>
          <p:nvPr>
            <p:ph idx="1"/>
          </p:nvPr>
        </p:nvSpPr>
        <p:spPr>
          <a:xfrm>
            <a:off x="677334" y="842683"/>
            <a:ext cx="8596668" cy="5198680"/>
          </a:xfrm>
        </p:spPr>
        <p:txBody>
          <a:bodyPr>
            <a:normAutofit/>
          </a:bodyPr>
          <a:lstStyle/>
          <a:p>
            <a:pPr>
              <a:defRPr/>
            </a:pPr>
            <a:r>
              <a:rPr lang="en-TT" dirty="0"/>
              <a:t>This market visit is carded for the period April/May 2018</a:t>
            </a:r>
            <a:r>
              <a:rPr lang="en-TT" dirty="0" smtClean="0"/>
              <a:t>.</a:t>
            </a:r>
          </a:p>
          <a:p>
            <a:pPr>
              <a:defRPr/>
            </a:pPr>
            <a:endParaRPr lang="en-TT" dirty="0"/>
          </a:p>
          <a:p>
            <a:pPr>
              <a:defRPr/>
            </a:pPr>
            <a:r>
              <a:rPr lang="en-TT" dirty="0"/>
              <a:t>Main Objectives:</a:t>
            </a:r>
          </a:p>
          <a:p>
            <a:pPr lvl="1">
              <a:defRPr/>
            </a:pPr>
            <a:r>
              <a:rPr lang="en-TT" dirty="0"/>
              <a:t>Identify potential buyers for products from Trinidad and Tobago.</a:t>
            </a:r>
          </a:p>
          <a:p>
            <a:pPr lvl="1">
              <a:defRPr/>
            </a:pPr>
            <a:r>
              <a:rPr lang="en-TT" dirty="0"/>
              <a:t>Determine the competitiveness of our products in the market.</a:t>
            </a:r>
          </a:p>
          <a:p>
            <a:pPr lvl="1">
              <a:defRPr/>
            </a:pPr>
            <a:r>
              <a:rPr lang="en-TT" dirty="0"/>
              <a:t>Identify the major challenges of market entry and ways to overcome them</a:t>
            </a:r>
            <a:r>
              <a:rPr lang="en-TT" dirty="0" smtClean="0"/>
              <a:t>.</a:t>
            </a:r>
          </a:p>
          <a:p>
            <a:pPr lvl="1">
              <a:defRPr/>
            </a:pPr>
            <a:endParaRPr lang="en-TT" dirty="0"/>
          </a:p>
          <a:p>
            <a:pPr>
              <a:defRPr/>
            </a:pPr>
            <a:r>
              <a:rPr lang="en-TT" dirty="0"/>
              <a:t>The objectives will be achieved through secondary and primary research. Secondary research is currently being done on 10 product categories. Info gathered during the visit will confirm and supplement this research. </a:t>
            </a:r>
            <a:endParaRPr lang="en-TT" dirty="0" smtClean="0"/>
          </a:p>
          <a:p>
            <a:pPr>
              <a:defRPr/>
            </a:pPr>
            <a:endParaRPr lang="en-TT" dirty="0"/>
          </a:p>
          <a:p>
            <a:pPr>
              <a:defRPr/>
            </a:pPr>
            <a:r>
              <a:rPr lang="en-TT" dirty="0"/>
              <a:t>Product sheets for all 10 categories summarising the trends, opportunities and challenges in the market will be prepared and circulated</a:t>
            </a:r>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30</a:t>
            </a:fld>
            <a:endParaRPr lang="en-TT"/>
          </a:p>
        </p:txBody>
      </p:sp>
    </p:spTree>
    <p:extLst>
      <p:ext uri="{BB962C8B-B14F-4D97-AF65-F5344CB8AC3E}">
        <p14:creationId xmlns:p14="http://schemas.microsoft.com/office/powerpoint/2010/main" xmlns="" val="3293610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4180C8-490D-4BDE-8F48-016CAC78808A}" type="slidenum">
              <a:rPr lang="en-TT" smtClean="0"/>
              <a:pPr/>
              <a:t>31</a:t>
            </a:fld>
            <a:endParaRPr lang="en-TT"/>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7280" y="448923"/>
            <a:ext cx="8906256" cy="5957564"/>
          </a:xfrm>
          <a:prstGeom prst="rect">
            <a:avLst/>
          </a:prstGeom>
        </p:spPr>
      </p:pic>
    </p:spTree>
    <p:extLst>
      <p:ext uri="{BB962C8B-B14F-4D97-AF65-F5344CB8AC3E}">
        <p14:creationId xmlns:p14="http://schemas.microsoft.com/office/powerpoint/2010/main" xmlns="" val="397629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06" y="2388358"/>
            <a:ext cx="8596668" cy="2936677"/>
          </a:xfrm>
        </p:spPr>
        <p:txBody>
          <a:bodyPr>
            <a:normAutofit fontScale="90000"/>
          </a:bodyPr>
          <a:lstStyle/>
          <a:p>
            <a:pPr algn="ctr"/>
            <a:r>
              <a:rPr lang="en-TT" dirty="0" smtClean="0"/>
              <a:t>THANK YOU</a:t>
            </a:r>
            <a:br>
              <a:rPr lang="en-TT" dirty="0" smtClean="0"/>
            </a:br>
            <a:r>
              <a:rPr lang="en-TT" dirty="0" smtClean="0"/>
              <a:t/>
            </a:r>
            <a:br>
              <a:rPr lang="en-TT" dirty="0" smtClean="0"/>
            </a:br>
            <a:r>
              <a:rPr lang="en-TT" dirty="0" smtClean="0"/>
              <a:t>Vincent Ramlochan</a:t>
            </a:r>
            <a:br>
              <a:rPr lang="en-TT" dirty="0" smtClean="0"/>
            </a:br>
            <a:r>
              <a:rPr lang="en-TT" dirty="0" smtClean="0"/>
              <a:t>Research Officer</a:t>
            </a:r>
            <a:br>
              <a:rPr lang="en-TT" dirty="0" smtClean="0"/>
            </a:br>
            <a:r>
              <a:rPr lang="en-TT" dirty="0" smtClean="0">
                <a:hlinkClick r:id="rId3"/>
              </a:rPr>
              <a:t>vramlochan@exportt.co.tt</a:t>
            </a:r>
            <a:r>
              <a:rPr lang="en-TT" dirty="0" smtClean="0"/>
              <a:t/>
            </a:r>
            <a:br>
              <a:rPr lang="en-TT" dirty="0" smtClean="0"/>
            </a:br>
            <a:r>
              <a:rPr lang="en-TT" dirty="0" smtClean="0"/>
              <a:t>468-6842</a:t>
            </a:r>
            <a:br>
              <a:rPr lang="en-TT" dirty="0" smtClean="0"/>
            </a:br>
            <a:endParaRPr lang="en-TT" dirty="0"/>
          </a:p>
        </p:txBody>
      </p:sp>
      <p:sp>
        <p:nvSpPr>
          <p:cNvPr id="3" name="Slide Number Placeholder 2"/>
          <p:cNvSpPr>
            <a:spLocks noGrp="1"/>
          </p:cNvSpPr>
          <p:nvPr>
            <p:ph type="sldNum" sz="quarter" idx="12"/>
          </p:nvPr>
        </p:nvSpPr>
        <p:spPr/>
        <p:txBody>
          <a:bodyPr/>
          <a:lstStyle/>
          <a:p>
            <a:fld id="{334180C8-490D-4BDE-8F48-016CAC78808A}" type="slidenum">
              <a:rPr lang="en-TT" smtClean="0"/>
              <a:pPr/>
              <a:t>32</a:t>
            </a:fld>
            <a:endParaRPr lang="en-TT"/>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83064" y="0"/>
            <a:ext cx="1508936" cy="675249"/>
          </a:xfrm>
          <a:prstGeom prst="rect">
            <a:avLst/>
          </a:prstGeom>
        </p:spPr>
      </p:pic>
    </p:spTree>
    <p:extLst>
      <p:ext uri="{BB962C8B-B14F-4D97-AF65-F5344CB8AC3E}">
        <p14:creationId xmlns:p14="http://schemas.microsoft.com/office/powerpoint/2010/main" xmlns="" val="391288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88" y="0"/>
            <a:ext cx="8596668" cy="824248"/>
          </a:xfrm>
        </p:spPr>
        <p:txBody>
          <a:bodyPr>
            <a:normAutofit/>
          </a:bodyPr>
          <a:lstStyle/>
          <a:p>
            <a:pPr algn="ctr"/>
            <a:r>
              <a:rPr lang="en-TT" dirty="0" smtClean="0"/>
              <a:t>COLOMBIA’S ECONOMIC OVERVIEW </a:t>
            </a:r>
            <a:endParaRPr lang="en-T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67285594"/>
              </p:ext>
            </p:extLst>
          </p:nvPr>
        </p:nvGraphicFramePr>
        <p:xfrm>
          <a:off x="357809" y="1035496"/>
          <a:ext cx="8708918" cy="5852984"/>
        </p:xfrm>
        <a:graphic>
          <a:graphicData uri="http://schemas.openxmlformats.org/drawingml/2006/table">
            <a:tbl>
              <a:tblPr firstRow="1" bandRow="1">
                <a:tableStyleId>{21E4AEA4-8DFA-4A89-87EB-49C32662AFE0}</a:tableStyleId>
              </a:tblPr>
              <a:tblGrid>
                <a:gridCol w="4354459"/>
                <a:gridCol w="4354459"/>
              </a:tblGrid>
              <a:tr h="519423">
                <a:tc>
                  <a:txBody>
                    <a:bodyPr/>
                    <a:lstStyle/>
                    <a:p>
                      <a:pPr algn="ctr"/>
                      <a:endParaRPr lang="en-TT" dirty="0"/>
                    </a:p>
                  </a:txBody>
                  <a:tcPr/>
                </a:tc>
                <a:tc>
                  <a:txBody>
                    <a:bodyPr/>
                    <a:lstStyle/>
                    <a:p>
                      <a:pPr algn="ctr"/>
                      <a:endParaRPr lang="en-TT" dirty="0"/>
                    </a:p>
                  </a:txBody>
                  <a:tcPr/>
                </a:tc>
              </a:tr>
              <a:tr h="519423">
                <a:tc>
                  <a:txBody>
                    <a:bodyPr/>
                    <a:lstStyle/>
                    <a:p>
                      <a:pPr algn="ctr"/>
                      <a:r>
                        <a:rPr lang="en-TT" dirty="0" smtClean="0"/>
                        <a:t>GDP</a:t>
                      </a:r>
                      <a:r>
                        <a:rPr lang="en-TT" baseline="0" dirty="0" smtClean="0"/>
                        <a:t> PER CAPITA (USD)</a:t>
                      </a:r>
                      <a:endParaRPr lang="en-TT" dirty="0"/>
                    </a:p>
                  </a:txBody>
                  <a:tcPr/>
                </a:tc>
                <a:tc>
                  <a:txBody>
                    <a:bodyPr/>
                    <a:lstStyle/>
                    <a:p>
                      <a:pPr algn="l"/>
                      <a:r>
                        <a:rPr lang="en-TT" sz="1800" b="0" i="0" kern="1200" dirty="0" smtClean="0">
                          <a:solidFill>
                            <a:schemeClr val="dk1"/>
                          </a:solidFill>
                          <a:effectLst/>
                          <a:latin typeface="+mn-lt"/>
                          <a:ea typeface="+mn-ea"/>
                          <a:cs typeface="+mn-cs"/>
                        </a:rPr>
                        <a:t>$14,500 (2017 est.)</a:t>
                      </a:r>
                      <a:endParaRPr lang="en-TT" dirty="0"/>
                    </a:p>
                  </a:txBody>
                  <a:tcPr/>
                </a:tc>
              </a:tr>
              <a:tr h="519423">
                <a:tc>
                  <a:txBody>
                    <a:bodyPr/>
                    <a:lstStyle/>
                    <a:p>
                      <a:pPr algn="ctr"/>
                      <a:r>
                        <a:rPr lang="en-TT" dirty="0" smtClean="0"/>
                        <a:t>POPULATION</a:t>
                      </a:r>
                    </a:p>
                    <a:p>
                      <a:pPr algn="ctr"/>
                      <a:endParaRPr lang="en-TT" dirty="0" smtClean="0"/>
                    </a:p>
                    <a:p>
                      <a:pPr algn="ctr"/>
                      <a:endParaRPr lang="en-TT" dirty="0" smtClean="0"/>
                    </a:p>
                    <a:p>
                      <a:pPr algn="ctr"/>
                      <a:r>
                        <a:rPr lang="en-TT" dirty="0" smtClean="0"/>
                        <a:t>POPULATION GROWTH</a:t>
                      </a:r>
                      <a:endParaRPr lang="en-TT" dirty="0"/>
                    </a:p>
                  </a:txBody>
                  <a:tcPr/>
                </a:tc>
                <a:tc>
                  <a:txBody>
                    <a:bodyPr/>
                    <a:lstStyle/>
                    <a:p>
                      <a:pPr algn="just">
                        <a:spcAft>
                          <a:spcPts val="0"/>
                        </a:spcAft>
                      </a:pPr>
                      <a:r>
                        <a:rPr lang="en-TT" sz="1800" b="0" i="0" kern="1200" dirty="0" smtClean="0">
                          <a:solidFill>
                            <a:schemeClr val="dk1"/>
                          </a:solidFill>
                          <a:effectLst/>
                          <a:latin typeface="+mn-lt"/>
                          <a:ea typeface="+mn-ea"/>
                          <a:cs typeface="+mn-cs"/>
                        </a:rPr>
                        <a:t>47, ,698,524 (</a:t>
                      </a:r>
                      <a:r>
                        <a:rPr lang="en-TT" sz="1800" b="0" i="0" kern="1200" smtClean="0">
                          <a:solidFill>
                            <a:schemeClr val="dk1"/>
                          </a:solidFill>
                          <a:effectLst/>
                          <a:latin typeface="+mn-lt"/>
                          <a:ea typeface="+mn-ea"/>
                          <a:cs typeface="+mn-cs"/>
                        </a:rPr>
                        <a:t>July </a:t>
                      </a:r>
                      <a:r>
                        <a:rPr lang="en-TT" sz="1800" b="0" i="0" kern="1200" smtClean="0">
                          <a:solidFill>
                            <a:schemeClr val="dk1"/>
                          </a:solidFill>
                          <a:effectLst/>
                          <a:latin typeface="+mn-lt"/>
                          <a:ea typeface="+mn-ea"/>
                          <a:cs typeface="+mn-cs"/>
                        </a:rPr>
                        <a:t>2017 </a:t>
                      </a:r>
                      <a:r>
                        <a:rPr lang="en-TT" sz="1800" b="0" i="0" kern="1200" dirty="0" smtClean="0">
                          <a:solidFill>
                            <a:schemeClr val="dk1"/>
                          </a:solidFill>
                          <a:effectLst/>
                          <a:latin typeface="+mn-lt"/>
                          <a:ea typeface="+mn-ea"/>
                          <a:cs typeface="+mn-cs"/>
                        </a:rPr>
                        <a:t>est.)</a:t>
                      </a:r>
                    </a:p>
                    <a:p>
                      <a:pPr algn="just">
                        <a:spcAft>
                          <a:spcPts val="0"/>
                        </a:spcAft>
                      </a:pPr>
                      <a:r>
                        <a:rPr lang="en-TT" sz="1800" b="0" i="0" kern="1200" dirty="0" smtClean="0">
                          <a:solidFill>
                            <a:schemeClr val="dk1"/>
                          </a:solidFill>
                          <a:effectLst/>
                          <a:latin typeface="+mn-lt"/>
                          <a:ea typeface="+mn-ea"/>
                          <a:cs typeface="+mn-cs"/>
                        </a:rPr>
                        <a:t>BOGOTA (capital) 9.765 million</a:t>
                      </a:r>
                    </a:p>
                    <a:p>
                      <a:pPr algn="just">
                        <a:spcAft>
                          <a:spcPts val="0"/>
                        </a:spcAft>
                      </a:pPr>
                      <a:endParaRPr lang="en-TT" sz="1800" b="0" i="0" kern="1200" dirty="0" smtClean="0">
                        <a:solidFill>
                          <a:schemeClr val="dk1"/>
                        </a:solidFill>
                        <a:effectLst/>
                        <a:latin typeface="+mn-lt"/>
                        <a:ea typeface="+mn-ea"/>
                        <a:cs typeface="+mn-cs"/>
                      </a:endParaRPr>
                    </a:p>
                    <a:p>
                      <a:pPr algn="just">
                        <a:spcAft>
                          <a:spcPts val="0"/>
                        </a:spcAft>
                      </a:pPr>
                      <a:r>
                        <a:rPr lang="en-TT" sz="1800" b="0" i="0" kern="1200" dirty="0" smtClean="0">
                          <a:solidFill>
                            <a:schemeClr val="dk1"/>
                          </a:solidFill>
                          <a:effectLst/>
                          <a:latin typeface="+mn-lt"/>
                          <a:ea typeface="+mn-ea"/>
                          <a:cs typeface="+mn-cs"/>
                        </a:rPr>
                        <a:t>1.02% (2016 est.)</a:t>
                      </a:r>
                      <a:endParaRPr lang="en-TT" dirty="0" smtClean="0">
                        <a:effectLst/>
                        <a:ea typeface="+mn-ea"/>
                        <a:cs typeface="+mn-cs"/>
                      </a:endParaRPr>
                    </a:p>
                  </a:txBody>
                  <a:tcPr marL="114300" marR="114300" marT="0" marB="0"/>
                </a:tc>
              </a:tr>
              <a:tr h="857578">
                <a:tc>
                  <a:txBody>
                    <a:bodyPr/>
                    <a:lstStyle/>
                    <a:p>
                      <a:pPr algn="ctr"/>
                      <a:r>
                        <a:rPr lang="en-TT" dirty="0" smtClean="0"/>
                        <a:t>GDP BY</a:t>
                      </a:r>
                      <a:r>
                        <a:rPr lang="en-TT" baseline="0" dirty="0" smtClean="0"/>
                        <a:t> SECTOR</a:t>
                      </a:r>
                      <a:endParaRPr lang="en-TT" dirty="0"/>
                    </a:p>
                  </a:txBody>
                  <a:tcPr/>
                </a:tc>
                <a:tc>
                  <a:txBody>
                    <a:bodyPr/>
                    <a:lstStyle/>
                    <a:p>
                      <a:r>
                        <a:rPr lang="fr-FR" sz="1800" b="0" i="0" kern="1200" dirty="0" smtClean="0">
                          <a:solidFill>
                            <a:schemeClr val="dk1"/>
                          </a:solidFill>
                          <a:effectLst/>
                          <a:latin typeface="+mn-lt"/>
                          <a:ea typeface="+mn-ea"/>
                          <a:cs typeface="+mn-cs"/>
                        </a:rPr>
                        <a:t>Agriculture: 6.9%</a:t>
                      </a:r>
                    </a:p>
                    <a:p>
                      <a:r>
                        <a:rPr lang="fr-FR" sz="1800" b="0" i="0" kern="1200" dirty="0" smtClean="0">
                          <a:solidFill>
                            <a:schemeClr val="dk1"/>
                          </a:solidFill>
                          <a:effectLst/>
                          <a:latin typeface="+mn-lt"/>
                          <a:ea typeface="+mn-ea"/>
                          <a:cs typeface="+mn-cs"/>
                        </a:rPr>
                        <a:t>Industry: 24%</a:t>
                      </a:r>
                    </a:p>
                    <a:p>
                      <a:r>
                        <a:rPr lang="fr-FR" sz="1800" b="0" i="0" kern="1200" dirty="0" smtClean="0">
                          <a:solidFill>
                            <a:schemeClr val="dk1"/>
                          </a:solidFill>
                          <a:effectLst/>
                          <a:latin typeface="+mn-lt"/>
                          <a:ea typeface="+mn-ea"/>
                          <a:cs typeface="+mn-cs"/>
                        </a:rPr>
                        <a:t>Services:</a:t>
                      </a:r>
                      <a:r>
                        <a:rPr lang="fr-FR" sz="1800" b="1" i="0" kern="1200" dirty="0" smtClean="0">
                          <a:solidFill>
                            <a:schemeClr val="dk1"/>
                          </a:solidFill>
                          <a:effectLst/>
                          <a:latin typeface="+mn-lt"/>
                          <a:ea typeface="+mn-ea"/>
                          <a:cs typeface="+mn-cs"/>
                        </a:rPr>
                        <a:t> </a:t>
                      </a:r>
                      <a:r>
                        <a:rPr lang="fr-FR" sz="1800" b="0" i="0" kern="1200" dirty="0" smtClean="0">
                          <a:solidFill>
                            <a:schemeClr val="dk1"/>
                          </a:solidFill>
                          <a:effectLst/>
                          <a:latin typeface="+mn-lt"/>
                          <a:ea typeface="+mn-ea"/>
                          <a:cs typeface="+mn-cs"/>
                        </a:rPr>
                        <a:t>59.1% (2016 est.)</a:t>
                      </a:r>
                      <a:endParaRPr lang="fr-FR" sz="1800" b="0" i="0" kern="1200" dirty="0">
                        <a:solidFill>
                          <a:schemeClr val="dk1"/>
                        </a:solidFill>
                        <a:effectLst/>
                        <a:latin typeface="+mn-lt"/>
                        <a:ea typeface="+mn-ea"/>
                        <a:cs typeface="+mn-cs"/>
                      </a:endParaRPr>
                    </a:p>
                  </a:txBody>
                  <a:tcPr/>
                </a:tc>
              </a:tr>
              <a:tr h="519423">
                <a:tc>
                  <a:txBody>
                    <a:bodyPr/>
                    <a:lstStyle/>
                    <a:p>
                      <a:pPr algn="ctr"/>
                      <a:r>
                        <a:rPr lang="en-TT" dirty="0" smtClean="0"/>
                        <a:t>UNEMPLOYMENT</a:t>
                      </a:r>
                      <a:endParaRPr lang="en-TT" dirty="0"/>
                    </a:p>
                  </a:txBody>
                  <a:tcPr/>
                </a:tc>
                <a:tc>
                  <a:txBody>
                    <a:bodyPr/>
                    <a:lstStyle/>
                    <a:p>
                      <a:r>
                        <a:rPr lang="en-TT" sz="1800" b="0" i="0" kern="1200" dirty="0" smtClean="0">
                          <a:solidFill>
                            <a:schemeClr val="dk1"/>
                          </a:solidFill>
                          <a:effectLst/>
                          <a:latin typeface="+mn-lt"/>
                          <a:ea typeface="+mn-ea"/>
                          <a:cs typeface="+mn-cs"/>
                        </a:rPr>
                        <a:t>9.3% (2017 est.)</a:t>
                      </a:r>
                      <a:endParaRPr lang="en-TT" sz="1800" kern="1200" dirty="0">
                        <a:solidFill>
                          <a:schemeClr val="dk1"/>
                        </a:solidFill>
                        <a:effectLst/>
                        <a:latin typeface="+mn-lt"/>
                        <a:ea typeface="+mn-ea"/>
                        <a:cs typeface="+mn-cs"/>
                      </a:endParaRPr>
                    </a:p>
                  </a:txBody>
                  <a:tcPr/>
                </a:tc>
              </a:tr>
              <a:tr h="519423">
                <a:tc>
                  <a:txBody>
                    <a:bodyPr/>
                    <a:lstStyle/>
                    <a:p>
                      <a:pPr algn="ctr"/>
                      <a:r>
                        <a:rPr lang="en-TT" baseline="0" dirty="0" smtClean="0"/>
                        <a:t>POPULATION BELOW POVERTY LINE</a:t>
                      </a:r>
                      <a:endParaRPr lang="en-TT" dirty="0"/>
                    </a:p>
                  </a:txBody>
                  <a:tcPr/>
                </a:tc>
                <a:tc>
                  <a:txBody>
                    <a:bodyPr/>
                    <a:lstStyle/>
                    <a:p>
                      <a:pPr algn="l"/>
                      <a:r>
                        <a:rPr lang="en-TT" sz="1800" b="0" i="0" kern="1200" dirty="0" smtClean="0">
                          <a:solidFill>
                            <a:schemeClr val="dk1"/>
                          </a:solidFill>
                          <a:effectLst/>
                          <a:latin typeface="+mn-lt"/>
                          <a:ea typeface="+mn-ea"/>
                          <a:cs typeface="+mn-cs"/>
                        </a:rPr>
                        <a:t>27.8% (2015 est.)</a:t>
                      </a:r>
                      <a:endParaRPr lang="en-TT" dirty="0"/>
                    </a:p>
                  </a:txBody>
                  <a:tcPr/>
                </a:tc>
              </a:tr>
              <a:tr h="6003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TT" dirty="0" smtClean="0"/>
                        <a:t>INFLATION</a:t>
                      </a:r>
                    </a:p>
                    <a:p>
                      <a:pPr algn="ctr"/>
                      <a:endParaRPr lang="en-T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TT" sz="1800" b="0" i="0" kern="1200" dirty="0" smtClean="0">
                          <a:solidFill>
                            <a:schemeClr val="dk1"/>
                          </a:solidFill>
                          <a:effectLst/>
                          <a:latin typeface="+mn-lt"/>
                          <a:ea typeface="+mn-ea"/>
                          <a:cs typeface="+mn-cs"/>
                        </a:rPr>
                        <a:t>4.3% (2016 est.)</a:t>
                      </a:r>
                      <a:endParaRPr lang="en-TT" dirty="0"/>
                    </a:p>
                  </a:txBody>
                  <a:tcPr/>
                </a:tc>
              </a:tr>
              <a:tr h="512669">
                <a:tc>
                  <a:txBody>
                    <a:bodyPr/>
                    <a:lstStyle/>
                    <a:p>
                      <a:pPr algn="ctr"/>
                      <a:r>
                        <a:rPr lang="en-TT" dirty="0" smtClean="0"/>
                        <a:t>LABOUR FORCE</a:t>
                      </a:r>
                      <a:endParaRPr lang="en-TT" dirty="0"/>
                    </a:p>
                  </a:txBody>
                  <a:tcPr/>
                </a:tc>
                <a:tc>
                  <a:txBody>
                    <a:bodyPr/>
                    <a:lstStyle/>
                    <a:p>
                      <a:pPr algn="l"/>
                      <a:r>
                        <a:rPr lang="en-TT" sz="1800" b="0" i="0" kern="1200" dirty="0" smtClean="0">
                          <a:solidFill>
                            <a:schemeClr val="dk1"/>
                          </a:solidFill>
                          <a:effectLst/>
                          <a:latin typeface="+mn-lt"/>
                          <a:ea typeface="+mn-ea"/>
                          <a:cs typeface="+mn-cs"/>
                        </a:rPr>
                        <a:t>24.97 million (2017 est.)</a:t>
                      </a:r>
                      <a:endParaRPr lang="en-TT" dirty="0"/>
                    </a:p>
                  </a:txBody>
                  <a:tcPr/>
                </a:tc>
              </a:tr>
              <a:tr h="519423">
                <a:tc>
                  <a:txBody>
                    <a:bodyPr/>
                    <a:lstStyle/>
                    <a:p>
                      <a:pPr algn="ctr"/>
                      <a:r>
                        <a:rPr lang="en-TT" dirty="0" smtClean="0"/>
                        <a:t>EXCHANGE</a:t>
                      </a:r>
                      <a:r>
                        <a:rPr lang="en-TT" baseline="0" dirty="0" smtClean="0"/>
                        <a:t> RATE </a:t>
                      </a:r>
                    </a:p>
                  </a:txBody>
                  <a:tcPr/>
                </a:tc>
                <a:tc>
                  <a:txBody>
                    <a:bodyPr/>
                    <a:lstStyle/>
                    <a:p>
                      <a:pPr algn="l"/>
                      <a:r>
                        <a:rPr lang="en-TT" dirty="0" smtClean="0"/>
                        <a:t>$1US = </a:t>
                      </a:r>
                      <a:r>
                        <a:rPr lang="en-TT" sz="1800" b="0" i="0" kern="1200" dirty="0" smtClean="0">
                          <a:solidFill>
                            <a:schemeClr val="dk1"/>
                          </a:solidFill>
                          <a:effectLst/>
                          <a:latin typeface="+mn-lt"/>
                          <a:ea typeface="+mn-ea"/>
                          <a:cs typeface="+mn-cs"/>
                        </a:rPr>
                        <a:t>2,975.5 (2017 est.)</a:t>
                      </a:r>
                    </a:p>
                  </a:txBody>
                  <a:tcPr/>
                </a:tc>
              </a:tr>
            </a:tbl>
          </a:graphicData>
        </a:graphic>
      </p:graphicFrame>
      <p:sp>
        <p:nvSpPr>
          <p:cNvPr id="3" name="Rectangle 2"/>
          <p:cNvSpPr/>
          <p:nvPr/>
        </p:nvSpPr>
        <p:spPr>
          <a:xfrm>
            <a:off x="8590663" y="1991271"/>
            <a:ext cx="2871768" cy="66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T&amp;T POPULATION</a:t>
            </a:r>
          </a:p>
          <a:p>
            <a:pPr algn="ctr"/>
            <a:r>
              <a:rPr lang="en-TT" dirty="0" smtClean="0"/>
              <a:t>1.2 million</a:t>
            </a:r>
            <a:endParaRPr lang="en-TT" dirty="0"/>
          </a:p>
        </p:txBody>
      </p:sp>
      <p:sp>
        <p:nvSpPr>
          <p:cNvPr id="5" name="Rectangle 4"/>
          <p:cNvSpPr/>
          <p:nvPr/>
        </p:nvSpPr>
        <p:spPr>
          <a:xfrm>
            <a:off x="8534170" y="1161310"/>
            <a:ext cx="2871768" cy="66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T&amp;T PER CAPITA</a:t>
            </a:r>
          </a:p>
          <a:p>
            <a:pPr algn="ctr"/>
            <a:r>
              <a:rPr lang="en-TT" dirty="0" smtClean="0"/>
              <a:t>32,100</a:t>
            </a:r>
            <a:endParaRPr lang="en-TT" dirty="0"/>
          </a:p>
        </p:txBody>
      </p:sp>
      <p:sp>
        <p:nvSpPr>
          <p:cNvPr id="6" name="Slide Number Placeholder 5"/>
          <p:cNvSpPr>
            <a:spLocks noGrp="1"/>
          </p:cNvSpPr>
          <p:nvPr>
            <p:ph type="sldNum" sz="quarter" idx="12"/>
          </p:nvPr>
        </p:nvSpPr>
        <p:spPr/>
        <p:txBody>
          <a:bodyPr/>
          <a:lstStyle/>
          <a:p>
            <a:fld id="{334180C8-490D-4BDE-8F48-016CAC78808A}" type="slidenum">
              <a:rPr lang="en-TT" smtClean="0"/>
              <a:pPr/>
              <a:t>4</a:t>
            </a:fld>
            <a:endParaRPr lang="en-TT"/>
          </a:p>
        </p:txBody>
      </p:sp>
      <p:pic>
        <p:nvPicPr>
          <p:cNvPr id="7" name="Picture 6"/>
          <p:cNvPicPr>
            <a:picLocks noChangeAspect="1"/>
          </p:cNvPicPr>
          <p:nvPr/>
        </p:nvPicPr>
        <p:blipFill>
          <a:blip r:embed="rId3"/>
          <a:stretch>
            <a:fillRect/>
          </a:stretch>
        </p:blipFill>
        <p:spPr>
          <a:xfrm>
            <a:off x="10680061" y="0"/>
            <a:ext cx="1511939" cy="67671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xmlns="" val="1751715564"/>
              </p:ext>
            </p:extLst>
          </p:nvPr>
        </p:nvGraphicFramePr>
        <p:xfrm>
          <a:off x="6587952" y="2821232"/>
          <a:ext cx="5372099" cy="234841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8612045" y="5316459"/>
            <a:ext cx="2871768" cy="66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VAT 16% to 19%</a:t>
            </a:r>
            <a:endParaRPr lang="en-TT" dirty="0"/>
          </a:p>
        </p:txBody>
      </p:sp>
      <p:sp>
        <p:nvSpPr>
          <p:cNvPr id="12" name="Rectangle 11"/>
          <p:cNvSpPr/>
          <p:nvPr/>
        </p:nvSpPr>
        <p:spPr>
          <a:xfrm>
            <a:off x="8612045" y="6126367"/>
            <a:ext cx="2871768" cy="66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Elections 27</a:t>
            </a:r>
            <a:r>
              <a:rPr lang="en-TT" baseline="30000" dirty="0" smtClean="0"/>
              <a:t>th</a:t>
            </a:r>
            <a:r>
              <a:rPr lang="en-TT" dirty="0" smtClean="0"/>
              <a:t> May, 2018</a:t>
            </a:r>
            <a:endParaRPr lang="en-TT" dirty="0"/>
          </a:p>
        </p:txBody>
      </p:sp>
    </p:spTree>
    <p:extLst>
      <p:ext uri="{BB962C8B-B14F-4D97-AF65-F5344CB8AC3E}">
        <p14:creationId xmlns:p14="http://schemas.microsoft.com/office/powerpoint/2010/main" xmlns="" val="2373796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2402541"/>
            <a:ext cx="8596668" cy="1320800"/>
          </a:xfrm>
        </p:spPr>
        <p:txBody>
          <a:bodyPr/>
          <a:lstStyle/>
          <a:p>
            <a:pPr algn="ctr"/>
            <a:r>
              <a:rPr lang="en-TT" dirty="0" smtClean="0"/>
              <a:t>TRADING ENVIRONMENT</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5</a:t>
            </a:fld>
            <a:endParaRPr lang="en-TT"/>
          </a:p>
        </p:txBody>
      </p:sp>
    </p:spTree>
    <p:extLst>
      <p:ext uri="{BB962C8B-B14F-4D97-AF65-F5344CB8AC3E}">
        <p14:creationId xmlns:p14="http://schemas.microsoft.com/office/powerpoint/2010/main" xmlns="" val="97923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607"/>
            <a:ext cx="8596668" cy="549499"/>
          </a:xfrm>
        </p:spPr>
        <p:txBody>
          <a:bodyPr>
            <a:normAutofit fontScale="90000"/>
          </a:bodyPr>
          <a:lstStyle/>
          <a:p>
            <a:pPr algn="ctr"/>
            <a:r>
              <a:rPr lang="en-TT" dirty="0" smtClean="0"/>
              <a:t>COLOMBIA’S TRADE AGREEMENTS</a:t>
            </a:r>
            <a:endParaRPr lang="en-TT" dirty="0"/>
          </a:p>
        </p:txBody>
      </p:sp>
      <p:sp>
        <p:nvSpPr>
          <p:cNvPr id="3" name="Content Placeholder 2"/>
          <p:cNvSpPr>
            <a:spLocks noGrp="1"/>
          </p:cNvSpPr>
          <p:nvPr>
            <p:ph idx="1"/>
          </p:nvPr>
        </p:nvSpPr>
        <p:spPr>
          <a:xfrm>
            <a:off x="677334" y="613106"/>
            <a:ext cx="8596668" cy="6244893"/>
          </a:xfrm>
        </p:spPr>
        <p:txBody>
          <a:bodyPr>
            <a:normAutofit lnSpcReduction="10000"/>
          </a:bodyPr>
          <a:lstStyle/>
          <a:p>
            <a:pPr lvl="1"/>
            <a:r>
              <a:rPr lang="en-TT" dirty="0" smtClean="0">
                <a:solidFill>
                  <a:schemeClr val="tx1"/>
                </a:solidFill>
              </a:rPr>
              <a:t>Pacific Alliance  ( Chile, Colombia , Mexico Peru)</a:t>
            </a:r>
          </a:p>
          <a:p>
            <a:pPr lvl="1"/>
            <a:r>
              <a:rPr lang="en-TT" dirty="0" smtClean="0">
                <a:solidFill>
                  <a:schemeClr val="tx1"/>
                </a:solidFill>
              </a:rPr>
              <a:t>European Union</a:t>
            </a:r>
          </a:p>
          <a:p>
            <a:pPr lvl="1"/>
            <a:r>
              <a:rPr lang="en-TT" dirty="0" smtClean="0">
                <a:solidFill>
                  <a:schemeClr val="tx1"/>
                </a:solidFill>
              </a:rPr>
              <a:t>European  Free Trade Association ( EFTA)</a:t>
            </a:r>
          </a:p>
          <a:p>
            <a:pPr lvl="1"/>
            <a:r>
              <a:rPr lang="en-TT" dirty="0" smtClean="0">
                <a:solidFill>
                  <a:schemeClr val="tx1"/>
                </a:solidFill>
              </a:rPr>
              <a:t>Canada</a:t>
            </a:r>
          </a:p>
          <a:p>
            <a:pPr lvl="1"/>
            <a:r>
              <a:rPr lang="en-TT" dirty="0">
                <a:solidFill>
                  <a:schemeClr val="tx1"/>
                </a:solidFill>
              </a:rPr>
              <a:t>USA</a:t>
            </a:r>
          </a:p>
          <a:p>
            <a:pPr lvl="1"/>
            <a:r>
              <a:rPr lang="en-TT" dirty="0">
                <a:solidFill>
                  <a:schemeClr val="tx1"/>
                </a:solidFill>
              </a:rPr>
              <a:t>CARICOM</a:t>
            </a:r>
          </a:p>
          <a:p>
            <a:pPr lvl="1"/>
            <a:r>
              <a:rPr lang="en-TT" dirty="0">
                <a:solidFill>
                  <a:schemeClr val="tx1"/>
                </a:solidFill>
              </a:rPr>
              <a:t>Nicaragua</a:t>
            </a:r>
          </a:p>
          <a:p>
            <a:pPr lvl="1"/>
            <a:r>
              <a:rPr lang="en-TT" dirty="0" smtClean="0">
                <a:solidFill>
                  <a:schemeClr val="tx1"/>
                </a:solidFill>
              </a:rPr>
              <a:t>Northern Triangle ( El Salvador, Guatemala, Honduras)</a:t>
            </a:r>
          </a:p>
          <a:p>
            <a:pPr lvl="1"/>
            <a:r>
              <a:rPr lang="en-TT" dirty="0" smtClean="0">
                <a:solidFill>
                  <a:schemeClr val="tx1"/>
                </a:solidFill>
              </a:rPr>
              <a:t>Mercosur ( Colombia, Ecuador, Venezuela)</a:t>
            </a:r>
          </a:p>
          <a:p>
            <a:pPr marL="457200" lvl="1" indent="0">
              <a:buNone/>
            </a:pPr>
            <a:endParaRPr lang="en-TT" dirty="0" smtClean="0">
              <a:solidFill>
                <a:schemeClr val="tx1"/>
              </a:solidFill>
            </a:endParaRPr>
          </a:p>
          <a:p>
            <a:pPr lvl="1"/>
            <a:r>
              <a:rPr lang="en-TT" dirty="0" smtClean="0">
                <a:solidFill>
                  <a:schemeClr val="tx1"/>
                </a:solidFill>
              </a:rPr>
              <a:t>Panama </a:t>
            </a:r>
            <a:r>
              <a:rPr lang="en-TT" dirty="0">
                <a:solidFill>
                  <a:schemeClr val="tx1"/>
                </a:solidFill>
              </a:rPr>
              <a:t>(NOT entered into forced</a:t>
            </a:r>
            <a:r>
              <a:rPr lang="en-TT" dirty="0" smtClean="0">
                <a:solidFill>
                  <a:schemeClr val="tx1"/>
                </a:solidFill>
              </a:rPr>
              <a:t>)</a:t>
            </a:r>
          </a:p>
          <a:p>
            <a:pPr lvl="1"/>
            <a:r>
              <a:rPr lang="en-TT" dirty="0" smtClean="0">
                <a:solidFill>
                  <a:schemeClr val="tx1"/>
                </a:solidFill>
              </a:rPr>
              <a:t>Costa Rica </a:t>
            </a:r>
            <a:r>
              <a:rPr lang="en-TT" dirty="0">
                <a:solidFill>
                  <a:schemeClr val="tx1"/>
                </a:solidFill>
              </a:rPr>
              <a:t>(NOT entered into forced</a:t>
            </a:r>
            <a:r>
              <a:rPr lang="en-TT" dirty="0" smtClean="0">
                <a:solidFill>
                  <a:schemeClr val="tx1"/>
                </a:solidFill>
              </a:rPr>
              <a:t>)</a:t>
            </a:r>
            <a:endParaRPr lang="en-TT" dirty="0">
              <a:solidFill>
                <a:schemeClr val="tx1"/>
              </a:solidFill>
            </a:endParaRPr>
          </a:p>
          <a:p>
            <a:pPr lvl="1"/>
            <a:r>
              <a:rPr lang="en-TT" dirty="0" smtClean="0">
                <a:solidFill>
                  <a:schemeClr val="tx1"/>
                </a:solidFill>
              </a:rPr>
              <a:t>Israel </a:t>
            </a:r>
            <a:r>
              <a:rPr lang="en-TT" dirty="0">
                <a:solidFill>
                  <a:schemeClr val="tx1"/>
                </a:solidFill>
              </a:rPr>
              <a:t>(NOT entered into forced</a:t>
            </a:r>
            <a:r>
              <a:rPr lang="en-TT" dirty="0" smtClean="0">
                <a:solidFill>
                  <a:schemeClr val="tx1"/>
                </a:solidFill>
              </a:rPr>
              <a:t>)</a:t>
            </a:r>
          </a:p>
          <a:p>
            <a:pPr lvl="1"/>
            <a:r>
              <a:rPr lang="en-TT" dirty="0">
                <a:solidFill>
                  <a:schemeClr val="tx1"/>
                </a:solidFill>
              </a:rPr>
              <a:t>Republic of Korea (NOT entered into forced</a:t>
            </a:r>
            <a:r>
              <a:rPr lang="en-TT" dirty="0" smtClean="0">
                <a:solidFill>
                  <a:schemeClr val="tx1"/>
                </a:solidFill>
              </a:rPr>
              <a:t>)</a:t>
            </a:r>
          </a:p>
          <a:p>
            <a:pPr marL="457200" lvl="1" indent="0">
              <a:buNone/>
            </a:pPr>
            <a:endParaRPr lang="en-TT" dirty="0">
              <a:solidFill>
                <a:schemeClr val="tx1"/>
              </a:solidFill>
            </a:endParaRPr>
          </a:p>
          <a:p>
            <a:pPr lvl="1"/>
            <a:r>
              <a:rPr lang="en-TT" dirty="0" smtClean="0">
                <a:solidFill>
                  <a:schemeClr val="tx1"/>
                </a:solidFill>
              </a:rPr>
              <a:t>Japan ( FTA negotiations)</a:t>
            </a:r>
          </a:p>
          <a:p>
            <a:pPr lvl="1"/>
            <a:r>
              <a:rPr lang="en-TT" dirty="0">
                <a:solidFill>
                  <a:schemeClr val="tx1"/>
                </a:solidFill>
              </a:rPr>
              <a:t>Turkey ( FTA negotiations)</a:t>
            </a:r>
          </a:p>
          <a:p>
            <a:pPr lvl="1"/>
            <a:endParaRPr lang="en-TT" dirty="0" smtClean="0">
              <a:solidFill>
                <a:schemeClr val="tx1"/>
              </a:solidFill>
            </a:endParaRPr>
          </a:p>
          <a:p>
            <a:pPr lvl="1"/>
            <a:endParaRPr lang="en-TT" dirty="0" smtClean="0"/>
          </a:p>
        </p:txBody>
      </p:sp>
      <p:sp>
        <p:nvSpPr>
          <p:cNvPr id="5" name="Slide Number Placeholder 4"/>
          <p:cNvSpPr>
            <a:spLocks noGrp="1"/>
          </p:cNvSpPr>
          <p:nvPr>
            <p:ph type="sldNum" sz="quarter" idx="12"/>
          </p:nvPr>
        </p:nvSpPr>
        <p:spPr/>
        <p:txBody>
          <a:bodyPr/>
          <a:lstStyle/>
          <a:p>
            <a:fld id="{334180C8-490D-4BDE-8F48-016CAC78808A}" type="slidenum">
              <a:rPr lang="en-TT" smtClean="0"/>
              <a:pPr/>
              <a:t>6</a:t>
            </a:fld>
            <a:endParaRPr lang="en-TT"/>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xmlns="" val="14750223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8" y="179294"/>
            <a:ext cx="10008596" cy="717177"/>
          </a:xfrm>
        </p:spPr>
        <p:txBody>
          <a:bodyPr/>
          <a:lstStyle/>
          <a:p>
            <a:pPr algn="ctr"/>
            <a:r>
              <a:rPr lang="en-TT" dirty="0" smtClean="0"/>
              <a:t>CARICOM/ COLOMBIA AGREEMENT</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pPr/>
              <a:t>7</a:t>
            </a:fld>
            <a:endParaRPr lang="en-TT"/>
          </a:p>
        </p:txBody>
      </p:sp>
      <p:graphicFrame>
        <p:nvGraphicFramePr>
          <p:cNvPr id="7" name="Chart 6"/>
          <p:cNvGraphicFramePr>
            <a:graphicFrameLocks/>
          </p:cNvGraphicFramePr>
          <p:nvPr>
            <p:extLst>
              <p:ext uri="{D42A27DB-BD31-4B8C-83A1-F6EECF244321}">
                <p14:modId xmlns:p14="http://schemas.microsoft.com/office/powerpoint/2010/main" xmlns="" val="3646015372"/>
              </p:ext>
            </p:extLst>
          </p:nvPr>
        </p:nvGraphicFramePr>
        <p:xfrm>
          <a:off x="969264" y="768096"/>
          <a:ext cx="10351008" cy="5870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12223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34180C8-490D-4BDE-8F48-016CAC78808A}" type="slidenum">
              <a:rPr lang="en-TT" smtClean="0"/>
              <a:pPr/>
              <a:t>‹#›</a:t>
            </a:fld>
            <a:endParaRPr lang="en-T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2402541"/>
            <a:ext cx="8596668" cy="1320800"/>
          </a:xfrm>
        </p:spPr>
        <p:txBody>
          <a:bodyPr/>
          <a:lstStyle/>
          <a:p>
            <a:pPr algn="ctr"/>
            <a:r>
              <a:rPr lang="en-TT" dirty="0" smtClean="0"/>
              <a:t>SECTOR REVIEWS</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srgbClr val="0F6FC6"/>
                </a:solidFill>
              </a:rPr>
              <a:pPr/>
              <a:t>9</a:t>
            </a:fld>
            <a:endParaRPr lang="en-TT">
              <a:solidFill>
                <a:srgbClr val="0F6FC6"/>
              </a:solidFill>
            </a:endParaRPr>
          </a:p>
        </p:txBody>
      </p:sp>
    </p:spTree>
    <p:extLst>
      <p:ext uri="{BB962C8B-B14F-4D97-AF65-F5344CB8AC3E}">
        <p14:creationId xmlns:p14="http://schemas.microsoft.com/office/powerpoint/2010/main" xmlns="" val="1910761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Palatino Linotype"/>
        <a:ea typeface=""/>
        <a:cs typeface=""/>
      </a:majorFont>
      <a:minorFont>
        <a:latin typeface="Palatino Linotype"/>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6695</TotalTime>
  <Words>4797</Words>
  <Application>Microsoft Office PowerPoint</Application>
  <PresentationFormat>Custom</PresentationFormat>
  <Paragraphs>501</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Facet</vt:lpstr>
      <vt:lpstr>DOING BUSINESS IN COLOMBIA</vt:lpstr>
      <vt:lpstr>COLOMBIA   NOT  COLUMBIA  </vt:lpstr>
      <vt:lpstr>MARKET OVERVIEW </vt:lpstr>
      <vt:lpstr>COLOMBIA’S ECONOMIC OVERVIEW </vt:lpstr>
      <vt:lpstr>TRADING ENVIRONMENT</vt:lpstr>
      <vt:lpstr>COLOMBIA’S TRADE AGREEMENTS</vt:lpstr>
      <vt:lpstr>CARICOM/ COLOMBIA AGREEMENT</vt:lpstr>
      <vt:lpstr>Slide 8</vt:lpstr>
      <vt:lpstr>SECTOR REVIEWS</vt:lpstr>
      <vt:lpstr>Slide 10</vt:lpstr>
      <vt:lpstr>TOP IMPORTED FOOD AND BEVERAGE PRODUCTS </vt:lpstr>
      <vt:lpstr>Slide 12</vt:lpstr>
      <vt:lpstr>TOP IMPORTED CLEANING CHEMICAL PRODUCTS </vt:lpstr>
      <vt:lpstr>Slide 14</vt:lpstr>
      <vt:lpstr>TOP IMPORTED PAPER PRODUCTS </vt:lpstr>
      <vt:lpstr>Slide 16</vt:lpstr>
      <vt:lpstr>TOP IMPORTED CONSTRUCTION MATERIALS</vt:lpstr>
      <vt:lpstr>Top 5 Consumer Trends</vt:lpstr>
      <vt:lpstr>Food Service In Colombia </vt:lpstr>
      <vt:lpstr>Sauces and Condiments In Colombia </vt:lpstr>
      <vt:lpstr>Retail Tissue In Colombia </vt:lpstr>
      <vt:lpstr>Home Care In Colombia </vt:lpstr>
      <vt:lpstr>Oils and Fats In Colombia </vt:lpstr>
      <vt:lpstr>Soft Drinks In Colombia </vt:lpstr>
      <vt:lpstr>SHIPPING AND LOGISTICS</vt:lpstr>
      <vt:lpstr>Slide 26</vt:lpstr>
      <vt:lpstr>ROAD TRANSPORT IN COLOMBIA</vt:lpstr>
      <vt:lpstr>SHIPPING DOCUMENTS</vt:lpstr>
      <vt:lpstr>TRADE SHOWS AND OTHER EVENTS</vt:lpstr>
      <vt:lpstr>COLOMBIA MARKET SURVEY MISSION</vt:lpstr>
      <vt:lpstr>Slide 31</vt:lpstr>
      <vt:lpstr>THANK YOU  Vincent Ramlochan Research Officer vramlochan@exportt.co.tt 468-6842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HAITI</dc:title>
  <dc:creator>Vincent Ramlochan</dc:creator>
  <cp:lastModifiedBy>ttmalaptop</cp:lastModifiedBy>
  <cp:revision>252</cp:revision>
  <cp:lastPrinted>2018-02-19T19:30:34Z</cp:lastPrinted>
  <dcterms:created xsi:type="dcterms:W3CDTF">2015-09-14T18:18:05Z</dcterms:created>
  <dcterms:modified xsi:type="dcterms:W3CDTF">2018-02-20T12:57:25Z</dcterms:modified>
</cp:coreProperties>
</file>