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charts/colors1.xml" ContentType="application/vnd.ms-office.chartcolorstyl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charts/style1.xml" ContentType="application/vnd.ms-office.chart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69" r:id="rId5"/>
    <p:sldId id="259" r:id="rId6"/>
    <p:sldId id="270" r:id="rId7"/>
    <p:sldId id="261" r:id="rId8"/>
    <p:sldId id="262" r:id="rId9"/>
    <p:sldId id="263" r:id="rId10"/>
    <p:sldId id="264" r:id="rId11"/>
    <p:sldId id="265" r:id="rId12"/>
    <p:sldId id="268" r:id="rId13"/>
    <p:sldId id="267" r:id="rId14"/>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1912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67191" autoAdjust="0"/>
  </p:normalViewPr>
  <p:slideViewPr>
    <p:cSldViewPr snapToGrid="0">
      <p:cViewPr varScale="1">
        <p:scale>
          <a:sx n="47" d="100"/>
          <a:sy n="47" d="100"/>
        </p:scale>
        <p:origin x="-480" y="-84"/>
      </p:cViewPr>
      <p:guideLst>
        <p:guide orient="horz" pos="2160"/>
        <p:guide pos="3840"/>
      </p:guideLst>
    </p:cSldViewPr>
  </p:slideViewPr>
  <p:notesTextViewPr>
    <p:cViewPr>
      <p:scale>
        <a:sx n="3" d="2"/>
        <a:sy n="3" d="2"/>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MarshallM\AppData\Local\Microsoft\Windows\INetCache\Content.Outlook\OXM5QECF\TT%20-%20Costa%20Rica%20-%20Ann%20Sar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rot="0" spcFirstLastPara="1" vertOverflow="ellipsis" vert="horz" wrap="square" anchor="ctr" anchorCtr="1"/>
          <a:lstStyle/>
          <a:p>
            <a:pPr>
              <a:defRPr sz="1400" b="0" i="0" u="none" strike="noStrike" kern="1200" spc="0" baseline="0">
                <a:solidFill>
                  <a:schemeClr val="dk1"/>
                </a:solidFill>
                <a:latin typeface="+mn-lt"/>
                <a:ea typeface="+mn-ea"/>
                <a:cs typeface="+mn-cs"/>
              </a:defRPr>
            </a:pPr>
            <a:r>
              <a:rPr lang="en-TT" sz="2000" b="1" dirty="0"/>
              <a:t>Trinidad and Tobago's Trade with Costa Rica</a:t>
            </a:r>
          </a:p>
          <a:p>
            <a:pPr>
              <a:defRPr sz="1400" b="0" i="0" u="none" strike="noStrike" kern="1200" spc="0" baseline="0">
                <a:solidFill>
                  <a:schemeClr val="dk1"/>
                </a:solidFill>
                <a:latin typeface="+mn-lt"/>
                <a:ea typeface="+mn-ea"/>
                <a:cs typeface="+mn-cs"/>
              </a:defRPr>
            </a:pPr>
            <a:r>
              <a:rPr lang="en-TT" sz="2000" b="1" dirty="0"/>
              <a:t>2012-2016</a:t>
            </a:r>
          </a:p>
        </c:rich>
      </c:tx>
      <c:layout/>
      <c:spPr>
        <a:noFill/>
        <a:ln>
          <a:noFill/>
        </a:ln>
        <a:effectLst/>
      </c:spPr>
    </c:title>
    <c:plotArea>
      <c:layout>
        <c:manualLayout>
          <c:layoutTarget val="inner"/>
          <c:xMode val="edge"/>
          <c:yMode val="edge"/>
          <c:x val="0.14277401864781419"/>
          <c:y val="0.16021720979249279"/>
          <c:w val="0.8438951174748851"/>
          <c:h val="0.67521199750235728"/>
        </c:manualLayout>
      </c:layout>
      <c:lineChart>
        <c:grouping val="standard"/>
        <c:ser>
          <c:idx val="0"/>
          <c:order val="0"/>
          <c:tx>
            <c:strRef>
              <c:f>Sheet1!$A$2</c:f>
              <c:strCache>
                <c:ptCount val="1"/>
                <c:pt idx="0">
                  <c:v>Total Exports</c:v>
                </c:pt>
              </c:strCache>
            </c:strRef>
          </c:tx>
          <c:spPr>
            <a:ln w="28575" cap="rnd" cmpd="sng" algn="ctr">
              <a:solidFill>
                <a:srgbClr val="92D050"/>
              </a:solidFill>
              <a:prstDash val="solid"/>
              <a:round/>
            </a:ln>
            <a:effectLst/>
          </c:spPr>
          <c:marker>
            <c:symbol val="none"/>
          </c:marker>
          <c:cat>
            <c:numRef>
              <c:f>Sheet1!$B$1:$F$1</c:f>
              <c:numCache>
                <c:formatCode>General</c:formatCode>
                <c:ptCount val="5"/>
                <c:pt idx="0">
                  <c:v>2012</c:v>
                </c:pt>
                <c:pt idx="1">
                  <c:v>2013</c:v>
                </c:pt>
                <c:pt idx="2">
                  <c:v>2014</c:v>
                </c:pt>
                <c:pt idx="3">
                  <c:v>2015</c:v>
                </c:pt>
                <c:pt idx="4">
                  <c:v>2016</c:v>
                </c:pt>
              </c:numCache>
            </c:numRef>
          </c:cat>
          <c:val>
            <c:numRef>
              <c:f>Sheet1!$B$2:$F$2</c:f>
              <c:numCache>
                <c:formatCode>#,##0</c:formatCode>
                <c:ptCount val="5"/>
                <c:pt idx="0">
                  <c:v>50013344.010000005</c:v>
                </c:pt>
                <c:pt idx="1">
                  <c:v>1787488636.6399994</c:v>
                </c:pt>
                <c:pt idx="2">
                  <c:v>522497480.18000001</c:v>
                </c:pt>
                <c:pt idx="3">
                  <c:v>472812513.56999993</c:v>
                </c:pt>
                <c:pt idx="4">
                  <c:v>50105609.310000002</c:v>
                </c:pt>
              </c:numCache>
            </c:numRef>
          </c:val>
        </c:ser>
        <c:ser>
          <c:idx val="1"/>
          <c:order val="1"/>
          <c:tx>
            <c:strRef>
              <c:f>Sheet1!$A$3</c:f>
              <c:strCache>
                <c:ptCount val="1"/>
                <c:pt idx="0">
                  <c:v>Total Imports</c:v>
                </c:pt>
              </c:strCache>
            </c:strRef>
          </c:tx>
          <c:spPr>
            <a:ln w="28575" cap="rnd">
              <a:solidFill>
                <a:schemeClr val="accent3"/>
              </a:solidFill>
              <a:round/>
            </a:ln>
            <a:effectLst/>
          </c:spPr>
          <c:marker>
            <c:symbol val="none"/>
          </c:marker>
          <c:cat>
            <c:numRef>
              <c:f>Sheet1!$B$1:$F$1</c:f>
              <c:numCache>
                <c:formatCode>General</c:formatCode>
                <c:ptCount val="5"/>
                <c:pt idx="0">
                  <c:v>2012</c:v>
                </c:pt>
                <c:pt idx="1">
                  <c:v>2013</c:v>
                </c:pt>
                <c:pt idx="2">
                  <c:v>2014</c:v>
                </c:pt>
                <c:pt idx="3">
                  <c:v>2015</c:v>
                </c:pt>
                <c:pt idx="4">
                  <c:v>2016</c:v>
                </c:pt>
              </c:numCache>
            </c:numRef>
          </c:cat>
          <c:val>
            <c:numRef>
              <c:f>Sheet1!$B$3:$F$3</c:f>
              <c:numCache>
                <c:formatCode>#,##0</c:formatCode>
                <c:ptCount val="5"/>
                <c:pt idx="0">
                  <c:v>305986974.52000004</c:v>
                </c:pt>
                <c:pt idx="1">
                  <c:v>301725107.0399999</c:v>
                </c:pt>
                <c:pt idx="2">
                  <c:v>302808861.14999998</c:v>
                </c:pt>
                <c:pt idx="3">
                  <c:v>327382424.47000015</c:v>
                </c:pt>
                <c:pt idx="4">
                  <c:v>329208177.1499998</c:v>
                </c:pt>
              </c:numCache>
            </c:numRef>
          </c:val>
        </c:ser>
        <c:dLbls/>
        <c:marker val="1"/>
        <c:axId val="40308736"/>
        <c:axId val="40310272"/>
      </c:lineChart>
      <c:catAx>
        <c:axId val="40308736"/>
        <c:scaling>
          <c:orientation val="minMax"/>
        </c:scaling>
        <c:axPos val="b"/>
        <c:numFmt formatCode="General" sourceLinked="1"/>
        <c:maj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40310272"/>
        <c:crosses val="autoZero"/>
        <c:auto val="1"/>
        <c:lblAlgn val="ctr"/>
        <c:lblOffset val="100"/>
      </c:catAx>
      <c:valAx>
        <c:axId val="40310272"/>
        <c:scaling>
          <c:orientation val="minMax"/>
        </c:scaling>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dk1"/>
                    </a:solidFill>
                    <a:latin typeface="+mn-lt"/>
                    <a:ea typeface="+mn-ea"/>
                    <a:cs typeface="+mn-cs"/>
                  </a:defRPr>
                </a:pPr>
                <a:r>
                  <a:rPr lang="en-TT"/>
                  <a:t>TT$</a:t>
                </a:r>
              </a:p>
            </c:rich>
          </c:tx>
          <c:layout/>
          <c:spPr>
            <a:noFill/>
            <a:ln>
              <a:noFill/>
            </a:ln>
            <a:effectLst/>
          </c:spPr>
        </c:title>
        <c:numFmt formatCode="#,##0" sourceLinked="1"/>
        <c:maj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crossAx val="4030873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dk1"/>
                </a:solidFill>
                <a:latin typeface="+mn-lt"/>
                <a:ea typeface="+mn-ea"/>
                <a:cs typeface="+mn-cs"/>
              </a:defRPr>
            </a:pPr>
            <a:endParaRPr lang="en-US"/>
          </a:p>
        </c:txPr>
      </c:dTable>
      <c:spPr>
        <a:solidFill>
          <a:schemeClr val="accent2">
            <a:lumMod val="20000"/>
            <a:lumOff val="80000"/>
          </a:schemeClr>
        </a:solidFill>
        <a:ln>
          <a:noFill/>
        </a:ln>
        <a:effectLst/>
      </c:spPr>
    </c:plotArea>
    <c:legend>
      <c:legendPos val="b"/>
      <c:layout/>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chart>
  <c:spPr>
    <a:solidFill>
      <a:schemeClr val="lt1"/>
    </a:solidFill>
    <a:ln w="12700" cap="flat" cmpd="sng" algn="ctr">
      <a:solidFill>
        <a:schemeClr val="bg1"/>
      </a:solidFill>
      <a:prstDash val="solid"/>
      <a:miter lim="800000"/>
    </a:ln>
    <a:effectLst/>
  </c:spPr>
  <c:txPr>
    <a:bodyPr/>
    <a:lstStyle/>
    <a:p>
      <a:pPr>
        <a:defRPr>
          <a:solidFill>
            <a:schemeClr val="dk1"/>
          </a:solidFill>
          <a:latin typeface="+mn-lt"/>
          <a:ea typeface="+mn-ea"/>
          <a:cs typeface="+mn-cs"/>
        </a:defRPr>
      </a:pPr>
      <a:endParaRPr lang="en-US"/>
    </a:p>
  </c:txPr>
  <c:externalData r:id="rId1"/>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818216-963B-4DFC-94D6-43FE729C67CA}" type="doc">
      <dgm:prSet loTypeId="urn:microsoft.com/office/officeart/2005/8/layout/cycle6" loCatId="relationship" qsTypeId="urn:microsoft.com/office/officeart/2005/8/quickstyle/3d5" qsCatId="3D" csTypeId="urn:microsoft.com/office/officeart/2005/8/colors/colorful3" csCatId="colorful" phldr="1"/>
      <dgm:spPr/>
      <dgm:t>
        <a:bodyPr/>
        <a:lstStyle/>
        <a:p>
          <a:endParaRPr lang="en-US"/>
        </a:p>
      </dgm:t>
    </dgm:pt>
    <dgm:pt modelId="{196BF305-102D-4CCB-B60D-0064F0D1F1A5}">
      <dgm:prSet phldrT="[Text]"/>
      <dgm:spPr>
        <a:xfrm>
          <a:off x="2852253" y="3115"/>
          <a:ext cx="1305892" cy="848830"/>
        </a:xfrm>
        <a:prstGeom prst="roundRect">
          <a:avLst/>
        </a:prstGeom>
        <a:solidFill>
          <a:srgbClr val="00B0F0"/>
        </a:solidFill>
        <a:sp3d extrusionH="381000" contourW="38100" prstMaterial="matte">
          <a:contourClr>
            <a:srgbClr val="FFFFFF"/>
          </a:contourClr>
        </a:sp3d>
      </dgm:spPr>
      <dgm:t>
        <a:bodyPr/>
        <a:lstStyle/>
        <a:p>
          <a:r>
            <a:rPr lang="en-US" dirty="0" smtClean="0">
              <a:latin typeface="Arial"/>
              <a:ea typeface="+mn-ea"/>
              <a:cs typeface="+mn-cs"/>
            </a:rPr>
            <a:t>Population – 4.8 million</a:t>
          </a:r>
          <a:endParaRPr lang="en-US" dirty="0">
            <a:latin typeface="Arial"/>
            <a:ea typeface="+mn-ea"/>
            <a:cs typeface="+mn-cs"/>
          </a:endParaRPr>
        </a:p>
      </dgm:t>
    </dgm:pt>
    <dgm:pt modelId="{DA8E3475-9009-423C-A750-FEBD7D75C27D}" type="parTrans" cxnId="{9F195FE6-AF8A-4A27-9D75-8079390CC4A7}">
      <dgm:prSet/>
      <dgm:spPr/>
      <dgm:t>
        <a:bodyPr/>
        <a:lstStyle/>
        <a:p>
          <a:endParaRPr lang="en-US"/>
        </a:p>
      </dgm:t>
    </dgm:pt>
    <dgm:pt modelId="{F2F71934-D13F-4019-9A40-1925A3B8D7EA}" type="sibTrans" cxnId="{9F195FE6-AF8A-4A27-9D75-8079390CC4A7}">
      <dgm:prSet/>
      <dgm:spPr>
        <a:xfrm>
          <a:off x="1507030" y="427530"/>
          <a:ext cx="3996338" cy="3996338"/>
        </a:xfrm>
        <a:custGeom>
          <a:avLst/>
          <a:gdLst/>
          <a:ahLst/>
          <a:cxnLst/>
          <a:rect l="0" t="0" r="0" b="0"/>
          <a:pathLst>
            <a:path>
              <a:moveTo>
                <a:pt x="1336894" y="112593"/>
              </a:moveTo>
              <a:arcTo wR="1998169" hR="1998169" stAng="15040449" swAng="-1499436"/>
            </a:path>
          </a:pathLst>
        </a:custGeom>
        <a:sp3d z="-40000" prstMaterial="matte"/>
      </dgm:spPr>
      <dgm:t>
        <a:bodyPr/>
        <a:lstStyle/>
        <a:p>
          <a:endParaRPr lang="en-US"/>
        </a:p>
      </dgm:t>
    </dgm:pt>
    <dgm:pt modelId="{0D356B52-5B9F-428D-86FF-1999183EDA9F}">
      <dgm:prSet phldrT="[Text]"/>
      <dgm:spPr>
        <a:xfrm>
          <a:off x="1121788" y="1002200"/>
          <a:ext cx="1305892" cy="848830"/>
        </a:xfrm>
        <a:prstGeom prst="roundRect">
          <a:avLst/>
        </a:prstGeom>
        <a:solidFill>
          <a:srgbClr val="002060"/>
        </a:solidFill>
        <a:sp3d extrusionH="381000" contourW="38100" prstMaterial="matte">
          <a:contourClr>
            <a:srgbClr val="FFFFFF"/>
          </a:contourClr>
        </a:sp3d>
      </dgm:spPr>
      <dgm:t>
        <a:bodyPr/>
        <a:lstStyle/>
        <a:p>
          <a:r>
            <a:rPr lang="en-US" dirty="0" smtClean="0">
              <a:latin typeface="Arial"/>
              <a:ea typeface="+mn-ea"/>
              <a:cs typeface="+mn-cs"/>
            </a:rPr>
            <a:t>Currency – Colón</a:t>
          </a:r>
        </a:p>
      </dgm:t>
    </dgm:pt>
    <dgm:pt modelId="{6A5E799F-6AAC-422A-85ED-09E37CB700AC}" type="parTrans" cxnId="{57BB8895-4557-429C-A612-1112069A6BFC}">
      <dgm:prSet/>
      <dgm:spPr/>
      <dgm:t>
        <a:bodyPr/>
        <a:lstStyle/>
        <a:p>
          <a:endParaRPr lang="en-US"/>
        </a:p>
      </dgm:t>
    </dgm:pt>
    <dgm:pt modelId="{B48F2252-21E4-4C48-927B-A4D708DFA4F2}" type="sibTrans" cxnId="{57BB8895-4557-429C-A612-1112069A6BFC}">
      <dgm:prSet/>
      <dgm:spPr>
        <a:xfrm>
          <a:off x="1507030" y="427530"/>
          <a:ext cx="3996338" cy="3996338"/>
        </a:xfrm>
        <a:custGeom>
          <a:avLst/>
          <a:gdLst/>
          <a:ahLst/>
          <a:cxnLst/>
          <a:rect l="0" t="0" r="0" b="0"/>
          <a:pathLst>
            <a:path>
              <a:moveTo>
                <a:pt x="81146" y="1434516"/>
              </a:moveTo>
              <a:arcTo wR="1998169" hR="1998169" stAng="11783079" swAng="-1966158"/>
            </a:path>
          </a:pathLst>
        </a:custGeom>
        <a:sp3d z="-40000" prstMaterial="matte"/>
      </dgm:spPr>
      <dgm:t>
        <a:bodyPr/>
        <a:lstStyle/>
        <a:p>
          <a:endParaRPr lang="en-US"/>
        </a:p>
      </dgm:t>
    </dgm:pt>
    <dgm:pt modelId="{AA659420-E509-4702-99B3-0B6C011A7289}">
      <dgm:prSet phldrT="[Text]"/>
      <dgm:spPr>
        <a:xfrm>
          <a:off x="2852253" y="3999454"/>
          <a:ext cx="1305892" cy="848830"/>
        </a:xfrm>
        <a:prstGeom prst="roundRect">
          <a:avLst/>
        </a:prstGeom>
        <a:solidFill>
          <a:srgbClr val="F19127"/>
        </a:solidFill>
        <a:sp3d extrusionH="381000" contourW="38100" prstMaterial="matte">
          <a:contourClr>
            <a:srgbClr val="FFFFFF"/>
          </a:contourClr>
        </a:sp3d>
      </dgm:spPr>
      <dgm:t>
        <a:bodyPr/>
        <a:lstStyle/>
        <a:p>
          <a:r>
            <a:rPr lang="en-US" dirty="0" smtClean="0">
              <a:latin typeface="Arial"/>
              <a:ea typeface="+mn-ea"/>
              <a:cs typeface="+mn-cs"/>
            </a:rPr>
            <a:t>GNI per capita – US$10,210</a:t>
          </a:r>
          <a:endParaRPr lang="en-US" dirty="0">
            <a:latin typeface="Arial"/>
            <a:ea typeface="+mn-ea"/>
            <a:cs typeface="+mn-cs"/>
          </a:endParaRPr>
        </a:p>
      </dgm:t>
    </dgm:pt>
    <dgm:pt modelId="{B3632E27-386E-4EA2-8D3B-C8AB20DD591F}" type="parTrans" cxnId="{FDD7F591-E078-4F68-A31E-E1F26655ED25}">
      <dgm:prSet/>
      <dgm:spPr/>
      <dgm:t>
        <a:bodyPr/>
        <a:lstStyle/>
        <a:p>
          <a:endParaRPr lang="en-US"/>
        </a:p>
      </dgm:t>
    </dgm:pt>
    <dgm:pt modelId="{12ACA8DD-83FD-4A86-80F3-301F1764FDC0}" type="sibTrans" cxnId="{FDD7F591-E078-4F68-A31E-E1F26655ED25}">
      <dgm:prSet/>
      <dgm:spPr>
        <a:xfrm>
          <a:off x="1507030" y="427530"/>
          <a:ext cx="3996338" cy="3996338"/>
        </a:xfrm>
        <a:custGeom>
          <a:avLst/>
          <a:gdLst/>
          <a:ahLst/>
          <a:cxnLst/>
          <a:rect l="0" t="0" r="0" b="0"/>
          <a:pathLst>
            <a:path>
              <a:moveTo>
                <a:pt x="2659443" y="3883744"/>
              </a:moveTo>
              <a:arcTo wR="1998169" hR="1998169" stAng="4240449" swAng="-1499436"/>
            </a:path>
          </a:pathLst>
        </a:custGeom>
        <a:sp3d z="-40000" prstMaterial="matte"/>
      </dgm:spPr>
      <dgm:t>
        <a:bodyPr/>
        <a:lstStyle/>
        <a:p>
          <a:endParaRPr lang="en-US"/>
        </a:p>
      </dgm:t>
    </dgm:pt>
    <dgm:pt modelId="{557F86A1-EE05-45A5-AC2C-7EFD9640A666}">
      <dgm:prSet phldrT="[Text]"/>
      <dgm:spPr>
        <a:xfrm>
          <a:off x="4582719" y="3000369"/>
          <a:ext cx="1305892" cy="848830"/>
        </a:xfrm>
        <a:prstGeom prst="roundRect">
          <a:avLst/>
        </a:prstGeom>
        <a:solidFill>
          <a:srgbClr val="7030A0"/>
        </a:solidFill>
        <a:sp3d extrusionH="381000" contourW="38100" prstMaterial="matte">
          <a:contourClr>
            <a:srgbClr val="FFFFFF"/>
          </a:contourClr>
        </a:sp3d>
      </dgm:spPr>
      <dgm:t>
        <a:bodyPr/>
        <a:lstStyle/>
        <a:p>
          <a:r>
            <a:rPr lang="en-US" dirty="0" smtClean="0">
              <a:latin typeface="Arial"/>
              <a:ea typeface="+mn-ea"/>
              <a:cs typeface="+mn-cs"/>
            </a:rPr>
            <a:t>GDP </a:t>
          </a:r>
        </a:p>
        <a:p>
          <a:r>
            <a:rPr lang="en-US" dirty="0" smtClean="0">
              <a:latin typeface="Arial"/>
              <a:ea typeface="+mn-ea"/>
              <a:cs typeface="+mn-cs"/>
            </a:rPr>
            <a:t>– US$ 54.1 billion</a:t>
          </a:r>
          <a:endParaRPr lang="en-US" dirty="0">
            <a:latin typeface="Arial"/>
            <a:ea typeface="+mn-ea"/>
            <a:cs typeface="+mn-cs"/>
          </a:endParaRPr>
        </a:p>
      </dgm:t>
    </dgm:pt>
    <dgm:pt modelId="{A9965E44-DB82-4F2D-A9A1-80035D7D26DD}" type="parTrans" cxnId="{ECFC99C0-9D68-4D81-A913-86B37B83B0EF}">
      <dgm:prSet/>
      <dgm:spPr/>
      <dgm:t>
        <a:bodyPr/>
        <a:lstStyle/>
        <a:p>
          <a:endParaRPr lang="en-US"/>
        </a:p>
      </dgm:t>
    </dgm:pt>
    <dgm:pt modelId="{BD0B9FE7-3AE9-438F-8BEE-DE6C445CC306}" type="sibTrans" cxnId="{ECFC99C0-9D68-4D81-A913-86B37B83B0EF}">
      <dgm:prSet/>
      <dgm:spPr>
        <a:xfrm>
          <a:off x="1507030" y="427530"/>
          <a:ext cx="3996338" cy="3996338"/>
        </a:xfrm>
        <a:custGeom>
          <a:avLst/>
          <a:gdLst/>
          <a:ahLst/>
          <a:cxnLst/>
          <a:rect l="0" t="0" r="0" b="0"/>
          <a:pathLst>
            <a:path>
              <a:moveTo>
                <a:pt x="3915191" y="2561821"/>
              </a:moveTo>
              <a:arcTo wR="1998169" hR="1998169" stAng="983079" swAng="-1966158"/>
            </a:path>
          </a:pathLst>
        </a:custGeom>
        <a:sp3d z="-40000" prstMaterial="matte"/>
      </dgm:spPr>
      <dgm:t>
        <a:bodyPr/>
        <a:lstStyle/>
        <a:p>
          <a:endParaRPr lang="en-US"/>
        </a:p>
      </dgm:t>
    </dgm:pt>
    <dgm:pt modelId="{9A48C872-EC02-428E-B6CB-CA2F0555B58B}">
      <dgm:prSet phldrT="[Text]"/>
      <dgm:spPr>
        <a:xfrm>
          <a:off x="4582719" y="1002200"/>
          <a:ext cx="1305892" cy="848830"/>
        </a:xfrm>
        <a:prstGeom prst="roundRect">
          <a:avLst/>
        </a:prstGeom>
        <a:solidFill>
          <a:srgbClr val="92D050"/>
        </a:solidFill>
        <a:sp3d extrusionH="381000" contourW="38100" prstMaterial="matte">
          <a:contourClr>
            <a:srgbClr val="FFFFFF"/>
          </a:contourClr>
        </a:sp3d>
      </dgm:spPr>
      <dgm:t>
        <a:bodyPr/>
        <a:lstStyle/>
        <a:p>
          <a:r>
            <a:rPr lang="en-US" dirty="0" smtClean="0">
              <a:latin typeface="Arial"/>
              <a:ea typeface="+mn-ea"/>
              <a:cs typeface="+mn-cs"/>
            </a:rPr>
            <a:t>Language - Spanish</a:t>
          </a:r>
          <a:endParaRPr lang="en-US" dirty="0">
            <a:latin typeface="Arial"/>
            <a:ea typeface="+mn-ea"/>
            <a:cs typeface="+mn-cs"/>
          </a:endParaRPr>
        </a:p>
      </dgm:t>
    </dgm:pt>
    <dgm:pt modelId="{9B7B971F-894D-4E41-8768-D964F3B5E1C4}" type="parTrans" cxnId="{69766017-724B-473D-A1AD-975B999C2C7B}">
      <dgm:prSet/>
      <dgm:spPr/>
      <dgm:t>
        <a:bodyPr/>
        <a:lstStyle/>
        <a:p>
          <a:endParaRPr lang="en-US"/>
        </a:p>
      </dgm:t>
    </dgm:pt>
    <dgm:pt modelId="{F6BFFC57-E84A-4E54-B719-B650E9E030F6}" type="sibTrans" cxnId="{69766017-724B-473D-A1AD-975B999C2C7B}">
      <dgm:prSet/>
      <dgm:spPr>
        <a:xfrm>
          <a:off x="1507030" y="427530"/>
          <a:ext cx="3996338" cy="3996338"/>
        </a:xfrm>
        <a:custGeom>
          <a:avLst/>
          <a:gdLst/>
          <a:ahLst/>
          <a:cxnLst/>
          <a:rect l="0" t="0" r="0" b="0"/>
          <a:pathLst>
            <a:path>
              <a:moveTo>
                <a:pt x="3394131" y="568494"/>
              </a:moveTo>
              <a:arcTo wR="1998169" hR="1998169" stAng="18858987" swAng="-1499436"/>
            </a:path>
          </a:pathLst>
        </a:custGeom>
        <a:sp3d z="-40000" prstMaterial="matte"/>
      </dgm:spPr>
      <dgm:t>
        <a:bodyPr/>
        <a:lstStyle/>
        <a:p>
          <a:endParaRPr lang="en-US"/>
        </a:p>
      </dgm:t>
    </dgm:pt>
    <dgm:pt modelId="{1127C673-6C93-421B-9F5F-9F3C57FDDCCB}">
      <dgm:prSet/>
      <dgm:spPr>
        <a:xfrm>
          <a:off x="1121788" y="3000369"/>
          <a:ext cx="1305892" cy="848830"/>
        </a:xfrm>
        <a:prstGeom prst="roundRect">
          <a:avLst/>
        </a:prstGeom>
        <a:sp3d extrusionH="381000" contourW="38100" prstMaterial="matte">
          <a:contourClr>
            <a:srgbClr val="FFFFFF"/>
          </a:contourClr>
        </a:sp3d>
      </dgm:spPr>
      <dgm:t>
        <a:bodyPr/>
        <a:lstStyle/>
        <a:p>
          <a:r>
            <a:rPr lang="en-US" smtClean="0">
              <a:latin typeface="Arial"/>
              <a:ea typeface="+mn-ea"/>
              <a:cs typeface="+mn-cs"/>
            </a:rPr>
            <a:t>Doing Business ranking - 62</a:t>
          </a:r>
          <a:endParaRPr lang="en-US" dirty="0">
            <a:latin typeface="Arial"/>
            <a:ea typeface="+mn-ea"/>
            <a:cs typeface="+mn-cs"/>
          </a:endParaRPr>
        </a:p>
      </dgm:t>
    </dgm:pt>
    <dgm:pt modelId="{CCB9908D-627C-401F-B3D5-6464F12FCCB0}" type="parTrans" cxnId="{078E832C-CB9D-4E4B-896C-D9E7B3781BDA}">
      <dgm:prSet/>
      <dgm:spPr/>
      <dgm:t>
        <a:bodyPr/>
        <a:lstStyle/>
        <a:p>
          <a:endParaRPr lang="en-US"/>
        </a:p>
      </dgm:t>
    </dgm:pt>
    <dgm:pt modelId="{4AD2C67D-26F0-4CBA-AB27-B506A7D577E8}" type="sibTrans" cxnId="{078E832C-CB9D-4E4B-896C-D9E7B3781BDA}">
      <dgm:prSet/>
      <dgm:spPr>
        <a:xfrm>
          <a:off x="1507030" y="427530"/>
          <a:ext cx="3996338" cy="3996338"/>
        </a:xfrm>
        <a:custGeom>
          <a:avLst/>
          <a:gdLst/>
          <a:ahLst/>
          <a:cxnLst/>
          <a:rect l="0" t="0" r="0" b="0"/>
          <a:pathLst>
            <a:path>
              <a:moveTo>
                <a:pt x="602206" y="3427843"/>
              </a:moveTo>
              <a:arcTo wR="1998169" hR="1998169" stAng="8058987" swAng="-1499436"/>
            </a:path>
          </a:pathLst>
        </a:custGeom>
        <a:sp3d z="-40000" prstMaterial="matte"/>
      </dgm:spPr>
      <dgm:t>
        <a:bodyPr/>
        <a:lstStyle/>
        <a:p>
          <a:endParaRPr lang="en-US"/>
        </a:p>
      </dgm:t>
    </dgm:pt>
    <dgm:pt modelId="{A0531CE4-8AA2-4E85-BAB6-6199C6EABFA1}" type="pres">
      <dgm:prSet presAssocID="{EB818216-963B-4DFC-94D6-43FE729C67CA}" presName="cycle" presStyleCnt="0">
        <dgm:presLayoutVars>
          <dgm:dir val="rev"/>
          <dgm:resizeHandles val="exact"/>
        </dgm:presLayoutVars>
      </dgm:prSet>
      <dgm:spPr/>
      <dgm:t>
        <a:bodyPr/>
        <a:lstStyle/>
        <a:p>
          <a:endParaRPr lang="en-TT"/>
        </a:p>
      </dgm:t>
    </dgm:pt>
    <dgm:pt modelId="{C73F736F-DAA4-4BE7-9F0E-5F5874BB953A}" type="pres">
      <dgm:prSet presAssocID="{196BF305-102D-4CCB-B60D-0064F0D1F1A5}" presName="node" presStyleLbl="node1" presStyleIdx="0" presStyleCnt="6">
        <dgm:presLayoutVars>
          <dgm:bulletEnabled val="1"/>
        </dgm:presLayoutVars>
      </dgm:prSet>
      <dgm:spPr/>
      <dgm:t>
        <a:bodyPr/>
        <a:lstStyle/>
        <a:p>
          <a:endParaRPr lang="en-TT"/>
        </a:p>
      </dgm:t>
    </dgm:pt>
    <dgm:pt modelId="{31A9DF6A-01A5-4BF1-ABBB-11798DD5E267}" type="pres">
      <dgm:prSet presAssocID="{196BF305-102D-4CCB-B60D-0064F0D1F1A5}" presName="spNode" presStyleCnt="0"/>
      <dgm:spPr/>
      <dgm:t>
        <a:bodyPr/>
        <a:lstStyle/>
        <a:p>
          <a:endParaRPr lang="en-TT"/>
        </a:p>
      </dgm:t>
    </dgm:pt>
    <dgm:pt modelId="{BDEE26C8-16E5-4A07-BEE8-0FD7448A872F}" type="pres">
      <dgm:prSet presAssocID="{F2F71934-D13F-4019-9A40-1925A3B8D7EA}" presName="sibTrans" presStyleLbl="sibTrans1D1" presStyleIdx="0" presStyleCnt="6"/>
      <dgm:spPr/>
      <dgm:t>
        <a:bodyPr/>
        <a:lstStyle/>
        <a:p>
          <a:endParaRPr lang="en-TT"/>
        </a:p>
      </dgm:t>
    </dgm:pt>
    <dgm:pt modelId="{A19752BF-9068-4727-BF63-7600729A1A7B}" type="pres">
      <dgm:prSet presAssocID="{0D356B52-5B9F-428D-86FF-1999183EDA9F}" presName="node" presStyleLbl="node1" presStyleIdx="1" presStyleCnt="6">
        <dgm:presLayoutVars>
          <dgm:bulletEnabled val="1"/>
        </dgm:presLayoutVars>
      </dgm:prSet>
      <dgm:spPr/>
      <dgm:t>
        <a:bodyPr/>
        <a:lstStyle/>
        <a:p>
          <a:endParaRPr lang="en-US"/>
        </a:p>
      </dgm:t>
    </dgm:pt>
    <dgm:pt modelId="{CA1850D1-C3E9-4BA9-9DDC-165313F543F5}" type="pres">
      <dgm:prSet presAssocID="{0D356B52-5B9F-428D-86FF-1999183EDA9F}" presName="spNode" presStyleCnt="0"/>
      <dgm:spPr/>
      <dgm:t>
        <a:bodyPr/>
        <a:lstStyle/>
        <a:p>
          <a:endParaRPr lang="en-TT"/>
        </a:p>
      </dgm:t>
    </dgm:pt>
    <dgm:pt modelId="{7A1AA872-378D-4199-AA21-3DEDA4E89D00}" type="pres">
      <dgm:prSet presAssocID="{B48F2252-21E4-4C48-927B-A4D708DFA4F2}" presName="sibTrans" presStyleLbl="sibTrans1D1" presStyleIdx="1" presStyleCnt="6"/>
      <dgm:spPr/>
      <dgm:t>
        <a:bodyPr/>
        <a:lstStyle/>
        <a:p>
          <a:endParaRPr lang="en-TT"/>
        </a:p>
      </dgm:t>
    </dgm:pt>
    <dgm:pt modelId="{47F64457-631C-4DC3-8019-A759FCB2C723}" type="pres">
      <dgm:prSet presAssocID="{1127C673-6C93-421B-9F5F-9F3C57FDDCCB}" presName="node" presStyleLbl="node1" presStyleIdx="2" presStyleCnt="6">
        <dgm:presLayoutVars>
          <dgm:bulletEnabled val="1"/>
        </dgm:presLayoutVars>
      </dgm:prSet>
      <dgm:spPr/>
      <dgm:t>
        <a:bodyPr/>
        <a:lstStyle/>
        <a:p>
          <a:endParaRPr lang="en-TT"/>
        </a:p>
      </dgm:t>
    </dgm:pt>
    <dgm:pt modelId="{31CC8101-9955-49A5-B0B7-1E4BAD625383}" type="pres">
      <dgm:prSet presAssocID="{1127C673-6C93-421B-9F5F-9F3C57FDDCCB}" presName="spNode" presStyleCnt="0"/>
      <dgm:spPr/>
      <dgm:t>
        <a:bodyPr/>
        <a:lstStyle/>
        <a:p>
          <a:endParaRPr lang="en-TT"/>
        </a:p>
      </dgm:t>
    </dgm:pt>
    <dgm:pt modelId="{8C88A14F-2FBF-4A2D-9129-B35CE4FBC181}" type="pres">
      <dgm:prSet presAssocID="{4AD2C67D-26F0-4CBA-AB27-B506A7D577E8}" presName="sibTrans" presStyleLbl="sibTrans1D1" presStyleIdx="2" presStyleCnt="6"/>
      <dgm:spPr/>
      <dgm:t>
        <a:bodyPr/>
        <a:lstStyle/>
        <a:p>
          <a:endParaRPr lang="en-TT"/>
        </a:p>
      </dgm:t>
    </dgm:pt>
    <dgm:pt modelId="{839BB4FB-EB56-46A8-9E4D-BBB3BE9AA8A0}" type="pres">
      <dgm:prSet presAssocID="{AA659420-E509-4702-99B3-0B6C011A7289}" presName="node" presStyleLbl="node1" presStyleIdx="3" presStyleCnt="6">
        <dgm:presLayoutVars>
          <dgm:bulletEnabled val="1"/>
        </dgm:presLayoutVars>
      </dgm:prSet>
      <dgm:spPr/>
      <dgm:t>
        <a:bodyPr/>
        <a:lstStyle/>
        <a:p>
          <a:endParaRPr lang="en-TT"/>
        </a:p>
      </dgm:t>
    </dgm:pt>
    <dgm:pt modelId="{CE5A8195-48F2-4D30-9FD2-0839C765D3CA}" type="pres">
      <dgm:prSet presAssocID="{AA659420-E509-4702-99B3-0B6C011A7289}" presName="spNode" presStyleCnt="0"/>
      <dgm:spPr/>
      <dgm:t>
        <a:bodyPr/>
        <a:lstStyle/>
        <a:p>
          <a:endParaRPr lang="en-TT"/>
        </a:p>
      </dgm:t>
    </dgm:pt>
    <dgm:pt modelId="{698E8181-B5D2-4788-A41E-829CBC98ED71}" type="pres">
      <dgm:prSet presAssocID="{12ACA8DD-83FD-4A86-80F3-301F1764FDC0}" presName="sibTrans" presStyleLbl="sibTrans1D1" presStyleIdx="3" presStyleCnt="6"/>
      <dgm:spPr/>
      <dgm:t>
        <a:bodyPr/>
        <a:lstStyle/>
        <a:p>
          <a:endParaRPr lang="en-TT"/>
        </a:p>
      </dgm:t>
    </dgm:pt>
    <dgm:pt modelId="{017CE6E4-06BF-4CF3-ABD5-A7F58F131E40}" type="pres">
      <dgm:prSet presAssocID="{557F86A1-EE05-45A5-AC2C-7EFD9640A666}" presName="node" presStyleLbl="node1" presStyleIdx="4" presStyleCnt="6">
        <dgm:presLayoutVars>
          <dgm:bulletEnabled val="1"/>
        </dgm:presLayoutVars>
      </dgm:prSet>
      <dgm:spPr/>
      <dgm:t>
        <a:bodyPr/>
        <a:lstStyle/>
        <a:p>
          <a:endParaRPr lang="en-US"/>
        </a:p>
      </dgm:t>
    </dgm:pt>
    <dgm:pt modelId="{3E534282-A0EF-481B-BD6B-922301D22243}" type="pres">
      <dgm:prSet presAssocID="{557F86A1-EE05-45A5-AC2C-7EFD9640A666}" presName="spNode" presStyleCnt="0"/>
      <dgm:spPr/>
      <dgm:t>
        <a:bodyPr/>
        <a:lstStyle/>
        <a:p>
          <a:endParaRPr lang="en-TT"/>
        </a:p>
      </dgm:t>
    </dgm:pt>
    <dgm:pt modelId="{99193B09-30E1-49D4-ADE8-96BF30E90876}" type="pres">
      <dgm:prSet presAssocID="{BD0B9FE7-3AE9-438F-8BEE-DE6C445CC306}" presName="sibTrans" presStyleLbl="sibTrans1D1" presStyleIdx="4" presStyleCnt="6"/>
      <dgm:spPr/>
      <dgm:t>
        <a:bodyPr/>
        <a:lstStyle/>
        <a:p>
          <a:endParaRPr lang="en-TT"/>
        </a:p>
      </dgm:t>
    </dgm:pt>
    <dgm:pt modelId="{9919C656-856A-44B4-8587-9C807B913EF3}" type="pres">
      <dgm:prSet presAssocID="{9A48C872-EC02-428E-B6CB-CA2F0555B58B}" presName="node" presStyleLbl="node1" presStyleIdx="5" presStyleCnt="6">
        <dgm:presLayoutVars>
          <dgm:bulletEnabled val="1"/>
        </dgm:presLayoutVars>
      </dgm:prSet>
      <dgm:spPr/>
      <dgm:t>
        <a:bodyPr/>
        <a:lstStyle/>
        <a:p>
          <a:endParaRPr lang="en-TT"/>
        </a:p>
      </dgm:t>
    </dgm:pt>
    <dgm:pt modelId="{B4E6F8D8-7B0E-42A9-B0D8-B7380090C61E}" type="pres">
      <dgm:prSet presAssocID="{9A48C872-EC02-428E-B6CB-CA2F0555B58B}" presName="spNode" presStyleCnt="0"/>
      <dgm:spPr/>
      <dgm:t>
        <a:bodyPr/>
        <a:lstStyle/>
        <a:p>
          <a:endParaRPr lang="en-TT"/>
        </a:p>
      </dgm:t>
    </dgm:pt>
    <dgm:pt modelId="{1E2B4A5B-451E-400D-9C6D-DAEDA1AA792A}" type="pres">
      <dgm:prSet presAssocID="{F6BFFC57-E84A-4E54-B719-B650E9E030F6}" presName="sibTrans" presStyleLbl="sibTrans1D1" presStyleIdx="5" presStyleCnt="6"/>
      <dgm:spPr/>
      <dgm:t>
        <a:bodyPr/>
        <a:lstStyle/>
        <a:p>
          <a:endParaRPr lang="en-TT"/>
        </a:p>
      </dgm:t>
    </dgm:pt>
  </dgm:ptLst>
  <dgm:cxnLst>
    <dgm:cxn modelId="{938BECF9-87D6-447D-984F-B1D805DA6DE4}" type="presOf" srcId="{F6BFFC57-E84A-4E54-B719-B650E9E030F6}" destId="{1E2B4A5B-451E-400D-9C6D-DAEDA1AA792A}" srcOrd="0" destOrd="0" presId="urn:microsoft.com/office/officeart/2005/8/layout/cycle6"/>
    <dgm:cxn modelId="{744959F7-C84B-4825-8665-3B6CFE1F7DFD}" type="presOf" srcId="{AA659420-E509-4702-99B3-0B6C011A7289}" destId="{839BB4FB-EB56-46A8-9E4D-BBB3BE9AA8A0}" srcOrd="0" destOrd="0" presId="urn:microsoft.com/office/officeart/2005/8/layout/cycle6"/>
    <dgm:cxn modelId="{B931AC63-C516-4911-AFFF-276A010C4295}" type="presOf" srcId="{9A48C872-EC02-428E-B6CB-CA2F0555B58B}" destId="{9919C656-856A-44B4-8587-9C807B913EF3}" srcOrd="0" destOrd="0" presId="urn:microsoft.com/office/officeart/2005/8/layout/cycle6"/>
    <dgm:cxn modelId="{A35F66C8-2FF2-4F62-AEA2-5F7D2DE4E447}" type="presOf" srcId="{1127C673-6C93-421B-9F5F-9F3C57FDDCCB}" destId="{47F64457-631C-4DC3-8019-A759FCB2C723}" srcOrd="0" destOrd="0" presId="urn:microsoft.com/office/officeart/2005/8/layout/cycle6"/>
    <dgm:cxn modelId="{078E832C-CB9D-4E4B-896C-D9E7B3781BDA}" srcId="{EB818216-963B-4DFC-94D6-43FE729C67CA}" destId="{1127C673-6C93-421B-9F5F-9F3C57FDDCCB}" srcOrd="2" destOrd="0" parTransId="{CCB9908D-627C-401F-B3D5-6464F12FCCB0}" sibTransId="{4AD2C67D-26F0-4CBA-AB27-B506A7D577E8}"/>
    <dgm:cxn modelId="{0D94AE6D-BD3B-488A-AE65-2B7D7F41C351}" type="presOf" srcId="{F2F71934-D13F-4019-9A40-1925A3B8D7EA}" destId="{BDEE26C8-16E5-4A07-BEE8-0FD7448A872F}" srcOrd="0" destOrd="0" presId="urn:microsoft.com/office/officeart/2005/8/layout/cycle6"/>
    <dgm:cxn modelId="{A1D220DC-2F07-4B14-9D9C-220271C04E7B}" type="presOf" srcId="{557F86A1-EE05-45A5-AC2C-7EFD9640A666}" destId="{017CE6E4-06BF-4CF3-ABD5-A7F58F131E40}" srcOrd="0" destOrd="0" presId="urn:microsoft.com/office/officeart/2005/8/layout/cycle6"/>
    <dgm:cxn modelId="{B446C03E-2F6C-484C-A1F5-43A5D0052977}" type="presOf" srcId="{12ACA8DD-83FD-4A86-80F3-301F1764FDC0}" destId="{698E8181-B5D2-4788-A41E-829CBC98ED71}" srcOrd="0" destOrd="0" presId="urn:microsoft.com/office/officeart/2005/8/layout/cycle6"/>
    <dgm:cxn modelId="{58B696B9-8482-4AD7-921F-61E7852DA87B}" type="presOf" srcId="{196BF305-102D-4CCB-B60D-0064F0D1F1A5}" destId="{C73F736F-DAA4-4BE7-9F0E-5F5874BB953A}" srcOrd="0" destOrd="0" presId="urn:microsoft.com/office/officeart/2005/8/layout/cycle6"/>
    <dgm:cxn modelId="{B597062A-026C-4F5E-B5A1-8475FF92F871}" type="presOf" srcId="{BD0B9FE7-3AE9-438F-8BEE-DE6C445CC306}" destId="{99193B09-30E1-49D4-ADE8-96BF30E90876}" srcOrd="0" destOrd="0" presId="urn:microsoft.com/office/officeart/2005/8/layout/cycle6"/>
    <dgm:cxn modelId="{FDD7F591-E078-4F68-A31E-E1F26655ED25}" srcId="{EB818216-963B-4DFC-94D6-43FE729C67CA}" destId="{AA659420-E509-4702-99B3-0B6C011A7289}" srcOrd="3" destOrd="0" parTransId="{B3632E27-386E-4EA2-8D3B-C8AB20DD591F}" sibTransId="{12ACA8DD-83FD-4A86-80F3-301F1764FDC0}"/>
    <dgm:cxn modelId="{29B59D4E-C71D-4FC1-BEA3-00DCF1704638}" type="presOf" srcId="{EB818216-963B-4DFC-94D6-43FE729C67CA}" destId="{A0531CE4-8AA2-4E85-BAB6-6199C6EABFA1}" srcOrd="0" destOrd="0" presId="urn:microsoft.com/office/officeart/2005/8/layout/cycle6"/>
    <dgm:cxn modelId="{ECFC99C0-9D68-4D81-A913-86B37B83B0EF}" srcId="{EB818216-963B-4DFC-94D6-43FE729C67CA}" destId="{557F86A1-EE05-45A5-AC2C-7EFD9640A666}" srcOrd="4" destOrd="0" parTransId="{A9965E44-DB82-4F2D-A9A1-80035D7D26DD}" sibTransId="{BD0B9FE7-3AE9-438F-8BEE-DE6C445CC306}"/>
    <dgm:cxn modelId="{69766017-724B-473D-A1AD-975B999C2C7B}" srcId="{EB818216-963B-4DFC-94D6-43FE729C67CA}" destId="{9A48C872-EC02-428E-B6CB-CA2F0555B58B}" srcOrd="5" destOrd="0" parTransId="{9B7B971F-894D-4E41-8768-D964F3B5E1C4}" sibTransId="{F6BFFC57-E84A-4E54-B719-B650E9E030F6}"/>
    <dgm:cxn modelId="{9F195FE6-AF8A-4A27-9D75-8079390CC4A7}" srcId="{EB818216-963B-4DFC-94D6-43FE729C67CA}" destId="{196BF305-102D-4CCB-B60D-0064F0D1F1A5}" srcOrd="0" destOrd="0" parTransId="{DA8E3475-9009-423C-A750-FEBD7D75C27D}" sibTransId="{F2F71934-D13F-4019-9A40-1925A3B8D7EA}"/>
    <dgm:cxn modelId="{03157B3C-F06B-4A10-ADF0-B2CF3BD0EE8F}" type="presOf" srcId="{4AD2C67D-26F0-4CBA-AB27-B506A7D577E8}" destId="{8C88A14F-2FBF-4A2D-9129-B35CE4FBC181}" srcOrd="0" destOrd="0" presId="urn:microsoft.com/office/officeart/2005/8/layout/cycle6"/>
    <dgm:cxn modelId="{57BB8895-4557-429C-A612-1112069A6BFC}" srcId="{EB818216-963B-4DFC-94D6-43FE729C67CA}" destId="{0D356B52-5B9F-428D-86FF-1999183EDA9F}" srcOrd="1" destOrd="0" parTransId="{6A5E799F-6AAC-422A-85ED-09E37CB700AC}" sibTransId="{B48F2252-21E4-4C48-927B-A4D708DFA4F2}"/>
    <dgm:cxn modelId="{4631488F-DEF2-40A8-8B3A-485C384D8C4D}" type="presOf" srcId="{B48F2252-21E4-4C48-927B-A4D708DFA4F2}" destId="{7A1AA872-378D-4199-AA21-3DEDA4E89D00}" srcOrd="0" destOrd="0" presId="urn:microsoft.com/office/officeart/2005/8/layout/cycle6"/>
    <dgm:cxn modelId="{3EADA1BB-E511-4B2C-8621-B0366FE8B267}" type="presOf" srcId="{0D356B52-5B9F-428D-86FF-1999183EDA9F}" destId="{A19752BF-9068-4727-BF63-7600729A1A7B}" srcOrd="0" destOrd="0" presId="urn:microsoft.com/office/officeart/2005/8/layout/cycle6"/>
    <dgm:cxn modelId="{72E996ED-16C4-4411-8AA7-ED49FCB25130}" type="presParOf" srcId="{A0531CE4-8AA2-4E85-BAB6-6199C6EABFA1}" destId="{C73F736F-DAA4-4BE7-9F0E-5F5874BB953A}" srcOrd="0" destOrd="0" presId="urn:microsoft.com/office/officeart/2005/8/layout/cycle6"/>
    <dgm:cxn modelId="{89AB0FD0-25BE-45E2-8E14-9D8ACF2A44A8}" type="presParOf" srcId="{A0531CE4-8AA2-4E85-BAB6-6199C6EABFA1}" destId="{31A9DF6A-01A5-4BF1-ABBB-11798DD5E267}" srcOrd="1" destOrd="0" presId="urn:microsoft.com/office/officeart/2005/8/layout/cycle6"/>
    <dgm:cxn modelId="{E8C30D8C-1672-40F3-948F-74F6628DDF27}" type="presParOf" srcId="{A0531CE4-8AA2-4E85-BAB6-6199C6EABFA1}" destId="{BDEE26C8-16E5-4A07-BEE8-0FD7448A872F}" srcOrd="2" destOrd="0" presId="urn:microsoft.com/office/officeart/2005/8/layout/cycle6"/>
    <dgm:cxn modelId="{120544B7-72FD-4622-837D-CE0AA377BB26}" type="presParOf" srcId="{A0531CE4-8AA2-4E85-BAB6-6199C6EABFA1}" destId="{A19752BF-9068-4727-BF63-7600729A1A7B}" srcOrd="3" destOrd="0" presId="urn:microsoft.com/office/officeart/2005/8/layout/cycle6"/>
    <dgm:cxn modelId="{104DA07B-2812-4AAF-AD33-AC274DF9B23E}" type="presParOf" srcId="{A0531CE4-8AA2-4E85-BAB6-6199C6EABFA1}" destId="{CA1850D1-C3E9-4BA9-9DDC-165313F543F5}" srcOrd="4" destOrd="0" presId="urn:microsoft.com/office/officeart/2005/8/layout/cycle6"/>
    <dgm:cxn modelId="{F12BD99C-469B-44A3-BE97-C8A5AD57A3AD}" type="presParOf" srcId="{A0531CE4-8AA2-4E85-BAB6-6199C6EABFA1}" destId="{7A1AA872-378D-4199-AA21-3DEDA4E89D00}" srcOrd="5" destOrd="0" presId="urn:microsoft.com/office/officeart/2005/8/layout/cycle6"/>
    <dgm:cxn modelId="{A3AA9B3E-3938-48B2-A1DA-848CA8840151}" type="presParOf" srcId="{A0531CE4-8AA2-4E85-BAB6-6199C6EABFA1}" destId="{47F64457-631C-4DC3-8019-A759FCB2C723}" srcOrd="6" destOrd="0" presId="urn:microsoft.com/office/officeart/2005/8/layout/cycle6"/>
    <dgm:cxn modelId="{4F3BE74E-D01C-4CB0-AF92-7C62911A804B}" type="presParOf" srcId="{A0531CE4-8AA2-4E85-BAB6-6199C6EABFA1}" destId="{31CC8101-9955-49A5-B0B7-1E4BAD625383}" srcOrd="7" destOrd="0" presId="urn:microsoft.com/office/officeart/2005/8/layout/cycle6"/>
    <dgm:cxn modelId="{E47CE1B7-3FAC-46AE-B91D-EE7902DBFF33}" type="presParOf" srcId="{A0531CE4-8AA2-4E85-BAB6-6199C6EABFA1}" destId="{8C88A14F-2FBF-4A2D-9129-B35CE4FBC181}" srcOrd="8" destOrd="0" presId="urn:microsoft.com/office/officeart/2005/8/layout/cycle6"/>
    <dgm:cxn modelId="{EDE23E47-6344-4268-826D-EE03211E7D14}" type="presParOf" srcId="{A0531CE4-8AA2-4E85-BAB6-6199C6EABFA1}" destId="{839BB4FB-EB56-46A8-9E4D-BBB3BE9AA8A0}" srcOrd="9" destOrd="0" presId="urn:microsoft.com/office/officeart/2005/8/layout/cycle6"/>
    <dgm:cxn modelId="{0901EE7A-8AE7-40D6-9216-07D0E8A87C81}" type="presParOf" srcId="{A0531CE4-8AA2-4E85-BAB6-6199C6EABFA1}" destId="{CE5A8195-48F2-4D30-9FD2-0839C765D3CA}" srcOrd="10" destOrd="0" presId="urn:microsoft.com/office/officeart/2005/8/layout/cycle6"/>
    <dgm:cxn modelId="{D7B8B57D-41BA-4C0A-8F78-9C2F38A189CB}" type="presParOf" srcId="{A0531CE4-8AA2-4E85-BAB6-6199C6EABFA1}" destId="{698E8181-B5D2-4788-A41E-829CBC98ED71}" srcOrd="11" destOrd="0" presId="urn:microsoft.com/office/officeart/2005/8/layout/cycle6"/>
    <dgm:cxn modelId="{F77E6C5B-19C4-45BF-9E1D-FA41CB1B6164}" type="presParOf" srcId="{A0531CE4-8AA2-4E85-BAB6-6199C6EABFA1}" destId="{017CE6E4-06BF-4CF3-ABD5-A7F58F131E40}" srcOrd="12" destOrd="0" presId="urn:microsoft.com/office/officeart/2005/8/layout/cycle6"/>
    <dgm:cxn modelId="{A49ABE24-FF1A-466A-B923-3C891B6B93CB}" type="presParOf" srcId="{A0531CE4-8AA2-4E85-BAB6-6199C6EABFA1}" destId="{3E534282-A0EF-481B-BD6B-922301D22243}" srcOrd="13" destOrd="0" presId="urn:microsoft.com/office/officeart/2005/8/layout/cycle6"/>
    <dgm:cxn modelId="{788E09DA-4948-48D1-973F-5037D90FB6EF}" type="presParOf" srcId="{A0531CE4-8AA2-4E85-BAB6-6199C6EABFA1}" destId="{99193B09-30E1-49D4-ADE8-96BF30E90876}" srcOrd="14" destOrd="0" presId="urn:microsoft.com/office/officeart/2005/8/layout/cycle6"/>
    <dgm:cxn modelId="{8EC56A6A-D32B-4258-81AB-0FB4CDD04F54}" type="presParOf" srcId="{A0531CE4-8AA2-4E85-BAB6-6199C6EABFA1}" destId="{9919C656-856A-44B4-8587-9C807B913EF3}" srcOrd="15" destOrd="0" presId="urn:microsoft.com/office/officeart/2005/8/layout/cycle6"/>
    <dgm:cxn modelId="{45D601AB-E466-4466-9656-9EDB7ACB6599}" type="presParOf" srcId="{A0531CE4-8AA2-4E85-BAB6-6199C6EABFA1}" destId="{B4E6F8D8-7B0E-42A9-B0D8-B7380090C61E}" srcOrd="16" destOrd="0" presId="urn:microsoft.com/office/officeart/2005/8/layout/cycle6"/>
    <dgm:cxn modelId="{9A1A040C-1E16-43EE-A56A-56530062090D}" type="presParOf" srcId="{A0531CE4-8AA2-4E85-BAB6-6199C6EABFA1}" destId="{1E2B4A5B-451E-400D-9C6D-DAEDA1AA792A}" srcOrd="17" destOrd="0" presId="urn:microsoft.com/office/officeart/2005/8/layout/cycle6"/>
  </dgm:cxnLst>
  <dgm:bg/>
  <dgm:whole/>
  <dgm:extLst>
    <a:ext uri="{C62137D5-CB1D-491B-B009-E17868A290BF}">
      <dgm14:recolorImg xmlns:dgm14="http://schemas.microsoft.com/office/drawing/2010/diagram" xmlns="" val="1"/>
    </a:ex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56947EA-ADBE-485C-A529-86835BD1C2D8}" type="doc">
      <dgm:prSet loTypeId="urn:microsoft.com/office/officeart/2009/3/layout/BlockDescendingList" loCatId="list" qsTypeId="urn:microsoft.com/office/officeart/2005/8/quickstyle/simple1" qsCatId="simple" csTypeId="urn:microsoft.com/office/officeart/2005/8/colors/accent2_4" csCatId="accent2" phldr="1"/>
      <dgm:spPr/>
      <dgm:t>
        <a:bodyPr/>
        <a:lstStyle/>
        <a:p>
          <a:endParaRPr lang="en-US"/>
        </a:p>
      </dgm:t>
    </dgm:pt>
    <dgm:pt modelId="{93EDA065-EB22-4747-A450-62EE07C4CDE2}">
      <dgm:prSet phldrT="[Text]" custT="1"/>
      <dgm:spPr>
        <a:solidFill>
          <a:schemeClr val="tx2">
            <a:lumMod val="40000"/>
            <a:lumOff val="60000"/>
          </a:schemeClr>
        </a:solidFill>
      </dgm:spPr>
      <dgm:t>
        <a:bodyPr/>
        <a:lstStyle/>
        <a:p>
          <a:r>
            <a:rPr lang="en-US" sz="2000" dirty="0" smtClean="0"/>
            <a:t>Trade in Goods</a:t>
          </a:r>
          <a:endParaRPr lang="en-US" sz="2000" dirty="0"/>
        </a:p>
      </dgm:t>
    </dgm:pt>
    <dgm:pt modelId="{B47486D5-1A6E-485C-AF3B-21C47C400EBE}" type="parTrans" cxnId="{ECA2B0C9-A72B-48F1-80ED-93D1D433CD16}">
      <dgm:prSet/>
      <dgm:spPr/>
      <dgm:t>
        <a:bodyPr/>
        <a:lstStyle/>
        <a:p>
          <a:endParaRPr lang="en-US"/>
        </a:p>
      </dgm:t>
    </dgm:pt>
    <dgm:pt modelId="{8FD87901-66B5-4930-926E-65F68F39A907}" type="sibTrans" cxnId="{ECA2B0C9-A72B-48F1-80ED-93D1D433CD16}">
      <dgm:prSet/>
      <dgm:spPr/>
      <dgm:t>
        <a:bodyPr/>
        <a:lstStyle/>
        <a:p>
          <a:endParaRPr lang="en-US"/>
        </a:p>
      </dgm:t>
    </dgm:pt>
    <dgm:pt modelId="{85066337-9F2B-4F69-A5F1-0B211E4D9A12}">
      <dgm:prSet phldrT="[Text]" custT="1"/>
      <dgm:spPr/>
      <dgm:t>
        <a:bodyPr/>
        <a:lstStyle/>
        <a:p>
          <a:r>
            <a:rPr lang="en-US" sz="1200" dirty="0" smtClean="0"/>
            <a:t>Tariff Elimination Annexes</a:t>
          </a:r>
          <a:endParaRPr lang="en-US" sz="1200" dirty="0"/>
        </a:p>
      </dgm:t>
    </dgm:pt>
    <dgm:pt modelId="{17821791-3E7F-412A-A218-897043B3E40C}" type="parTrans" cxnId="{8AE1BBC2-7C4B-416F-A75A-EEC5F39E7FB8}">
      <dgm:prSet/>
      <dgm:spPr/>
      <dgm:t>
        <a:bodyPr/>
        <a:lstStyle/>
        <a:p>
          <a:endParaRPr lang="en-US"/>
        </a:p>
      </dgm:t>
    </dgm:pt>
    <dgm:pt modelId="{CD6A2840-9AE1-4E85-81C2-0085BE879CAF}" type="sibTrans" cxnId="{8AE1BBC2-7C4B-416F-A75A-EEC5F39E7FB8}">
      <dgm:prSet/>
      <dgm:spPr/>
      <dgm:t>
        <a:bodyPr/>
        <a:lstStyle/>
        <a:p>
          <a:endParaRPr lang="en-US"/>
        </a:p>
      </dgm:t>
    </dgm:pt>
    <dgm:pt modelId="{C5BFEBBA-901D-4D1B-8A6F-932D3E2CEFBE}">
      <dgm:prSet phldrT="[Text]" custT="1"/>
      <dgm:spPr/>
      <dgm:t>
        <a:bodyPr/>
        <a:lstStyle/>
        <a:p>
          <a:r>
            <a:rPr lang="en-US" sz="1200" dirty="0" smtClean="0"/>
            <a:t>Rules of Origin Annexes</a:t>
          </a:r>
          <a:endParaRPr lang="en-US" sz="1200" dirty="0"/>
        </a:p>
      </dgm:t>
    </dgm:pt>
    <dgm:pt modelId="{C9C694CA-8FAD-4726-A500-15CE6CB91149}" type="parTrans" cxnId="{02249BEC-9F5B-4074-951E-C961B56022B1}">
      <dgm:prSet/>
      <dgm:spPr/>
      <dgm:t>
        <a:bodyPr/>
        <a:lstStyle/>
        <a:p>
          <a:endParaRPr lang="en-US"/>
        </a:p>
      </dgm:t>
    </dgm:pt>
    <dgm:pt modelId="{0119AA66-4B54-452F-814E-917E54E1F110}" type="sibTrans" cxnId="{02249BEC-9F5B-4074-951E-C961B56022B1}">
      <dgm:prSet/>
      <dgm:spPr/>
      <dgm:t>
        <a:bodyPr/>
        <a:lstStyle/>
        <a:p>
          <a:endParaRPr lang="en-US"/>
        </a:p>
      </dgm:t>
    </dgm:pt>
    <dgm:pt modelId="{1EE72441-7ACB-4328-AFFD-7B0EEA4F4684}">
      <dgm:prSet phldrT="[Text]" custT="1"/>
      <dgm:spPr>
        <a:solidFill>
          <a:srgbClr val="00B0F0"/>
        </a:solidFill>
      </dgm:spPr>
      <dgm:t>
        <a:bodyPr/>
        <a:lstStyle/>
        <a:p>
          <a:r>
            <a:rPr lang="en-US" sz="2000" dirty="0" smtClean="0"/>
            <a:t>Institutional Issues</a:t>
          </a:r>
          <a:endParaRPr lang="en-US" sz="2000" dirty="0"/>
        </a:p>
      </dgm:t>
    </dgm:pt>
    <dgm:pt modelId="{31BD535F-458D-4B90-B7E0-FAC878E73F68}" type="parTrans" cxnId="{90A3FBD5-E983-4DD3-B29E-7F9E7C1A616A}">
      <dgm:prSet/>
      <dgm:spPr/>
      <dgm:t>
        <a:bodyPr/>
        <a:lstStyle/>
        <a:p>
          <a:endParaRPr lang="en-US"/>
        </a:p>
      </dgm:t>
    </dgm:pt>
    <dgm:pt modelId="{E33C2343-DE54-474C-B70E-1EB109C65883}" type="sibTrans" cxnId="{90A3FBD5-E983-4DD3-B29E-7F9E7C1A616A}">
      <dgm:prSet/>
      <dgm:spPr/>
      <dgm:t>
        <a:bodyPr/>
        <a:lstStyle/>
        <a:p>
          <a:endParaRPr lang="en-US"/>
        </a:p>
      </dgm:t>
    </dgm:pt>
    <dgm:pt modelId="{26F773E6-1FA7-4AA7-997B-B8AEC933824C}">
      <dgm:prSet phldrT="[Text]" custT="1"/>
      <dgm:spPr>
        <a:solidFill>
          <a:srgbClr val="92D050"/>
        </a:solidFill>
      </dgm:spPr>
      <dgm:t>
        <a:bodyPr/>
        <a:lstStyle/>
        <a:p>
          <a:r>
            <a:rPr lang="en-US" sz="2000" dirty="0" smtClean="0"/>
            <a:t>Trade in Services</a:t>
          </a:r>
          <a:endParaRPr lang="en-US" sz="2000" dirty="0"/>
        </a:p>
      </dgm:t>
    </dgm:pt>
    <dgm:pt modelId="{DFF855D0-D298-410D-BC6D-86E5A07E3500}" type="parTrans" cxnId="{BD7DB88C-D166-4666-80F6-E14875B41A85}">
      <dgm:prSet/>
      <dgm:spPr/>
      <dgm:t>
        <a:bodyPr/>
        <a:lstStyle/>
        <a:p>
          <a:endParaRPr lang="en-US"/>
        </a:p>
      </dgm:t>
    </dgm:pt>
    <dgm:pt modelId="{EBCED6FF-C99A-46FC-B02F-B6281511D924}" type="sibTrans" cxnId="{BD7DB88C-D166-4666-80F6-E14875B41A85}">
      <dgm:prSet/>
      <dgm:spPr/>
      <dgm:t>
        <a:bodyPr/>
        <a:lstStyle/>
        <a:p>
          <a:endParaRPr lang="en-US"/>
        </a:p>
      </dgm:t>
    </dgm:pt>
    <dgm:pt modelId="{8E8DB0A5-AB57-4A3B-B65F-211F17E7677F}">
      <dgm:prSet phldrT="[Text]" custT="1"/>
      <dgm:spPr/>
      <dgm:t>
        <a:bodyPr/>
        <a:lstStyle/>
        <a:p>
          <a:r>
            <a:rPr lang="en-US" sz="1200" dirty="0" smtClean="0"/>
            <a:t>Built-in Agenda</a:t>
          </a:r>
          <a:endParaRPr lang="en-US" sz="1200" dirty="0"/>
        </a:p>
      </dgm:t>
    </dgm:pt>
    <dgm:pt modelId="{907F829C-F357-400D-9BCB-721019CBDC6E}" type="parTrans" cxnId="{ACC7B58A-1C88-4B2F-90FE-3658A25EE99B}">
      <dgm:prSet/>
      <dgm:spPr/>
      <dgm:t>
        <a:bodyPr/>
        <a:lstStyle/>
        <a:p>
          <a:endParaRPr lang="en-US"/>
        </a:p>
      </dgm:t>
    </dgm:pt>
    <dgm:pt modelId="{01463F84-95D7-4085-9C32-EC00E7D44849}" type="sibTrans" cxnId="{ACC7B58A-1C88-4B2F-90FE-3658A25EE99B}">
      <dgm:prSet/>
      <dgm:spPr/>
      <dgm:t>
        <a:bodyPr/>
        <a:lstStyle/>
        <a:p>
          <a:endParaRPr lang="en-US"/>
        </a:p>
      </dgm:t>
    </dgm:pt>
    <dgm:pt modelId="{4AB08728-D94A-4565-941C-A5EFB6DEE864}">
      <dgm:prSet custT="1"/>
      <dgm:spPr>
        <a:solidFill>
          <a:srgbClr val="F19127"/>
        </a:solidFill>
      </dgm:spPr>
      <dgm:t>
        <a:bodyPr/>
        <a:lstStyle/>
        <a:p>
          <a:r>
            <a:rPr lang="en-US" sz="2400" dirty="0" smtClean="0"/>
            <a:t>Investment</a:t>
          </a:r>
          <a:endParaRPr lang="en-US" sz="2400" dirty="0"/>
        </a:p>
      </dgm:t>
    </dgm:pt>
    <dgm:pt modelId="{B2A8A29D-6B4A-4D0C-BDC5-95A2C3F07D08}" type="parTrans" cxnId="{9196F42D-D120-4D7B-850E-D6B66F9A5879}">
      <dgm:prSet/>
      <dgm:spPr/>
      <dgm:t>
        <a:bodyPr/>
        <a:lstStyle/>
        <a:p>
          <a:endParaRPr lang="en-US"/>
        </a:p>
      </dgm:t>
    </dgm:pt>
    <dgm:pt modelId="{DB224AF8-DA0E-4726-A67B-A4C46B0298FE}" type="sibTrans" cxnId="{9196F42D-D120-4D7B-850E-D6B66F9A5879}">
      <dgm:prSet/>
      <dgm:spPr/>
      <dgm:t>
        <a:bodyPr/>
        <a:lstStyle/>
        <a:p>
          <a:endParaRPr lang="en-US"/>
        </a:p>
      </dgm:t>
    </dgm:pt>
    <dgm:pt modelId="{946DB36F-95AD-4AAB-9522-A20E8F72EB34}">
      <dgm:prSet custT="1"/>
      <dgm:spPr/>
      <dgm:t>
        <a:bodyPr/>
        <a:lstStyle/>
        <a:p>
          <a:r>
            <a:rPr lang="en-US" sz="1600" dirty="0" smtClean="0"/>
            <a:t>Other Provisions</a:t>
          </a:r>
          <a:endParaRPr lang="en-US" sz="1600" dirty="0"/>
        </a:p>
      </dgm:t>
    </dgm:pt>
    <dgm:pt modelId="{26A18B66-F788-47DC-A2BE-5F7F7D40EEA8}" type="parTrans" cxnId="{B6D941C7-48B1-4660-BB03-6F6FB35910B7}">
      <dgm:prSet/>
      <dgm:spPr/>
      <dgm:t>
        <a:bodyPr/>
        <a:lstStyle/>
        <a:p>
          <a:endParaRPr lang="en-US"/>
        </a:p>
      </dgm:t>
    </dgm:pt>
    <dgm:pt modelId="{1F3F59CE-AC83-4102-89E9-BF7BCCE49D1B}" type="sibTrans" cxnId="{B6D941C7-48B1-4660-BB03-6F6FB35910B7}">
      <dgm:prSet/>
      <dgm:spPr/>
      <dgm:t>
        <a:bodyPr/>
        <a:lstStyle/>
        <a:p>
          <a:endParaRPr lang="en-US"/>
        </a:p>
      </dgm:t>
    </dgm:pt>
    <dgm:pt modelId="{330472FA-6665-412C-9EA1-CABD49E76352}">
      <dgm:prSet custT="1"/>
      <dgm:spPr/>
      <dgm:t>
        <a:bodyPr/>
        <a:lstStyle/>
        <a:p>
          <a:r>
            <a:rPr lang="en-US" sz="1200" dirty="0" smtClean="0"/>
            <a:t>Built-in Agenda</a:t>
          </a:r>
          <a:endParaRPr lang="en-US" sz="1200" dirty="0"/>
        </a:p>
      </dgm:t>
    </dgm:pt>
    <dgm:pt modelId="{84DC69A6-A822-4666-A133-2BE0A36782F6}" type="parTrans" cxnId="{0C22D476-6327-4066-9736-4E7D743389EB}">
      <dgm:prSet/>
      <dgm:spPr/>
      <dgm:t>
        <a:bodyPr/>
        <a:lstStyle/>
        <a:p>
          <a:endParaRPr lang="en-US"/>
        </a:p>
      </dgm:t>
    </dgm:pt>
    <dgm:pt modelId="{ECA43D97-D662-48B9-A6F9-4F1B399873DD}" type="sibTrans" cxnId="{0C22D476-6327-4066-9736-4E7D743389EB}">
      <dgm:prSet/>
      <dgm:spPr/>
      <dgm:t>
        <a:bodyPr/>
        <a:lstStyle/>
        <a:p>
          <a:endParaRPr lang="en-US"/>
        </a:p>
      </dgm:t>
    </dgm:pt>
    <dgm:pt modelId="{B3D42D93-AB6B-4638-80B4-D0FF4206FE0E}">
      <dgm:prSet phldrT="[Text]" custT="1"/>
      <dgm:spPr/>
      <dgm:t>
        <a:bodyPr/>
        <a:lstStyle/>
        <a:p>
          <a:r>
            <a:rPr lang="en-US" sz="1200" dirty="0" smtClean="0"/>
            <a:t>SPS, TBT</a:t>
          </a:r>
          <a:endParaRPr lang="en-US" sz="1200" dirty="0"/>
        </a:p>
      </dgm:t>
    </dgm:pt>
    <dgm:pt modelId="{7D0CD74A-9517-4E03-A711-F23FA525B9BA}" type="parTrans" cxnId="{852F9C6D-65F8-4262-828F-D3D9031A8EA1}">
      <dgm:prSet/>
      <dgm:spPr/>
      <dgm:t>
        <a:bodyPr/>
        <a:lstStyle/>
        <a:p>
          <a:endParaRPr lang="en-US"/>
        </a:p>
      </dgm:t>
    </dgm:pt>
    <dgm:pt modelId="{03C0BBF1-98EC-46E4-BF39-4757BA169451}" type="sibTrans" cxnId="{852F9C6D-65F8-4262-828F-D3D9031A8EA1}">
      <dgm:prSet/>
      <dgm:spPr/>
      <dgm:t>
        <a:bodyPr/>
        <a:lstStyle/>
        <a:p>
          <a:endParaRPr lang="en-US"/>
        </a:p>
      </dgm:t>
    </dgm:pt>
    <dgm:pt modelId="{66E42A3B-B264-4AAF-ABBF-B1F5BF59D0A9}">
      <dgm:prSet custT="1"/>
      <dgm:spPr/>
      <dgm:t>
        <a:bodyPr/>
        <a:lstStyle/>
        <a:p>
          <a:r>
            <a:rPr lang="en-US" sz="1200" dirty="0" smtClean="0"/>
            <a:t>2 years after</a:t>
          </a:r>
          <a:endParaRPr lang="en-US" sz="1200" dirty="0"/>
        </a:p>
      </dgm:t>
    </dgm:pt>
    <dgm:pt modelId="{6290ADE9-19BB-44F8-9A62-1DD8AF0B4ACF}" type="parTrans" cxnId="{C39DD02A-52D8-4CB5-8996-473829D6A543}">
      <dgm:prSet/>
      <dgm:spPr/>
      <dgm:t>
        <a:bodyPr/>
        <a:lstStyle/>
        <a:p>
          <a:endParaRPr lang="en-US"/>
        </a:p>
      </dgm:t>
    </dgm:pt>
    <dgm:pt modelId="{DFA2A01A-74C9-4DA7-8BD5-F25071BBD748}" type="sibTrans" cxnId="{C39DD02A-52D8-4CB5-8996-473829D6A543}">
      <dgm:prSet/>
      <dgm:spPr/>
      <dgm:t>
        <a:bodyPr/>
        <a:lstStyle/>
        <a:p>
          <a:endParaRPr lang="en-US"/>
        </a:p>
      </dgm:t>
    </dgm:pt>
    <dgm:pt modelId="{AD8A1738-A486-48A9-82F8-5F7BA20E0D97}">
      <dgm:prSet custT="1"/>
      <dgm:spPr/>
      <dgm:t>
        <a:bodyPr/>
        <a:lstStyle/>
        <a:p>
          <a:r>
            <a:rPr lang="en-US" sz="1200" dirty="0" smtClean="0"/>
            <a:t>2 years after</a:t>
          </a:r>
          <a:endParaRPr lang="en-US" sz="1200" dirty="0"/>
        </a:p>
      </dgm:t>
    </dgm:pt>
    <dgm:pt modelId="{C8E75C71-ADC3-410D-A61B-309024F4D7C1}" type="parTrans" cxnId="{7C398616-2E74-4A3E-812B-586C6482316D}">
      <dgm:prSet/>
      <dgm:spPr/>
      <dgm:t>
        <a:bodyPr/>
        <a:lstStyle/>
        <a:p>
          <a:endParaRPr lang="en-TT"/>
        </a:p>
      </dgm:t>
    </dgm:pt>
    <dgm:pt modelId="{ED40A49C-A5F1-4114-8EA6-F839EE7AADFC}" type="sibTrans" cxnId="{7C398616-2E74-4A3E-812B-586C6482316D}">
      <dgm:prSet/>
      <dgm:spPr/>
      <dgm:t>
        <a:bodyPr/>
        <a:lstStyle/>
        <a:p>
          <a:endParaRPr lang="en-TT"/>
        </a:p>
      </dgm:t>
    </dgm:pt>
    <dgm:pt modelId="{BD4812FA-7AD7-4F0E-915D-D3A124A46796}">
      <dgm:prSet phldrT="[Text]" custT="1"/>
      <dgm:spPr/>
      <dgm:t>
        <a:bodyPr/>
        <a:lstStyle/>
        <a:p>
          <a:r>
            <a:rPr lang="en-US" sz="1200" dirty="0" smtClean="0"/>
            <a:t>Contact Points</a:t>
          </a:r>
        </a:p>
        <a:p>
          <a:r>
            <a:rPr lang="en-US" sz="1200" dirty="0" smtClean="0"/>
            <a:t>Dispute Settlement Annex</a:t>
          </a:r>
          <a:endParaRPr lang="en-US" sz="1200" dirty="0"/>
        </a:p>
      </dgm:t>
    </dgm:pt>
    <dgm:pt modelId="{67587F13-5606-44BB-97C2-5CF7CA468E24}" type="sibTrans" cxnId="{CD07E233-F8D7-4575-B665-9F6324275EA9}">
      <dgm:prSet/>
      <dgm:spPr/>
      <dgm:t>
        <a:bodyPr/>
        <a:lstStyle/>
        <a:p>
          <a:endParaRPr lang="en-US"/>
        </a:p>
      </dgm:t>
    </dgm:pt>
    <dgm:pt modelId="{82108FE3-08B1-4D0A-A8E6-36FD129ED620}" type="parTrans" cxnId="{CD07E233-F8D7-4575-B665-9F6324275EA9}">
      <dgm:prSet/>
      <dgm:spPr/>
      <dgm:t>
        <a:bodyPr/>
        <a:lstStyle/>
        <a:p>
          <a:endParaRPr lang="en-US"/>
        </a:p>
      </dgm:t>
    </dgm:pt>
    <dgm:pt modelId="{1C90E107-612C-4AEF-8CD4-7E2A9E6E3EEB}">
      <dgm:prSet phldrT="[Text]" custT="1"/>
      <dgm:spPr/>
      <dgm:t>
        <a:bodyPr/>
        <a:lstStyle/>
        <a:p>
          <a:r>
            <a:rPr lang="en-US" sz="1200" dirty="0" smtClean="0"/>
            <a:t>Joint Council</a:t>
          </a:r>
          <a:endParaRPr lang="en-US" sz="1200" dirty="0"/>
        </a:p>
      </dgm:t>
    </dgm:pt>
    <dgm:pt modelId="{33E38DAE-CC9C-4767-BC8B-514DACE6A083}" type="sibTrans" cxnId="{356A6AB9-E381-4BDD-99D6-79C643BE0C57}">
      <dgm:prSet/>
      <dgm:spPr/>
      <dgm:t>
        <a:bodyPr/>
        <a:lstStyle/>
        <a:p>
          <a:endParaRPr lang="en-US"/>
        </a:p>
      </dgm:t>
    </dgm:pt>
    <dgm:pt modelId="{E1244AC3-7B5E-4BE0-A1FC-043D60AD4294}" type="parTrans" cxnId="{356A6AB9-E381-4BDD-99D6-79C643BE0C57}">
      <dgm:prSet/>
      <dgm:spPr/>
      <dgm:t>
        <a:bodyPr/>
        <a:lstStyle/>
        <a:p>
          <a:endParaRPr lang="en-US"/>
        </a:p>
      </dgm:t>
    </dgm:pt>
    <dgm:pt modelId="{B3A54C2C-D12D-4E79-9E55-3FC2DAC340B6}">
      <dgm:prSet custT="1"/>
      <dgm:spPr/>
      <dgm:t>
        <a:bodyPr/>
        <a:lstStyle/>
        <a:p>
          <a:r>
            <a:rPr lang="en-US" sz="1200" dirty="0" smtClean="0"/>
            <a:t>Future Work Program for Competition Policy, Government Procurement and Double Taxation Agreement</a:t>
          </a:r>
          <a:endParaRPr lang="en-US" sz="1200" dirty="0"/>
        </a:p>
      </dgm:t>
    </dgm:pt>
    <dgm:pt modelId="{FC38D99B-D47F-4C85-919D-3DCB7BDCD6D2}" type="parTrans" cxnId="{910C7E16-2A2E-471C-B23D-F195C9EBF2C8}">
      <dgm:prSet/>
      <dgm:spPr/>
      <dgm:t>
        <a:bodyPr/>
        <a:lstStyle/>
        <a:p>
          <a:endParaRPr lang="en-TT"/>
        </a:p>
      </dgm:t>
    </dgm:pt>
    <dgm:pt modelId="{825FCD3E-DDED-4BC6-A826-24D65396B219}" type="sibTrans" cxnId="{910C7E16-2A2E-471C-B23D-F195C9EBF2C8}">
      <dgm:prSet/>
      <dgm:spPr/>
      <dgm:t>
        <a:bodyPr/>
        <a:lstStyle/>
        <a:p>
          <a:endParaRPr lang="en-TT"/>
        </a:p>
      </dgm:t>
    </dgm:pt>
    <dgm:pt modelId="{6B45D53C-A337-4D3D-92EC-62921A3F5A24}" type="pres">
      <dgm:prSet presAssocID="{F56947EA-ADBE-485C-A529-86835BD1C2D8}" presName="Name0" presStyleCnt="0">
        <dgm:presLayoutVars>
          <dgm:chMax val="7"/>
          <dgm:chPref val="7"/>
          <dgm:dir/>
          <dgm:animLvl val="lvl"/>
        </dgm:presLayoutVars>
      </dgm:prSet>
      <dgm:spPr/>
      <dgm:t>
        <a:bodyPr/>
        <a:lstStyle/>
        <a:p>
          <a:endParaRPr lang="en-TT"/>
        </a:p>
      </dgm:t>
    </dgm:pt>
    <dgm:pt modelId="{DF74BAD2-AB67-4062-B1AF-FDF599949673}" type="pres">
      <dgm:prSet presAssocID="{93EDA065-EB22-4747-A450-62EE07C4CDE2}" presName="parentText_1" presStyleLbl="node1" presStyleIdx="0" presStyleCnt="5">
        <dgm:presLayoutVars>
          <dgm:chMax val="1"/>
          <dgm:chPref val="1"/>
          <dgm:bulletEnabled val="1"/>
        </dgm:presLayoutVars>
      </dgm:prSet>
      <dgm:spPr/>
      <dgm:t>
        <a:bodyPr/>
        <a:lstStyle/>
        <a:p>
          <a:endParaRPr lang="en-US"/>
        </a:p>
      </dgm:t>
    </dgm:pt>
    <dgm:pt modelId="{84304C58-F178-4CDF-B5F1-539231221225}" type="pres">
      <dgm:prSet presAssocID="{93EDA065-EB22-4747-A450-62EE07C4CDE2}" presName="childText_1" presStyleLbl="node1" presStyleIdx="0" presStyleCnt="5">
        <dgm:presLayoutVars>
          <dgm:chMax val="0"/>
          <dgm:chPref val="0"/>
          <dgm:bulletEnabled val="1"/>
        </dgm:presLayoutVars>
      </dgm:prSet>
      <dgm:spPr/>
      <dgm:t>
        <a:bodyPr/>
        <a:lstStyle/>
        <a:p>
          <a:endParaRPr lang="en-US"/>
        </a:p>
      </dgm:t>
    </dgm:pt>
    <dgm:pt modelId="{FA24D44C-82F0-4534-966C-4E106D253C5A}" type="pres">
      <dgm:prSet presAssocID="{93EDA065-EB22-4747-A450-62EE07C4CDE2}" presName="accentShape_1" presStyleCnt="0"/>
      <dgm:spPr/>
    </dgm:pt>
    <dgm:pt modelId="{2FAC239C-2A0F-49F4-B9FF-29B4DDA2BC4E}" type="pres">
      <dgm:prSet presAssocID="{93EDA065-EB22-4747-A450-62EE07C4CDE2}" presName="imageRepeatNode" presStyleLbl="node1" presStyleIdx="0" presStyleCnt="5"/>
      <dgm:spPr/>
      <dgm:t>
        <a:bodyPr/>
        <a:lstStyle/>
        <a:p>
          <a:endParaRPr lang="en-US"/>
        </a:p>
      </dgm:t>
    </dgm:pt>
    <dgm:pt modelId="{2A5B0E34-7E59-4BB1-9F41-A782D5EDF14C}" type="pres">
      <dgm:prSet presAssocID="{1EE72441-7ACB-4328-AFFD-7B0EEA4F4684}" presName="parentText_2" presStyleLbl="node1" presStyleIdx="0" presStyleCnt="5">
        <dgm:presLayoutVars>
          <dgm:chMax val="1"/>
          <dgm:chPref val="1"/>
          <dgm:bulletEnabled val="1"/>
        </dgm:presLayoutVars>
      </dgm:prSet>
      <dgm:spPr/>
      <dgm:t>
        <a:bodyPr/>
        <a:lstStyle/>
        <a:p>
          <a:endParaRPr lang="en-TT"/>
        </a:p>
      </dgm:t>
    </dgm:pt>
    <dgm:pt modelId="{7198F10C-0E4B-48F1-B302-B1D70AADA26E}" type="pres">
      <dgm:prSet presAssocID="{1EE72441-7ACB-4328-AFFD-7B0EEA4F4684}" presName="childText_2" presStyleLbl="node2" presStyleIdx="0" presStyleCnt="0">
        <dgm:presLayoutVars>
          <dgm:chMax val="0"/>
          <dgm:chPref val="0"/>
          <dgm:bulletEnabled val="1"/>
        </dgm:presLayoutVars>
      </dgm:prSet>
      <dgm:spPr/>
      <dgm:t>
        <a:bodyPr/>
        <a:lstStyle/>
        <a:p>
          <a:endParaRPr lang="en-US"/>
        </a:p>
      </dgm:t>
    </dgm:pt>
    <dgm:pt modelId="{46E5E902-F896-42CA-8ECB-75E777B30102}" type="pres">
      <dgm:prSet presAssocID="{1EE72441-7ACB-4328-AFFD-7B0EEA4F4684}" presName="accentShape_2" presStyleCnt="0"/>
      <dgm:spPr/>
    </dgm:pt>
    <dgm:pt modelId="{0D5E19E2-8FA8-4719-86BC-9101347F192E}" type="pres">
      <dgm:prSet presAssocID="{1EE72441-7ACB-4328-AFFD-7B0EEA4F4684}" presName="imageRepeatNode" presStyleLbl="node1" presStyleIdx="1" presStyleCnt="5"/>
      <dgm:spPr/>
      <dgm:t>
        <a:bodyPr/>
        <a:lstStyle/>
        <a:p>
          <a:endParaRPr lang="en-TT"/>
        </a:p>
      </dgm:t>
    </dgm:pt>
    <dgm:pt modelId="{09596DCE-1922-4844-BFF1-7A0E1A1239F3}" type="pres">
      <dgm:prSet presAssocID="{26F773E6-1FA7-4AA7-997B-B8AEC933824C}" presName="parentText_3" presStyleLbl="node1" presStyleIdx="1" presStyleCnt="5">
        <dgm:presLayoutVars>
          <dgm:chMax val="1"/>
          <dgm:chPref val="1"/>
          <dgm:bulletEnabled val="1"/>
        </dgm:presLayoutVars>
      </dgm:prSet>
      <dgm:spPr/>
      <dgm:t>
        <a:bodyPr/>
        <a:lstStyle/>
        <a:p>
          <a:endParaRPr lang="en-TT"/>
        </a:p>
      </dgm:t>
    </dgm:pt>
    <dgm:pt modelId="{4950866D-B6F5-41E1-9438-C2B679EA1F40}" type="pres">
      <dgm:prSet presAssocID="{26F773E6-1FA7-4AA7-997B-B8AEC933824C}" presName="childText_3" presStyleLbl="node2" presStyleIdx="0" presStyleCnt="0">
        <dgm:presLayoutVars>
          <dgm:chMax val="0"/>
          <dgm:chPref val="0"/>
          <dgm:bulletEnabled val="1"/>
        </dgm:presLayoutVars>
      </dgm:prSet>
      <dgm:spPr/>
      <dgm:t>
        <a:bodyPr/>
        <a:lstStyle/>
        <a:p>
          <a:endParaRPr lang="en-US"/>
        </a:p>
      </dgm:t>
    </dgm:pt>
    <dgm:pt modelId="{92C33442-DBA9-43E6-A96C-5D855FEC2E46}" type="pres">
      <dgm:prSet presAssocID="{26F773E6-1FA7-4AA7-997B-B8AEC933824C}" presName="accentShape_3" presStyleCnt="0"/>
      <dgm:spPr/>
    </dgm:pt>
    <dgm:pt modelId="{C1A37796-607B-4842-8C4A-91708C32C922}" type="pres">
      <dgm:prSet presAssocID="{26F773E6-1FA7-4AA7-997B-B8AEC933824C}" presName="imageRepeatNode" presStyleLbl="node1" presStyleIdx="2" presStyleCnt="5"/>
      <dgm:spPr/>
      <dgm:t>
        <a:bodyPr/>
        <a:lstStyle/>
        <a:p>
          <a:endParaRPr lang="en-US"/>
        </a:p>
      </dgm:t>
    </dgm:pt>
    <dgm:pt modelId="{96FB3864-285F-4180-B3A6-CF1304CB2B7D}" type="pres">
      <dgm:prSet presAssocID="{4AB08728-D94A-4565-941C-A5EFB6DEE864}" presName="parentText_4" presStyleLbl="node1" presStyleIdx="2" presStyleCnt="5">
        <dgm:presLayoutVars>
          <dgm:chMax val="1"/>
          <dgm:chPref val="1"/>
          <dgm:bulletEnabled val="1"/>
        </dgm:presLayoutVars>
      </dgm:prSet>
      <dgm:spPr/>
      <dgm:t>
        <a:bodyPr/>
        <a:lstStyle/>
        <a:p>
          <a:endParaRPr lang="en-US"/>
        </a:p>
      </dgm:t>
    </dgm:pt>
    <dgm:pt modelId="{150FC700-2A3F-4BF2-9CE9-267A68C6BDD0}" type="pres">
      <dgm:prSet presAssocID="{4AB08728-D94A-4565-941C-A5EFB6DEE864}" presName="childText_4" presStyleLbl="node2" presStyleIdx="0" presStyleCnt="0">
        <dgm:presLayoutVars>
          <dgm:chMax val="0"/>
          <dgm:chPref val="0"/>
          <dgm:bulletEnabled val="1"/>
        </dgm:presLayoutVars>
      </dgm:prSet>
      <dgm:spPr/>
      <dgm:t>
        <a:bodyPr/>
        <a:lstStyle/>
        <a:p>
          <a:endParaRPr lang="en-US"/>
        </a:p>
      </dgm:t>
    </dgm:pt>
    <dgm:pt modelId="{25CD78DA-AE79-481B-A03A-62B880870A68}" type="pres">
      <dgm:prSet presAssocID="{4AB08728-D94A-4565-941C-A5EFB6DEE864}" presName="accentShape_4" presStyleCnt="0"/>
      <dgm:spPr/>
    </dgm:pt>
    <dgm:pt modelId="{5B1B09A3-F6B4-44C6-A21C-3AA1A612B24A}" type="pres">
      <dgm:prSet presAssocID="{4AB08728-D94A-4565-941C-A5EFB6DEE864}" presName="imageRepeatNode" presStyleLbl="node1" presStyleIdx="3" presStyleCnt="5"/>
      <dgm:spPr/>
      <dgm:t>
        <a:bodyPr/>
        <a:lstStyle/>
        <a:p>
          <a:endParaRPr lang="en-US"/>
        </a:p>
      </dgm:t>
    </dgm:pt>
    <dgm:pt modelId="{FFAABD3B-63D4-4B1F-AE2D-8E77F92915C5}" type="pres">
      <dgm:prSet presAssocID="{946DB36F-95AD-4AAB-9522-A20E8F72EB34}" presName="parentText_5" presStyleLbl="node1" presStyleIdx="3" presStyleCnt="5">
        <dgm:presLayoutVars>
          <dgm:chMax val="1"/>
          <dgm:chPref val="1"/>
          <dgm:bulletEnabled val="1"/>
        </dgm:presLayoutVars>
      </dgm:prSet>
      <dgm:spPr/>
      <dgm:t>
        <a:bodyPr/>
        <a:lstStyle/>
        <a:p>
          <a:endParaRPr lang="en-US"/>
        </a:p>
      </dgm:t>
    </dgm:pt>
    <dgm:pt modelId="{53C5E9D0-6416-4827-81C3-2C9585E8EDEC}" type="pres">
      <dgm:prSet presAssocID="{946DB36F-95AD-4AAB-9522-A20E8F72EB34}" presName="childText_5" presStyleLbl="node2" presStyleIdx="0" presStyleCnt="0">
        <dgm:presLayoutVars>
          <dgm:chMax val="0"/>
          <dgm:chPref val="0"/>
          <dgm:bulletEnabled val="1"/>
        </dgm:presLayoutVars>
      </dgm:prSet>
      <dgm:spPr/>
      <dgm:t>
        <a:bodyPr/>
        <a:lstStyle/>
        <a:p>
          <a:endParaRPr lang="en-TT"/>
        </a:p>
      </dgm:t>
    </dgm:pt>
    <dgm:pt modelId="{E8EFB98E-0D16-4E12-8E4F-6BF2AB68A576}" type="pres">
      <dgm:prSet presAssocID="{946DB36F-95AD-4AAB-9522-A20E8F72EB34}" presName="accentShape_5" presStyleCnt="0"/>
      <dgm:spPr/>
    </dgm:pt>
    <dgm:pt modelId="{8B645E75-581C-41B0-B84C-71497FB99395}" type="pres">
      <dgm:prSet presAssocID="{946DB36F-95AD-4AAB-9522-A20E8F72EB34}" presName="imageRepeatNode" presStyleLbl="node1" presStyleIdx="4" presStyleCnt="5"/>
      <dgm:spPr/>
      <dgm:t>
        <a:bodyPr/>
        <a:lstStyle/>
        <a:p>
          <a:endParaRPr lang="en-US"/>
        </a:p>
      </dgm:t>
    </dgm:pt>
  </dgm:ptLst>
  <dgm:cxnLst>
    <dgm:cxn modelId="{E0EFF52C-4822-492B-A29B-C67A5FBB2A80}" type="presOf" srcId="{B3D42D93-AB6B-4638-80B4-D0FF4206FE0E}" destId="{84304C58-F178-4CDF-B5F1-539231221225}" srcOrd="0" destOrd="2" presId="urn:microsoft.com/office/officeart/2009/3/layout/BlockDescendingList"/>
    <dgm:cxn modelId="{649E9F5F-3A82-45DB-9A69-504A7C2585C4}" type="presOf" srcId="{4AB08728-D94A-4565-941C-A5EFB6DEE864}" destId="{96FB3864-285F-4180-B3A6-CF1304CB2B7D}" srcOrd="0" destOrd="0" presId="urn:microsoft.com/office/officeart/2009/3/layout/BlockDescendingList"/>
    <dgm:cxn modelId="{557D9FC2-CE35-457A-9E5C-EC48FFCC7214}" type="presOf" srcId="{26F773E6-1FA7-4AA7-997B-B8AEC933824C}" destId="{09596DCE-1922-4844-BFF1-7A0E1A1239F3}" srcOrd="0" destOrd="0" presId="urn:microsoft.com/office/officeart/2009/3/layout/BlockDescendingList"/>
    <dgm:cxn modelId="{E07BCA31-F5A4-49FC-AA8E-7CE26ECA8803}" type="presOf" srcId="{946DB36F-95AD-4AAB-9522-A20E8F72EB34}" destId="{8B645E75-581C-41B0-B84C-71497FB99395}" srcOrd="1" destOrd="0" presId="urn:microsoft.com/office/officeart/2009/3/layout/BlockDescendingList"/>
    <dgm:cxn modelId="{3D65D18C-6026-4FC5-B7DD-571027990110}" type="presOf" srcId="{93EDA065-EB22-4747-A450-62EE07C4CDE2}" destId="{DF74BAD2-AB67-4062-B1AF-FDF599949673}" srcOrd="0" destOrd="0" presId="urn:microsoft.com/office/officeart/2009/3/layout/BlockDescendingList"/>
    <dgm:cxn modelId="{356A6AB9-E381-4BDD-99D6-79C643BE0C57}" srcId="{1EE72441-7ACB-4328-AFFD-7B0EEA4F4684}" destId="{1C90E107-612C-4AEF-8CD4-7E2A9E6E3EEB}" srcOrd="1" destOrd="0" parTransId="{E1244AC3-7B5E-4BE0-A1FC-043D60AD4294}" sibTransId="{33E38DAE-CC9C-4767-BC8B-514DACE6A083}"/>
    <dgm:cxn modelId="{90A3FBD5-E983-4DD3-B29E-7F9E7C1A616A}" srcId="{F56947EA-ADBE-485C-A529-86835BD1C2D8}" destId="{1EE72441-7ACB-4328-AFFD-7B0EEA4F4684}" srcOrd="1" destOrd="0" parTransId="{31BD535F-458D-4B90-B7E0-FAC878E73F68}" sibTransId="{E33C2343-DE54-474C-B70E-1EB109C65883}"/>
    <dgm:cxn modelId="{C2F8A2E3-8C3D-467B-B344-49A139FFEE03}" type="presOf" srcId="{1EE72441-7ACB-4328-AFFD-7B0EEA4F4684}" destId="{2A5B0E34-7E59-4BB1-9F41-A782D5EDF14C}" srcOrd="0" destOrd="0" presId="urn:microsoft.com/office/officeart/2009/3/layout/BlockDescendingList"/>
    <dgm:cxn modelId="{F32CB16A-2F25-447D-AFF9-9FA4DD03B117}" type="presOf" srcId="{C5BFEBBA-901D-4D1B-8A6F-932D3E2CEFBE}" destId="{84304C58-F178-4CDF-B5F1-539231221225}" srcOrd="0" destOrd="1" presId="urn:microsoft.com/office/officeart/2009/3/layout/BlockDescendingList"/>
    <dgm:cxn modelId="{852F9C6D-65F8-4262-828F-D3D9031A8EA1}" srcId="{93EDA065-EB22-4747-A450-62EE07C4CDE2}" destId="{B3D42D93-AB6B-4638-80B4-D0FF4206FE0E}" srcOrd="2" destOrd="0" parTransId="{7D0CD74A-9517-4E03-A711-F23FA525B9BA}" sibTransId="{03C0BBF1-98EC-46E4-BF39-4757BA169451}"/>
    <dgm:cxn modelId="{C39DD02A-52D8-4CB5-8996-473829D6A543}" srcId="{4AB08728-D94A-4565-941C-A5EFB6DEE864}" destId="{66E42A3B-B264-4AAF-ABBF-B1F5BF59D0A9}" srcOrd="1" destOrd="0" parTransId="{6290ADE9-19BB-44F8-9A62-1DD8AF0B4ACF}" sibTransId="{DFA2A01A-74C9-4DA7-8BD5-F25071BBD748}"/>
    <dgm:cxn modelId="{BD7DB88C-D166-4666-80F6-E14875B41A85}" srcId="{F56947EA-ADBE-485C-A529-86835BD1C2D8}" destId="{26F773E6-1FA7-4AA7-997B-B8AEC933824C}" srcOrd="2" destOrd="0" parTransId="{DFF855D0-D298-410D-BC6D-86E5A07E3500}" sibTransId="{EBCED6FF-C99A-46FC-B02F-B6281511D924}"/>
    <dgm:cxn modelId="{ECA2B0C9-A72B-48F1-80ED-93D1D433CD16}" srcId="{F56947EA-ADBE-485C-A529-86835BD1C2D8}" destId="{93EDA065-EB22-4747-A450-62EE07C4CDE2}" srcOrd="0" destOrd="0" parTransId="{B47486D5-1A6E-485C-AF3B-21C47C400EBE}" sibTransId="{8FD87901-66B5-4930-926E-65F68F39A907}"/>
    <dgm:cxn modelId="{B913FF18-D5EE-4EF5-B833-BDDCE91BCF11}" type="presOf" srcId="{1C90E107-612C-4AEF-8CD4-7E2A9E6E3EEB}" destId="{7198F10C-0E4B-48F1-B302-B1D70AADA26E}" srcOrd="0" destOrd="1" presId="urn:microsoft.com/office/officeart/2009/3/layout/BlockDescendingList"/>
    <dgm:cxn modelId="{B6E3432D-3C20-44DD-9864-A3830EE7913D}" type="presOf" srcId="{AD8A1738-A486-48A9-82F8-5F7BA20E0D97}" destId="{4950866D-B6F5-41E1-9438-C2B679EA1F40}" srcOrd="0" destOrd="1" presId="urn:microsoft.com/office/officeart/2009/3/layout/BlockDescendingList"/>
    <dgm:cxn modelId="{9196F42D-D120-4D7B-850E-D6B66F9A5879}" srcId="{F56947EA-ADBE-485C-A529-86835BD1C2D8}" destId="{4AB08728-D94A-4565-941C-A5EFB6DEE864}" srcOrd="3" destOrd="0" parTransId="{B2A8A29D-6B4A-4D0C-BDC5-95A2C3F07D08}" sibTransId="{DB224AF8-DA0E-4726-A67B-A4C46B0298FE}"/>
    <dgm:cxn modelId="{910C7E16-2A2E-471C-B23D-F195C9EBF2C8}" srcId="{946DB36F-95AD-4AAB-9522-A20E8F72EB34}" destId="{B3A54C2C-D12D-4E79-9E55-3FC2DAC340B6}" srcOrd="0" destOrd="0" parTransId="{FC38D99B-D47F-4C85-919D-3DCB7BDCD6D2}" sibTransId="{825FCD3E-DDED-4BC6-A826-24D65396B219}"/>
    <dgm:cxn modelId="{0C22D476-6327-4066-9736-4E7D743389EB}" srcId="{4AB08728-D94A-4565-941C-A5EFB6DEE864}" destId="{330472FA-6665-412C-9EA1-CABD49E76352}" srcOrd="0" destOrd="0" parTransId="{84DC69A6-A822-4666-A133-2BE0A36782F6}" sibTransId="{ECA43D97-D662-48B9-A6F9-4F1B399873DD}"/>
    <dgm:cxn modelId="{AC58DB61-D4AF-452D-8C4C-9C7B520E01CE}" type="presOf" srcId="{4AB08728-D94A-4565-941C-A5EFB6DEE864}" destId="{5B1B09A3-F6B4-44C6-A21C-3AA1A612B24A}" srcOrd="1" destOrd="0" presId="urn:microsoft.com/office/officeart/2009/3/layout/BlockDescendingList"/>
    <dgm:cxn modelId="{8861268B-8D62-4404-B869-02F20E08A5DD}" type="presOf" srcId="{B3A54C2C-D12D-4E79-9E55-3FC2DAC340B6}" destId="{53C5E9D0-6416-4827-81C3-2C9585E8EDEC}" srcOrd="0" destOrd="0" presId="urn:microsoft.com/office/officeart/2009/3/layout/BlockDescendingList"/>
    <dgm:cxn modelId="{CD07E233-F8D7-4575-B665-9F6324275EA9}" srcId="{1EE72441-7ACB-4328-AFFD-7B0EEA4F4684}" destId="{BD4812FA-7AD7-4F0E-915D-D3A124A46796}" srcOrd="0" destOrd="0" parTransId="{82108FE3-08B1-4D0A-A8E6-36FD129ED620}" sibTransId="{67587F13-5606-44BB-97C2-5CF7CA468E24}"/>
    <dgm:cxn modelId="{B6D941C7-48B1-4660-BB03-6F6FB35910B7}" srcId="{F56947EA-ADBE-485C-A529-86835BD1C2D8}" destId="{946DB36F-95AD-4AAB-9522-A20E8F72EB34}" srcOrd="4" destOrd="0" parTransId="{26A18B66-F788-47DC-A2BE-5F7F7D40EEA8}" sibTransId="{1F3F59CE-AC83-4102-89E9-BF7BCCE49D1B}"/>
    <dgm:cxn modelId="{3AF570BD-6F12-491A-8572-1354E192D255}" type="presOf" srcId="{85066337-9F2B-4F69-A5F1-0B211E4D9A12}" destId="{84304C58-F178-4CDF-B5F1-539231221225}" srcOrd="0" destOrd="0" presId="urn:microsoft.com/office/officeart/2009/3/layout/BlockDescendingList"/>
    <dgm:cxn modelId="{D4861D5A-3BB3-467E-AC2A-CD2CDDC516E3}" type="presOf" srcId="{66E42A3B-B264-4AAF-ABBF-B1F5BF59D0A9}" destId="{150FC700-2A3F-4BF2-9CE9-267A68C6BDD0}" srcOrd="0" destOrd="1" presId="urn:microsoft.com/office/officeart/2009/3/layout/BlockDescendingList"/>
    <dgm:cxn modelId="{B51CED06-A55B-4E2F-8D6A-6C7DCE02341C}" type="presOf" srcId="{1EE72441-7ACB-4328-AFFD-7B0EEA4F4684}" destId="{0D5E19E2-8FA8-4719-86BC-9101347F192E}" srcOrd="1" destOrd="0" presId="urn:microsoft.com/office/officeart/2009/3/layout/BlockDescendingList"/>
    <dgm:cxn modelId="{9260E8D3-F3BD-4E39-A046-B1671D0DC0D5}" type="presOf" srcId="{93EDA065-EB22-4747-A450-62EE07C4CDE2}" destId="{2FAC239C-2A0F-49F4-B9FF-29B4DDA2BC4E}" srcOrd="1" destOrd="0" presId="urn:microsoft.com/office/officeart/2009/3/layout/BlockDescendingList"/>
    <dgm:cxn modelId="{C6B29923-B7B2-42E5-B2BF-13F81BF6EECC}" type="presOf" srcId="{BD4812FA-7AD7-4F0E-915D-D3A124A46796}" destId="{7198F10C-0E4B-48F1-B302-B1D70AADA26E}" srcOrd="0" destOrd="0" presId="urn:microsoft.com/office/officeart/2009/3/layout/BlockDescendingList"/>
    <dgm:cxn modelId="{F474765A-698A-48D6-B9B2-14C739B68CF4}" type="presOf" srcId="{26F773E6-1FA7-4AA7-997B-B8AEC933824C}" destId="{C1A37796-607B-4842-8C4A-91708C32C922}" srcOrd="1" destOrd="0" presId="urn:microsoft.com/office/officeart/2009/3/layout/BlockDescendingList"/>
    <dgm:cxn modelId="{5FC15AC7-8BA3-4113-8AF0-6DB51A9E2B03}" type="presOf" srcId="{F56947EA-ADBE-485C-A529-86835BD1C2D8}" destId="{6B45D53C-A337-4D3D-92EC-62921A3F5A24}" srcOrd="0" destOrd="0" presId="urn:microsoft.com/office/officeart/2009/3/layout/BlockDescendingList"/>
    <dgm:cxn modelId="{DF0B8706-B122-400A-9D88-379FE933AE97}" type="presOf" srcId="{8E8DB0A5-AB57-4A3B-B65F-211F17E7677F}" destId="{4950866D-B6F5-41E1-9438-C2B679EA1F40}" srcOrd="0" destOrd="0" presId="urn:microsoft.com/office/officeart/2009/3/layout/BlockDescendingList"/>
    <dgm:cxn modelId="{02249BEC-9F5B-4074-951E-C961B56022B1}" srcId="{93EDA065-EB22-4747-A450-62EE07C4CDE2}" destId="{C5BFEBBA-901D-4D1B-8A6F-932D3E2CEFBE}" srcOrd="1" destOrd="0" parTransId="{C9C694CA-8FAD-4726-A500-15CE6CB91149}" sibTransId="{0119AA66-4B54-452F-814E-917E54E1F110}"/>
    <dgm:cxn modelId="{7C398616-2E74-4A3E-812B-586C6482316D}" srcId="{26F773E6-1FA7-4AA7-997B-B8AEC933824C}" destId="{AD8A1738-A486-48A9-82F8-5F7BA20E0D97}" srcOrd="1" destOrd="0" parTransId="{C8E75C71-ADC3-410D-A61B-309024F4D7C1}" sibTransId="{ED40A49C-A5F1-4114-8EA6-F839EE7AADFC}"/>
    <dgm:cxn modelId="{ACC7B58A-1C88-4B2F-90FE-3658A25EE99B}" srcId="{26F773E6-1FA7-4AA7-997B-B8AEC933824C}" destId="{8E8DB0A5-AB57-4A3B-B65F-211F17E7677F}" srcOrd="0" destOrd="0" parTransId="{907F829C-F357-400D-9BCB-721019CBDC6E}" sibTransId="{01463F84-95D7-4085-9C32-EC00E7D44849}"/>
    <dgm:cxn modelId="{A03F9DD7-A273-40A8-B62B-58234BB979ED}" type="presOf" srcId="{330472FA-6665-412C-9EA1-CABD49E76352}" destId="{150FC700-2A3F-4BF2-9CE9-267A68C6BDD0}" srcOrd="0" destOrd="0" presId="urn:microsoft.com/office/officeart/2009/3/layout/BlockDescendingList"/>
    <dgm:cxn modelId="{3E3EAEA7-6BC2-461C-8605-C944E1469A82}" type="presOf" srcId="{946DB36F-95AD-4AAB-9522-A20E8F72EB34}" destId="{FFAABD3B-63D4-4B1F-AE2D-8E77F92915C5}" srcOrd="0" destOrd="0" presId="urn:microsoft.com/office/officeart/2009/3/layout/BlockDescendingList"/>
    <dgm:cxn modelId="{8AE1BBC2-7C4B-416F-A75A-EEC5F39E7FB8}" srcId="{93EDA065-EB22-4747-A450-62EE07C4CDE2}" destId="{85066337-9F2B-4F69-A5F1-0B211E4D9A12}" srcOrd="0" destOrd="0" parTransId="{17821791-3E7F-412A-A218-897043B3E40C}" sibTransId="{CD6A2840-9AE1-4E85-81C2-0085BE879CAF}"/>
    <dgm:cxn modelId="{73640B50-8D46-4781-886A-86A3CAB8D6D4}" type="presParOf" srcId="{6B45D53C-A337-4D3D-92EC-62921A3F5A24}" destId="{DF74BAD2-AB67-4062-B1AF-FDF599949673}" srcOrd="0" destOrd="0" presId="urn:microsoft.com/office/officeart/2009/3/layout/BlockDescendingList"/>
    <dgm:cxn modelId="{F771AB07-A152-4BCC-833A-7891C8117403}" type="presParOf" srcId="{6B45D53C-A337-4D3D-92EC-62921A3F5A24}" destId="{84304C58-F178-4CDF-B5F1-539231221225}" srcOrd="1" destOrd="0" presId="urn:microsoft.com/office/officeart/2009/3/layout/BlockDescendingList"/>
    <dgm:cxn modelId="{91EA2243-7CCA-4A27-8DCF-EBDC89FBB09C}" type="presParOf" srcId="{6B45D53C-A337-4D3D-92EC-62921A3F5A24}" destId="{FA24D44C-82F0-4534-966C-4E106D253C5A}" srcOrd="2" destOrd="0" presId="urn:microsoft.com/office/officeart/2009/3/layout/BlockDescendingList"/>
    <dgm:cxn modelId="{BC307A27-F87E-4B9F-9A72-F261116FED4A}" type="presParOf" srcId="{FA24D44C-82F0-4534-966C-4E106D253C5A}" destId="{2FAC239C-2A0F-49F4-B9FF-29B4DDA2BC4E}" srcOrd="0" destOrd="0" presId="urn:microsoft.com/office/officeart/2009/3/layout/BlockDescendingList"/>
    <dgm:cxn modelId="{262D2F5F-E3D8-443B-97BA-EDDCF823B017}" type="presParOf" srcId="{6B45D53C-A337-4D3D-92EC-62921A3F5A24}" destId="{2A5B0E34-7E59-4BB1-9F41-A782D5EDF14C}" srcOrd="3" destOrd="0" presId="urn:microsoft.com/office/officeart/2009/3/layout/BlockDescendingList"/>
    <dgm:cxn modelId="{2D119200-E367-4AE7-8D91-E547F23ABBAB}" type="presParOf" srcId="{6B45D53C-A337-4D3D-92EC-62921A3F5A24}" destId="{7198F10C-0E4B-48F1-B302-B1D70AADA26E}" srcOrd="4" destOrd="0" presId="urn:microsoft.com/office/officeart/2009/3/layout/BlockDescendingList"/>
    <dgm:cxn modelId="{535ED936-DA68-484A-8E67-72CAAB824797}" type="presParOf" srcId="{6B45D53C-A337-4D3D-92EC-62921A3F5A24}" destId="{46E5E902-F896-42CA-8ECB-75E777B30102}" srcOrd="5" destOrd="0" presId="urn:microsoft.com/office/officeart/2009/3/layout/BlockDescendingList"/>
    <dgm:cxn modelId="{4EBD6A6C-B481-45C1-8264-DBC97CF64145}" type="presParOf" srcId="{46E5E902-F896-42CA-8ECB-75E777B30102}" destId="{0D5E19E2-8FA8-4719-86BC-9101347F192E}" srcOrd="0" destOrd="0" presId="urn:microsoft.com/office/officeart/2009/3/layout/BlockDescendingList"/>
    <dgm:cxn modelId="{C8A3F476-D4BA-4AEC-AE72-C26E6A73D321}" type="presParOf" srcId="{6B45D53C-A337-4D3D-92EC-62921A3F5A24}" destId="{09596DCE-1922-4844-BFF1-7A0E1A1239F3}" srcOrd="6" destOrd="0" presId="urn:microsoft.com/office/officeart/2009/3/layout/BlockDescendingList"/>
    <dgm:cxn modelId="{84E06B5E-BD27-44F8-AD8E-B760D4879038}" type="presParOf" srcId="{6B45D53C-A337-4D3D-92EC-62921A3F5A24}" destId="{4950866D-B6F5-41E1-9438-C2B679EA1F40}" srcOrd="7" destOrd="0" presId="urn:microsoft.com/office/officeart/2009/3/layout/BlockDescendingList"/>
    <dgm:cxn modelId="{991F1454-46BA-45A0-9CA2-67A548B59901}" type="presParOf" srcId="{6B45D53C-A337-4D3D-92EC-62921A3F5A24}" destId="{92C33442-DBA9-43E6-A96C-5D855FEC2E46}" srcOrd="8" destOrd="0" presId="urn:microsoft.com/office/officeart/2009/3/layout/BlockDescendingList"/>
    <dgm:cxn modelId="{6C37AA10-2803-46F4-8533-B8C4215A5B27}" type="presParOf" srcId="{92C33442-DBA9-43E6-A96C-5D855FEC2E46}" destId="{C1A37796-607B-4842-8C4A-91708C32C922}" srcOrd="0" destOrd="0" presId="urn:microsoft.com/office/officeart/2009/3/layout/BlockDescendingList"/>
    <dgm:cxn modelId="{9E19B935-873A-4A2E-A9A2-B65038D13661}" type="presParOf" srcId="{6B45D53C-A337-4D3D-92EC-62921A3F5A24}" destId="{96FB3864-285F-4180-B3A6-CF1304CB2B7D}" srcOrd="9" destOrd="0" presId="urn:microsoft.com/office/officeart/2009/3/layout/BlockDescendingList"/>
    <dgm:cxn modelId="{59D547FE-B418-4994-B4BD-3651F927184E}" type="presParOf" srcId="{6B45D53C-A337-4D3D-92EC-62921A3F5A24}" destId="{150FC700-2A3F-4BF2-9CE9-267A68C6BDD0}" srcOrd="10" destOrd="0" presId="urn:microsoft.com/office/officeart/2009/3/layout/BlockDescendingList"/>
    <dgm:cxn modelId="{8C73F327-BA31-4F30-864A-EF5594194D49}" type="presParOf" srcId="{6B45D53C-A337-4D3D-92EC-62921A3F5A24}" destId="{25CD78DA-AE79-481B-A03A-62B880870A68}" srcOrd="11" destOrd="0" presId="urn:microsoft.com/office/officeart/2009/3/layout/BlockDescendingList"/>
    <dgm:cxn modelId="{77697E67-E4BF-4901-A008-0F4495781551}" type="presParOf" srcId="{25CD78DA-AE79-481B-A03A-62B880870A68}" destId="{5B1B09A3-F6B4-44C6-A21C-3AA1A612B24A}" srcOrd="0" destOrd="0" presId="urn:microsoft.com/office/officeart/2009/3/layout/BlockDescendingList"/>
    <dgm:cxn modelId="{3D99A6BC-1CCC-4237-A92C-641F46D1E2E0}" type="presParOf" srcId="{6B45D53C-A337-4D3D-92EC-62921A3F5A24}" destId="{FFAABD3B-63D4-4B1F-AE2D-8E77F92915C5}" srcOrd="12" destOrd="0" presId="urn:microsoft.com/office/officeart/2009/3/layout/BlockDescendingList"/>
    <dgm:cxn modelId="{138AB15F-F048-4CD1-BF8C-38F16EAE594F}" type="presParOf" srcId="{6B45D53C-A337-4D3D-92EC-62921A3F5A24}" destId="{53C5E9D0-6416-4827-81C3-2C9585E8EDEC}" srcOrd="13" destOrd="0" presId="urn:microsoft.com/office/officeart/2009/3/layout/BlockDescendingList"/>
    <dgm:cxn modelId="{F19093BC-DE38-4D50-B76A-61F4B84D748F}" type="presParOf" srcId="{6B45D53C-A337-4D3D-92EC-62921A3F5A24}" destId="{E8EFB98E-0D16-4E12-8E4F-6BF2AB68A576}" srcOrd="14" destOrd="0" presId="urn:microsoft.com/office/officeart/2009/3/layout/BlockDescendingList"/>
    <dgm:cxn modelId="{7EB021A5-5C61-4E66-B892-025BDB603183}" type="presParOf" srcId="{E8EFB98E-0D16-4E12-8E4F-6BF2AB68A576}" destId="{8B645E75-581C-41B0-B84C-71497FB99395}" srcOrd="0" destOrd="0" presId="urn:microsoft.com/office/officeart/2009/3/layout/BlockDescendingList"/>
  </dgm:cxnLst>
  <dgm:bg/>
  <dgm:whole/>
  <dgm:extLst>
    <a:ext uri="{C62137D5-CB1D-491B-B009-E17868A290BF}">
      <dgm14:recolorImg xmlns:dgm14="http://schemas.microsoft.com/office/drawing/2010/diagram" xmlns="" val="1"/>
    </a:ex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3F736F-DAA4-4BE7-9F0E-5F5874BB953A}">
      <dsp:nvSpPr>
        <dsp:cNvPr id="0" name=""/>
        <dsp:cNvSpPr/>
      </dsp:nvSpPr>
      <dsp:spPr>
        <a:xfrm>
          <a:off x="2852253" y="3115"/>
          <a:ext cx="1305892" cy="848830"/>
        </a:xfrm>
        <a:prstGeom prst="roundRect">
          <a:avLst/>
        </a:prstGeom>
        <a:solidFill>
          <a:srgbClr val="00B0F0"/>
        </a:solidFill>
        <a:ln>
          <a:noFill/>
        </a:ln>
        <a:effectLst/>
        <a:sp3d extrusionH="381000" contourW="38100" prstMaterial="matte">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Arial"/>
              <a:ea typeface="+mn-ea"/>
              <a:cs typeface="+mn-cs"/>
            </a:rPr>
            <a:t>Population – 4.8 million</a:t>
          </a:r>
          <a:endParaRPr lang="en-US" sz="1400" kern="1200" dirty="0">
            <a:latin typeface="Arial"/>
            <a:ea typeface="+mn-ea"/>
            <a:cs typeface="+mn-cs"/>
          </a:endParaRPr>
        </a:p>
      </dsp:txBody>
      <dsp:txXfrm>
        <a:off x="2852253" y="3115"/>
        <a:ext cx="1305892" cy="848830"/>
      </dsp:txXfrm>
    </dsp:sp>
    <dsp:sp modelId="{BDEE26C8-16E5-4A07-BEE8-0FD7448A872F}">
      <dsp:nvSpPr>
        <dsp:cNvPr id="0" name=""/>
        <dsp:cNvSpPr/>
      </dsp:nvSpPr>
      <dsp:spPr>
        <a:xfrm>
          <a:off x="1507030" y="427530"/>
          <a:ext cx="3996338" cy="3996338"/>
        </a:xfrm>
        <a:custGeom>
          <a:avLst/>
          <a:gdLst/>
          <a:ahLst/>
          <a:cxnLst/>
          <a:rect l="0" t="0" r="0" b="0"/>
          <a:pathLst>
            <a:path>
              <a:moveTo>
                <a:pt x="1336894" y="112593"/>
              </a:moveTo>
              <a:arcTo wR="1998169" hR="1998169" stAng="15040449" swAng="-1499436"/>
            </a:path>
          </a:pathLst>
        </a:custGeom>
        <a:noFill/>
        <a:ln w="12700" cap="rnd" cmpd="sng" algn="ctr">
          <a:solidFill>
            <a:schemeClr val="accent3">
              <a:hueOff val="0"/>
              <a:satOff val="0"/>
              <a:lumOff val="0"/>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 modelId="{A19752BF-9068-4727-BF63-7600729A1A7B}">
      <dsp:nvSpPr>
        <dsp:cNvPr id="0" name=""/>
        <dsp:cNvSpPr/>
      </dsp:nvSpPr>
      <dsp:spPr>
        <a:xfrm>
          <a:off x="1121788" y="1002200"/>
          <a:ext cx="1305892" cy="848830"/>
        </a:xfrm>
        <a:prstGeom prst="roundRect">
          <a:avLst/>
        </a:prstGeom>
        <a:solidFill>
          <a:srgbClr val="002060"/>
        </a:solidFill>
        <a:ln>
          <a:noFill/>
        </a:ln>
        <a:effectLst/>
        <a:sp3d extrusionH="381000" contourW="38100" prstMaterial="matte">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Arial"/>
              <a:ea typeface="+mn-ea"/>
              <a:cs typeface="+mn-cs"/>
            </a:rPr>
            <a:t>Currency – Colón</a:t>
          </a:r>
        </a:p>
      </dsp:txBody>
      <dsp:txXfrm>
        <a:off x="1121788" y="1002200"/>
        <a:ext cx="1305892" cy="848830"/>
      </dsp:txXfrm>
    </dsp:sp>
    <dsp:sp modelId="{7A1AA872-378D-4199-AA21-3DEDA4E89D00}">
      <dsp:nvSpPr>
        <dsp:cNvPr id="0" name=""/>
        <dsp:cNvSpPr/>
      </dsp:nvSpPr>
      <dsp:spPr>
        <a:xfrm>
          <a:off x="1507030" y="427530"/>
          <a:ext cx="3996338" cy="3996338"/>
        </a:xfrm>
        <a:custGeom>
          <a:avLst/>
          <a:gdLst/>
          <a:ahLst/>
          <a:cxnLst/>
          <a:rect l="0" t="0" r="0" b="0"/>
          <a:pathLst>
            <a:path>
              <a:moveTo>
                <a:pt x="81146" y="1434516"/>
              </a:moveTo>
              <a:arcTo wR="1998169" hR="1998169" stAng="11783079" swAng="-1966158"/>
            </a:path>
          </a:pathLst>
        </a:custGeom>
        <a:noFill/>
        <a:ln w="12700" cap="rnd" cmpd="sng" algn="ctr">
          <a:solidFill>
            <a:schemeClr val="accent3">
              <a:hueOff val="85714"/>
              <a:satOff val="-9618"/>
              <a:lumOff val="1647"/>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 modelId="{47F64457-631C-4DC3-8019-A759FCB2C723}">
      <dsp:nvSpPr>
        <dsp:cNvPr id="0" name=""/>
        <dsp:cNvSpPr/>
      </dsp:nvSpPr>
      <dsp:spPr>
        <a:xfrm>
          <a:off x="1121788" y="3000369"/>
          <a:ext cx="1305892" cy="848830"/>
        </a:xfrm>
        <a:prstGeom prst="roundRect">
          <a:avLst/>
        </a:prstGeom>
        <a:solidFill>
          <a:schemeClr val="accent3">
            <a:hueOff val="171427"/>
            <a:satOff val="-19237"/>
            <a:lumOff val="3294"/>
            <a:alphaOff val="0"/>
          </a:schemeClr>
        </a:solidFill>
        <a:ln>
          <a:noFill/>
        </a:ln>
        <a:effectLst/>
        <a:sp3d extrusionH="381000" contourW="38100" prstMaterial="matte">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smtClean="0">
              <a:latin typeface="Arial"/>
              <a:ea typeface="+mn-ea"/>
              <a:cs typeface="+mn-cs"/>
            </a:rPr>
            <a:t>Doing Business ranking - 62</a:t>
          </a:r>
          <a:endParaRPr lang="en-US" sz="1400" kern="1200" dirty="0">
            <a:latin typeface="Arial"/>
            <a:ea typeface="+mn-ea"/>
            <a:cs typeface="+mn-cs"/>
          </a:endParaRPr>
        </a:p>
      </dsp:txBody>
      <dsp:txXfrm>
        <a:off x="1121788" y="3000369"/>
        <a:ext cx="1305892" cy="848830"/>
      </dsp:txXfrm>
    </dsp:sp>
    <dsp:sp modelId="{8C88A14F-2FBF-4A2D-9129-B35CE4FBC181}">
      <dsp:nvSpPr>
        <dsp:cNvPr id="0" name=""/>
        <dsp:cNvSpPr/>
      </dsp:nvSpPr>
      <dsp:spPr>
        <a:xfrm>
          <a:off x="1507030" y="427530"/>
          <a:ext cx="3996338" cy="3996338"/>
        </a:xfrm>
        <a:custGeom>
          <a:avLst/>
          <a:gdLst/>
          <a:ahLst/>
          <a:cxnLst/>
          <a:rect l="0" t="0" r="0" b="0"/>
          <a:pathLst>
            <a:path>
              <a:moveTo>
                <a:pt x="602206" y="3427843"/>
              </a:moveTo>
              <a:arcTo wR="1998169" hR="1998169" stAng="8058987" swAng="-1499436"/>
            </a:path>
          </a:pathLst>
        </a:custGeom>
        <a:noFill/>
        <a:ln w="12700" cap="rnd" cmpd="sng" algn="ctr">
          <a:solidFill>
            <a:schemeClr val="accent3">
              <a:hueOff val="171427"/>
              <a:satOff val="-19237"/>
              <a:lumOff val="3294"/>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 modelId="{839BB4FB-EB56-46A8-9E4D-BBB3BE9AA8A0}">
      <dsp:nvSpPr>
        <dsp:cNvPr id="0" name=""/>
        <dsp:cNvSpPr/>
      </dsp:nvSpPr>
      <dsp:spPr>
        <a:xfrm>
          <a:off x="2852253" y="3999454"/>
          <a:ext cx="1305892" cy="848830"/>
        </a:xfrm>
        <a:prstGeom prst="roundRect">
          <a:avLst/>
        </a:prstGeom>
        <a:solidFill>
          <a:srgbClr val="F19127"/>
        </a:solidFill>
        <a:ln>
          <a:noFill/>
        </a:ln>
        <a:effectLst/>
        <a:sp3d extrusionH="381000" contourW="38100" prstMaterial="matte">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Arial"/>
              <a:ea typeface="+mn-ea"/>
              <a:cs typeface="+mn-cs"/>
            </a:rPr>
            <a:t>GNI per capita – US$10,210</a:t>
          </a:r>
          <a:endParaRPr lang="en-US" sz="1400" kern="1200" dirty="0">
            <a:latin typeface="Arial"/>
            <a:ea typeface="+mn-ea"/>
            <a:cs typeface="+mn-cs"/>
          </a:endParaRPr>
        </a:p>
      </dsp:txBody>
      <dsp:txXfrm>
        <a:off x="2852253" y="3999454"/>
        <a:ext cx="1305892" cy="848830"/>
      </dsp:txXfrm>
    </dsp:sp>
    <dsp:sp modelId="{698E8181-B5D2-4788-A41E-829CBC98ED71}">
      <dsp:nvSpPr>
        <dsp:cNvPr id="0" name=""/>
        <dsp:cNvSpPr/>
      </dsp:nvSpPr>
      <dsp:spPr>
        <a:xfrm>
          <a:off x="1507030" y="427530"/>
          <a:ext cx="3996338" cy="3996338"/>
        </a:xfrm>
        <a:custGeom>
          <a:avLst/>
          <a:gdLst/>
          <a:ahLst/>
          <a:cxnLst/>
          <a:rect l="0" t="0" r="0" b="0"/>
          <a:pathLst>
            <a:path>
              <a:moveTo>
                <a:pt x="2659443" y="3883744"/>
              </a:moveTo>
              <a:arcTo wR="1998169" hR="1998169" stAng="4240449" swAng="-1499436"/>
            </a:path>
          </a:pathLst>
        </a:custGeom>
        <a:noFill/>
        <a:ln w="12700" cap="rnd" cmpd="sng" algn="ctr">
          <a:solidFill>
            <a:schemeClr val="accent3">
              <a:hueOff val="257141"/>
              <a:satOff val="-28855"/>
              <a:lumOff val="4942"/>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 modelId="{017CE6E4-06BF-4CF3-ABD5-A7F58F131E40}">
      <dsp:nvSpPr>
        <dsp:cNvPr id="0" name=""/>
        <dsp:cNvSpPr/>
      </dsp:nvSpPr>
      <dsp:spPr>
        <a:xfrm>
          <a:off x="4582719" y="3000369"/>
          <a:ext cx="1305892" cy="848830"/>
        </a:xfrm>
        <a:prstGeom prst="roundRect">
          <a:avLst/>
        </a:prstGeom>
        <a:solidFill>
          <a:srgbClr val="7030A0"/>
        </a:solidFill>
        <a:ln>
          <a:noFill/>
        </a:ln>
        <a:effectLst/>
        <a:sp3d extrusionH="381000" contourW="38100" prstMaterial="matte">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Arial"/>
              <a:ea typeface="+mn-ea"/>
              <a:cs typeface="+mn-cs"/>
            </a:rPr>
            <a:t>GDP </a:t>
          </a:r>
        </a:p>
        <a:p>
          <a:pPr lvl="0" algn="ctr" defTabSz="622300">
            <a:lnSpc>
              <a:spcPct val="90000"/>
            </a:lnSpc>
            <a:spcBef>
              <a:spcPct val="0"/>
            </a:spcBef>
            <a:spcAft>
              <a:spcPct val="35000"/>
            </a:spcAft>
          </a:pPr>
          <a:r>
            <a:rPr lang="en-US" sz="1400" kern="1200" dirty="0" smtClean="0">
              <a:latin typeface="Arial"/>
              <a:ea typeface="+mn-ea"/>
              <a:cs typeface="+mn-cs"/>
            </a:rPr>
            <a:t>– US$ 54.1 billion</a:t>
          </a:r>
          <a:endParaRPr lang="en-US" sz="1400" kern="1200" dirty="0">
            <a:latin typeface="Arial"/>
            <a:ea typeface="+mn-ea"/>
            <a:cs typeface="+mn-cs"/>
          </a:endParaRPr>
        </a:p>
      </dsp:txBody>
      <dsp:txXfrm>
        <a:off x="4582719" y="3000369"/>
        <a:ext cx="1305892" cy="848830"/>
      </dsp:txXfrm>
    </dsp:sp>
    <dsp:sp modelId="{99193B09-30E1-49D4-ADE8-96BF30E90876}">
      <dsp:nvSpPr>
        <dsp:cNvPr id="0" name=""/>
        <dsp:cNvSpPr/>
      </dsp:nvSpPr>
      <dsp:spPr>
        <a:xfrm>
          <a:off x="1507030" y="427530"/>
          <a:ext cx="3996338" cy="3996338"/>
        </a:xfrm>
        <a:custGeom>
          <a:avLst/>
          <a:gdLst/>
          <a:ahLst/>
          <a:cxnLst/>
          <a:rect l="0" t="0" r="0" b="0"/>
          <a:pathLst>
            <a:path>
              <a:moveTo>
                <a:pt x="3915191" y="2561821"/>
              </a:moveTo>
              <a:arcTo wR="1998169" hR="1998169" stAng="983079" swAng="-1966158"/>
            </a:path>
          </a:pathLst>
        </a:custGeom>
        <a:noFill/>
        <a:ln w="12700" cap="rnd" cmpd="sng" algn="ctr">
          <a:solidFill>
            <a:schemeClr val="accent3">
              <a:hueOff val="342854"/>
              <a:satOff val="-38474"/>
              <a:lumOff val="6589"/>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 modelId="{9919C656-856A-44B4-8587-9C807B913EF3}">
      <dsp:nvSpPr>
        <dsp:cNvPr id="0" name=""/>
        <dsp:cNvSpPr/>
      </dsp:nvSpPr>
      <dsp:spPr>
        <a:xfrm>
          <a:off x="4582719" y="1002200"/>
          <a:ext cx="1305892" cy="848830"/>
        </a:xfrm>
        <a:prstGeom prst="roundRect">
          <a:avLst/>
        </a:prstGeom>
        <a:solidFill>
          <a:srgbClr val="92D050"/>
        </a:solidFill>
        <a:ln>
          <a:noFill/>
        </a:ln>
        <a:effectLst/>
        <a:sp3d extrusionH="381000" contourW="38100" prstMaterial="matte">
          <a:contourClr>
            <a:srgbClr val="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latin typeface="Arial"/>
              <a:ea typeface="+mn-ea"/>
              <a:cs typeface="+mn-cs"/>
            </a:rPr>
            <a:t>Language - Spanish</a:t>
          </a:r>
          <a:endParaRPr lang="en-US" sz="1400" kern="1200" dirty="0">
            <a:latin typeface="Arial"/>
            <a:ea typeface="+mn-ea"/>
            <a:cs typeface="+mn-cs"/>
          </a:endParaRPr>
        </a:p>
      </dsp:txBody>
      <dsp:txXfrm>
        <a:off x="4582719" y="1002200"/>
        <a:ext cx="1305892" cy="848830"/>
      </dsp:txXfrm>
    </dsp:sp>
    <dsp:sp modelId="{1E2B4A5B-451E-400D-9C6D-DAEDA1AA792A}">
      <dsp:nvSpPr>
        <dsp:cNvPr id="0" name=""/>
        <dsp:cNvSpPr/>
      </dsp:nvSpPr>
      <dsp:spPr>
        <a:xfrm>
          <a:off x="1507030" y="427530"/>
          <a:ext cx="3996338" cy="3996338"/>
        </a:xfrm>
        <a:custGeom>
          <a:avLst/>
          <a:gdLst/>
          <a:ahLst/>
          <a:cxnLst/>
          <a:rect l="0" t="0" r="0" b="0"/>
          <a:pathLst>
            <a:path>
              <a:moveTo>
                <a:pt x="3394131" y="568494"/>
              </a:moveTo>
              <a:arcTo wR="1998169" hR="1998169" stAng="18858987" swAng="-1499436"/>
            </a:path>
          </a:pathLst>
        </a:custGeom>
        <a:noFill/>
        <a:ln w="12700" cap="rnd" cmpd="sng" algn="ctr">
          <a:solidFill>
            <a:schemeClr val="accent3">
              <a:hueOff val="428568"/>
              <a:satOff val="-48092"/>
              <a:lumOff val="8236"/>
              <a:alphaOff val="0"/>
            </a:schemeClr>
          </a:solidFill>
          <a:prstDash val="solid"/>
        </a:ln>
        <a:effectLst/>
        <a:sp3d z="-40000" prstMaterial="matte"/>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1A37796-607B-4842-8C4A-91708C32C922}">
      <dsp:nvSpPr>
        <dsp:cNvPr id="0" name=""/>
        <dsp:cNvSpPr/>
      </dsp:nvSpPr>
      <dsp:spPr>
        <a:xfrm>
          <a:off x="4864299" y="903743"/>
          <a:ext cx="1302091" cy="2758310"/>
        </a:xfrm>
        <a:prstGeom prst="rect">
          <a:avLst/>
        </a:prstGeom>
        <a:solidFill>
          <a:srgbClr val="92D050"/>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114300" bIns="25400" numCol="1" spcCol="1270" anchor="ctr" anchorCtr="0">
          <a:noAutofit/>
        </a:bodyPr>
        <a:lstStyle/>
        <a:p>
          <a:pPr lvl="0" algn="r" defTabSz="889000">
            <a:lnSpc>
              <a:spcPct val="90000"/>
            </a:lnSpc>
            <a:spcBef>
              <a:spcPct val="0"/>
            </a:spcBef>
            <a:spcAft>
              <a:spcPct val="35000"/>
            </a:spcAft>
          </a:pPr>
          <a:r>
            <a:rPr lang="en-US" sz="2000" kern="1200" dirty="0" smtClean="0"/>
            <a:t>Trade in Services</a:t>
          </a:r>
          <a:endParaRPr lang="en-US" sz="2000" kern="1200" dirty="0"/>
        </a:p>
      </dsp:txBody>
      <dsp:txXfrm rot="16200000">
        <a:off x="4717638" y="1975710"/>
        <a:ext cx="2482479" cy="338543"/>
      </dsp:txXfrm>
    </dsp:sp>
    <dsp:sp modelId="{0D5E19E2-8FA8-4719-86BC-9101347F192E}">
      <dsp:nvSpPr>
        <dsp:cNvPr id="0" name=""/>
        <dsp:cNvSpPr/>
      </dsp:nvSpPr>
      <dsp:spPr>
        <a:xfrm>
          <a:off x="3443028" y="439917"/>
          <a:ext cx="1302091" cy="3222136"/>
        </a:xfrm>
        <a:prstGeom prst="rect">
          <a:avLst/>
        </a:prstGeom>
        <a:solidFill>
          <a:srgbClr val="00B0F0"/>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114300" bIns="25400" numCol="1" spcCol="1270" anchor="ctr" anchorCtr="0">
          <a:noAutofit/>
        </a:bodyPr>
        <a:lstStyle/>
        <a:p>
          <a:pPr lvl="0" algn="r" defTabSz="889000">
            <a:lnSpc>
              <a:spcPct val="90000"/>
            </a:lnSpc>
            <a:spcBef>
              <a:spcPct val="0"/>
            </a:spcBef>
            <a:spcAft>
              <a:spcPct val="35000"/>
            </a:spcAft>
          </a:pPr>
          <a:r>
            <a:rPr lang="en-US" sz="2000" kern="1200" dirty="0" smtClean="0"/>
            <a:t>Institutional Issues</a:t>
          </a:r>
          <a:endParaRPr lang="en-US" sz="2000" kern="1200" dirty="0"/>
        </a:p>
      </dsp:txBody>
      <dsp:txXfrm rot="16200000">
        <a:off x="3087645" y="1720606"/>
        <a:ext cx="2899922" cy="338543"/>
      </dsp:txXfrm>
    </dsp:sp>
    <dsp:sp modelId="{5B1B09A3-F6B4-44C6-A21C-3AA1A612B24A}">
      <dsp:nvSpPr>
        <dsp:cNvPr id="0" name=""/>
        <dsp:cNvSpPr/>
      </dsp:nvSpPr>
      <dsp:spPr>
        <a:xfrm>
          <a:off x="6284830" y="1375293"/>
          <a:ext cx="1302091" cy="2286760"/>
        </a:xfrm>
        <a:prstGeom prst="rect">
          <a:avLst/>
        </a:prstGeom>
        <a:solidFill>
          <a:srgbClr val="F19127"/>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0" rIns="137160" bIns="30480" numCol="1" spcCol="1270" anchor="ctr" anchorCtr="0">
          <a:noAutofit/>
        </a:bodyPr>
        <a:lstStyle/>
        <a:p>
          <a:pPr lvl="0" algn="r" defTabSz="1066800">
            <a:lnSpc>
              <a:spcPct val="90000"/>
            </a:lnSpc>
            <a:spcBef>
              <a:spcPct val="0"/>
            </a:spcBef>
            <a:spcAft>
              <a:spcPct val="35000"/>
            </a:spcAft>
          </a:pPr>
          <a:r>
            <a:rPr lang="en-US" sz="2400" kern="1200" dirty="0" smtClean="0"/>
            <a:t>Investment</a:t>
          </a:r>
          <a:endParaRPr lang="en-US" sz="2400" kern="1200" dirty="0"/>
        </a:p>
      </dsp:txBody>
      <dsp:txXfrm rot="16200000">
        <a:off x="6350366" y="2235063"/>
        <a:ext cx="2058084" cy="338543"/>
      </dsp:txXfrm>
    </dsp:sp>
    <dsp:sp modelId="{2FAC239C-2A0F-49F4-B9FF-29B4DDA2BC4E}">
      <dsp:nvSpPr>
        <dsp:cNvPr id="0" name=""/>
        <dsp:cNvSpPr/>
      </dsp:nvSpPr>
      <dsp:spPr>
        <a:xfrm>
          <a:off x="2021756" y="0"/>
          <a:ext cx="1302091" cy="3660582"/>
        </a:xfrm>
        <a:prstGeom prst="rect">
          <a:avLst/>
        </a:prstGeom>
        <a:solidFill>
          <a:schemeClr val="tx2">
            <a:lumMod val="40000"/>
            <a:lumOff val="6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0" rIns="114300" bIns="25400" numCol="1" spcCol="1270" anchor="ctr" anchorCtr="0">
          <a:noAutofit/>
        </a:bodyPr>
        <a:lstStyle/>
        <a:p>
          <a:pPr lvl="0" algn="r" defTabSz="889000">
            <a:lnSpc>
              <a:spcPct val="90000"/>
            </a:lnSpc>
            <a:spcBef>
              <a:spcPct val="0"/>
            </a:spcBef>
            <a:spcAft>
              <a:spcPct val="35000"/>
            </a:spcAft>
          </a:pPr>
          <a:r>
            <a:rPr lang="en-US" sz="2000" kern="1200" dirty="0" smtClean="0"/>
            <a:t>Trade in Goods</a:t>
          </a:r>
          <a:endParaRPr lang="en-US" sz="2000" kern="1200" dirty="0"/>
        </a:p>
      </dsp:txBody>
      <dsp:txXfrm rot="16200000">
        <a:off x="1469073" y="1477990"/>
        <a:ext cx="3294524" cy="338543"/>
      </dsp:txXfrm>
    </dsp:sp>
    <dsp:sp modelId="{8B645E75-581C-41B0-B84C-71497FB99395}">
      <dsp:nvSpPr>
        <dsp:cNvPr id="0" name=""/>
        <dsp:cNvSpPr/>
      </dsp:nvSpPr>
      <dsp:spPr>
        <a:xfrm>
          <a:off x="7706101" y="1839119"/>
          <a:ext cx="1302091" cy="1822934"/>
        </a:xfrm>
        <a:prstGeom prst="rect">
          <a:avLst/>
        </a:prstGeom>
        <a:solidFill>
          <a:schemeClr val="accent2">
            <a:shade val="50000"/>
            <a:hueOff val="131216"/>
            <a:satOff val="3120"/>
            <a:lumOff val="17018"/>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0" rIns="91440" bIns="20320" numCol="1" spcCol="1270" anchor="ctr" anchorCtr="0">
          <a:noAutofit/>
        </a:bodyPr>
        <a:lstStyle/>
        <a:p>
          <a:pPr lvl="0" algn="r" defTabSz="711200">
            <a:lnSpc>
              <a:spcPct val="90000"/>
            </a:lnSpc>
            <a:spcBef>
              <a:spcPct val="0"/>
            </a:spcBef>
            <a:spcAft>
              <a:spcPct val="35000"/>
            </a:spcAft>
          </a:pPr>
          <a:r>
            <a:rPr lang="en-US" sz="1600" kern="1200" dirty="0" smtClean="0"/>
            <a:t>Other Provisions</a:t>
          </a:r>
          <a:endParaRPr lang="en-US" sz="1600" kern="1200" dirty="0"/>
        </a:p>
      </dsp:txBody>
      <dsp:txXfrm rot="16200000">
        <a:off x="7980359" y="2490167"/>
        <a:ext cx="1640641" cy="338543"/>
      </dsp:txXfrm>
    </dsp:sp>
    <dsp:sp modelId="{84304C58-F178-4CDF-B5F1-539231221225}">
      <dsp:nvSpPr>
        <dsp:cNvPr id="0" name=""/>
        <dsp:cNvSpPr/>
      </dsp:nvSpPr>
      <dsp:spPr>
        <a:xfrm>
          <a:off x="2021756" y="0"/>
          <a:ext cx="924485" cy="3678238"/>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smtClean="0"/>
            <a:t>Tariff Elimination Annexes</a:t>
          </a:r>
          <a:endParaRPr lang="en-US" sz="1200" kern="1200" dirty="0"/>
        </a:p>
        <a:p>
          <a:pPr lvl="0" algn="l" defTabSz="533400">
            <a:lnSpc>
              <a:spcPct val="90000"/>
            </a:lnSpc>
            <a:spcBef>
              <a:spcPct val="0"/>
            </a:spcBef>
            <a:spcAft>
              <a:spcPct val="35000"/>
            </a:spcAft>
          </a:pPr>
          <a:r>
            <a:rPr lang="en-US" sz="1200" kern="1200" dirty="0" smtClean="0"/>
            <a:t>Rules of Origin Annexes</a:t>
          </a:r>
          <a:endParaRPr lang="en-US" sz="1200" kern="1200" dirty="0"/>
        </a:p>
        <a:p>
          <a:pPr lvl="0" algn="l" defTabSz="533400">
            <a:lnSpc>
              <a:spcPct val="90000"/>
            </a:lnSpc>
            <a:spcBef>
              <a:spcPct val="0"/>
            </a:spcBef>
            <a:spcAft>
              <a:spcPct val="35000"/>
            </a:spcAft>
          </a:pPr>
          <a:r>
            <a:rPr lang="en-US" sz="1200" kern="1200" dirty="0" smtClean="0"/>
            <a:t>SPS, TBT</a:t>
          </a:r>
          <a:endParaRPr lang="en-US" sz="1200" kern="1200" dirty="0"/>
        </a:p>
      </dsp:txBody>
      <dsp:txXfrm>
        <a:off x="2021756" y="0"/>
        <a:ext cx="924485" cy="3678238"/>
      </dsp:txXfrm>
    </dsp:sp>
    <dsp:sp modelId="{7198F10C-0E4B-48F1-B302-B1D70AADA26E}">
      <dsp:nvSpPr>
        <dsp:cNvPr id="0" name=""/>
        <dsp:cNvSpPr/>
      </dsp:nvSpPr>
      <dsp:spPr>
        <a:xfrm>
          <a:off x="3443028" y="438445"/>
          <a:ext cx="924485" cy="3222136"/>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smtClean="0"/>
            <a:t>Contact Points</a:t>
          </a:r>
        </a:p>
        <a:p>
          <a:pPr lvl="0" algn="l" defTabSz="533400">
            <a:lnSpc>
              <a:spcPct val="90000"/>
            </a:lnSpc>
            <a:spcBef>
              <a:spcPct val="0"/>
            </a:spcBef>
            <a:spcAft>
              <a:spcPct val="35000"/>
            </a:spcAft>
          </a:pPr>
          <a:r>
            <a:rPr lang="en-US" sz="1200" kern="1200" dirty="0" smtClean="0"/>
            <a:t>Dispute Settlement Annex</a:t>
          </a:r>
          <a:endParaRPr lang="en-US" sz="1200" kern="1200" dirty="0"/>
        </a:p>
        <a:p>
          <a:pPr lvl="0" algn="l" defTabSz="533400">
            <a:lnSpc>
              <a:spcPct val="90000"/>
            </a:lnSpc>
            <a:spcBef>
              <a:spcPct val="0"/>
            </a:spcBef>
            <a:spcAft>
              <a:spcPct val="35000"/>
            </a:spcAft>
          </a:pPr>
          <a:r>
            <a:rPr lang="en-US" sz="1200" kern="1200" dirty="0" smtClean="0"/>
            <a:t>Joint Council</a:t>
          </a:r>
          <a:endParaRPr lang="en-US" sz="1200" kern="1200" dirty="0"/>
        </a:p>
      </dsp:txBody>
      <dsp:txXfrm>
        <a:off x="3443028" y="438445"/>
        <a:ext cx="924485" cy="3222136"/>
      </dsp:txXfrm>
    </dsp:sp>
    <dsp:sp modelId="{4950866D-B6F5-41E1-9438-C2B679EA1F40}">
      <dsp:nvSpPr>
        <dsp:cNvPr id="0" name=""/>
        <dsp:cNvSpPr/>
      </dsp:nvSpPr>
      <dsp:spPr>
        <a:xfrm>
          <a:off x="4864299" y="903743"/>
          <a:ext cx="924485" cy="2758310"/>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smtClean="0"/>
            <a:t>Built-in Agenda</a:t>
          </a:r>
          <a:endParaRPr lang="en-US" sz="1200" kern="1200" dirty="0"/>
        </a:p>
        <a:p>
          <a:pPr lvl="0" algn="l" defTabSz="533400">
            <a:lnSpc>
              <a:spcPct val="90000"/>
            </a:lnSpc>
            <a:spcBef>
              <a:spcPct val="0"/>
            </a:spcBef>
            <a:spcAft>
              <a:spcPct val="35000"/>
            </a:spcAft>
          </a:pPr>
          <a:r>
            <a:rPr lang="en-US" sz="1200" kern="1200" dirty="0" smtClean="0"/>
            <a:t>2 years after</a:t>
          </a:r>
          <a:endParaRPr lang="en-US" sz="1200" kern="1200" dirty="0"/>
        </a:p>
      </dsp:txBody>
      <dsp:txXfrm>
        <a:off x="4864299" y="903743"/>
        <a:ext cx="924485" cy="2758310"/>
      </dsp:txXfrm>
    </dsp:sp>
    <dsp:sp modelId="{150FC700-2A3F-4BF2-9CE9-267A68C6BDD0}">
      <dsp:nvSpPr>
        <dsp:cNvPr id="0" name=""/>
        <dsp:cNvSpPr/>
      </dsp:nvSpPr>
      <dsp:spPr>
        <a:xfrm>
          <a:off x="6284830" y="1375293"/>
          <a:ext cx="924485" cy="2286760"/>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smtClean="0"/>
            <a:t>Built-in Agenda</a:t>
          </a:r>
          <a:endParaRPr lang="en-US" sz="1200" kern="1200" dirty="0"/>
        </a:p>
        <a:p>
          <a:pPr lvl="0" algn="l" defTabSz="533400">
            <a:lnSpc>
              <a:spcPct val="90000"/>
            </a:lnSpc>
            <a:spcBef>
              <a:spcPct val="0"/>
            </a:spcBef>
            <a:spcAft>
              <a:spcPct val="35000"/>
            </a:spcAft>
          </a:pPr>
          <a:r>
            <a:rPr lang="en-US" sz="1200" kern="1200" dirty="0" smtClean="0"/>
            <a:t>2 years after</a:t>
          </a:r>
          <a:endParaRPr lang="en-US" sz="1200" kern="1200" dirty="0"/>
        </a:p>
      </dsp:txBody>
      <dsp:txXfrm>
        <a:off x="6284830" y="1375293"/>
        <a:ext cx="924485" cy="2286760"/>
      </dsp:txXfrm>
    </dsp:sp>
    <dsp:sp modelId="{53C5E9D0-6416-4827-81C3-2C9585E8EDEC}">
      <dsp:nvSpPr>
        <dsp:cNvPr id="0" name=""/>
        <dsp:cNvSpPr/>
      </dsp:nvSpPr>
      <dsp:spPr>
        <a:xfrm>
          <a:off x="7706101" y="1839486"/>
          <a:ext cx="924485" cy="1822934"/>
        </a:xfrm>
        <a:prstGeom prst="rect">
          <a:avLst/>
        </a:prstGeom>
        <a:noFill/>
        <a:ln w="22225"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smtClean="0"/>
            <a:t>Future Work Program for Competition Policy, Government Procurement and Double Taxation Agreement</a:t>
          </a:r>
          <a:endParaRPr lang="en-US" sz="1200" kern="1200" dirty="0"/>
        </a:p>
      </dsp:txBody>
      <dsp:txXfrm>
        <a:off x="7706101" y="1839486"/>
        <a:ext cx="924485" cy="1822934"/>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BlockDescendingList">
  <dgm:title val=""/>
  <dgm:desc val=""/>
  <dgm:catLst>
    <dgm:cat type="list" pri="185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13" srcId="10" destId="11" srcOrd="0" destOrd="0"/>
        <dgm:cxn modelId="14" srcId="10" destId="12" srcOrd="0" destOrd="0"/>
        <dgm:cxn modelId="50" srcId="0" destId="20" srcOrd="1" destOrd="0"/>
        <dgm:cxn modelId="23" srcId="20" destId="21" srcOrd="0" destOrd="0"/>
        <dgm:cxn modelId="24" srcId="20" destId="22" srcOrd="0" destOrd="0"/>
        <dgm:cxn modelId="60" srcId="0" destId="30" srcOrd="2" destOrd="0"/>
        <dgm:cxn modelId="33" srcId="30" destId="31" srcOrd="0" destOrd="0"/>
        <dgm:cxn modelId="34" srcId="30" destId="32" srcOrd="0"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70">
          <dgm:prSet phldr="1"/>
        </dgm:pt>
      </dgm:ptLst>
      <dgm:cxnLst>
        <dgm:cxn modelId="40" srcId="0" destId="10" srcOrd="0" destOrd="0"/>
        <dgm:cxn modelId="50" srcId="0" destId="20" srcOrd="1" destOrd="0"/>
        <dgm:cxn modelId="60" srcId="0" destId="30" srcOrd="2" destOrd="0"/>
        <dgm:cxn modelId="80" srcId="0" destId="7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axis="ch" ptType="node" func="cnt" op="equ" val="1">
        <dgm:alg type="composite">
          <dgm:param type="ar" val="0.5516"/>
        </dgm:alg>
        <dgm:choose name="Name3">
          <dgm:if name="Name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if>
          <dgm:else name="Name5">
            <dgm:constrLst>
              <dgm:constr type="primFontSz" for="des" forName="childText_1" val="65"/>
              <dgm:constr type="primFontSz" for="des" forName="parentText_1" val="65"/>
              <dgm:constr type="primFontSz" for="des" forName="childText_1" refType="primFontSz" refFor="des" refForName="parentText_1" op="lte"/>
              <dgm:constr type="l" for="ch" forName="accentShape_1" refType="w" fact="0"/>
              <dgm:constr type="t" for="ch" forName="accentShape_1" refType="h" fact="0"/>
              <dgm:constr type="w" for="ch" forName="accentShape_1" refType="w" fact="0.7146"/>
              <dgm:constr type="h" for="ch" forName="accentShape_1" refType="h" fact="0.9952"/>
              <dgm:constr type="l" for="ch" forName="parentText_1" refType="w" fact="0.513"/>
              <dgm:constr type="t" for="ch" forName="parentText_1" refType="h" fact="0"/>
              <dgm:constr type="w" for="ch" forName="parentText_1" refType="w" refFor="ch" refForName="accentShape_1" fact="0.26"/>
              <dgm:constr type="h" for="ch" forName="parentText_1"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Lst>
          </dgm:else>
        </dgm:choose>
      </dgm:if>
      <dgm:if name="Name6" axis="ch" ptType="node" func="cnt" op="equ" val="2">
        <dgm:alg type="composite">
          <dgm:param type="ar" val="0.9804"/>
        </dgm:alg>
        <dgm:choose name="Name7">
          <dgm:if name="Name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2" refType="w" fact="0.4393"/>
              <dgm:constr type="t" for="ch" forName="accentShape_2" refType="h" fact="0.1192"/>
              <dgm:constr type="w" for="ch" forName="accentShape_2" refType="w" fact="0.4021"/>
              <dgm:constr type="h" for="ch" forName="accentShape_2" refType="h" fact="0.876"/>
              <dgm:constr type="l" for="ch" forName="accentShape_1" refType="w" fact="0"/>
              <dgm:constr type="t" for="ch" forName="accentShape_1" refType="h" fact="0"/>
              <dgm:constr type="w" for="ch" forName="accentShape_1" refType="w" fact="0.4021"/>
              <dgm:constr type="h" for="ch" forName="accentShape_1" refType="h" fact="0.9952"/>
              <dgm:constr type="l" for="ch" forName="parentText_1" refType="w" fact="0.2946"/>
              <dgm:constr type="t" for="ch" forName="parentText_1" refType="h" fact="0"/>
              <dgm:constr type="w" for="ch" forName="parentText_1" refType="w" refFor="ch" refForName="accentShape_1" fact="0.26"/>
              <dgm:constr type="h" for="ch" forName="parentText_1" refType="h" fact="0.78"/>
              <dgm:constr type="l" for="ch" forName="parentText_2" refType="w" fact="0.7339"/>
              <dgm:constr type="t" for="ch" forName="parentText_2" refType="h" fact="0.1192"/>
              <dgm:constr type="w" for="ch" forName="parentText_2" refType="w" refFor="ch" refForName="accentShape_1" fact="0.26"/>
              <dgm:constr type="h" for="ch" forName="parentText_2" refType="h" fact="0.78"/>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4393"/>
              <dgm:constr type="t" for="ch" forName="childText_2" refType="h" fact="0.1192"/>
              <dgm:constr type="w" for="ch" forName="childText_2" refType="w" refFor="ch" refForName="accentShape_2" fact="0.71"/>
              <dgm:constr type="h" for="ch" forName="childText_2" refType="h" fact="0.8808"/>
            </dgm:constrLst>
          </dgm:if>
          <dgm:else name="Name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parentText_2" refType="primFontSz" refFor="des" refForName="parentText_1" op="equ"/>
              <dgm:constr type="primFontSz" for="des" forName="childText_2" refType="primFontSz" refFor="des" refForName="childText_1" op="equ"/>
              <dgm:constr type="l" for="ch" forName="accentShape_1" refType="w" fact="0.4393"/>
              <dgm:constr type="t" for="ch" forName="accentShape_2" refType="h" fact="0.1192"/>
              <dgm:constr type="w" for="ch" forName="accentShape_2" refType="w" fact="0.4021"/>
              <dgm:constr type="h" for="ch" forName="accentShape_2" refType="h" fact="0.876"/>
              <dgm:constr type="l" for="ch" forName="accentShape_2" refType="w" fact="0"/>
              <dgm:constr type="t" for="ch" forName="accentShape_1" refType="h" fact="0"/>
              <dgm:constr type="w" for="ch" forName="accentShape_1" refType="w" fact="0.4021"/>
              <dgm:constr type="h" for="ch" forName="accentShape_1" refType="h" fact="0.9952"/>
              <dgm:constr type="l" for="ch" forName="parentText_2" refType="w" fact="0.2946"/>
              <dgm:constr type="t" for="ch" forName="parentText_1" refType="h" fact="0"/>
              <dgm:constr type="w" for="ch" forName="parentText_1" refType="w" refFor="ch" refForName="accentShape_1" fact="0.26"/>
              <dgm:constr type="h" for="ch" forName="parentText_1" refType="h" fact="0.78"/>
              <dgm:constr type="l" for="ch" forName="parentText_1" refType="w" fact="0.7339"/>
              <dgm:constr type="t" for="ch" forName="parentText_2" refType="h" fact="0.1192"/>
              <dgm:constr type="w" for="ch" forName="parentText_2" refType="w" refFor="ch" refForName="accentShape_1" fact="0.26"/>
              <dgm:constr type="h" for="ch" forName="parentText_2" refType="h" fact="0.78"/>
              <dgm:constr type="l" for="ch" forName="childText_2" refType="w" fact="0"/>
              <dgm:constr type="t" for="ch" forName="childText_1" refType="h" fact="0"/>
              <dgm:constr type="w" for="ch" forName="childText_1" refType="w" refFor="ch" refForName="accentShape_1" fact="0.71"/>
              <dgm:constr type="h" for="ch" forName="childText_1" refType="h"/>
              <dgm:constr type="l" for="ch" forName="childText_1" refType="w" fact="0.4393"/>
              <dgm:constr type="t" for="ch" forName="childText_2" refType="h" fact="0.1192"/>
              <dgm:constr type="w" for="ch" forName="childText_2" refType="w" refFor="ch" refForName="accentShape_2" fact="0.71"/>
              <dgm:constr type="h" for="ch" forName="childText_2" refType="h" fact="0.8808"/>
            </dgm:constrLst>
          </dgm:else>
        </dgm:choose>
      </dgm:if>
      <dgm:if name="Name10" axis="ch" ptType="node" func="cnt" op="equ" val="3">
        <dgm:alg type="composite">
          <dgm:param type="ar" val="1.4097"/>
        </dgm:alg>
        <dgm:choose name="Name11">
          <dgm:if name="Name12"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1"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3" refType="w" fact="0.6101"/>
              <dgm:constr type="t" for="ch" forName="accentShape_3" refType="h" fact="0.2457"/>
              <dgm:constr type="w" for="ch" forName="accentShape_3" refType="w" fact="0.2796"/>
              <dgm:constr type="h" for="ch" forName="accentShape_3" refType="h" fact="0.7499"/>
              <dgm:constr type="l" for="ch" forName="parentText_1"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3" refType="w" fact="0.6101"/>
              <dgm:constr type="t" for="ch" forName="childText_3" refType="h" fact="0.2457"/>
              <dgm:constr type="w" for="ch" forName="childText_3" refType="w" refFor="ch" refForName="accentShape_3" fact="0.71"/>
              <dgm:constr type="h" for="ch" forName="childText_3" refType="h" fact="0.7543"/>
            </dgm:constrLst>
          </dgm:if>
          <dgm:else name="Name13">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parentText_2" refType="primFontSz" refFor="des" refForName="parentText_1" op="equ"/>
              <dgm:constr type="primFontSz" for="des" forName="parentText_3"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l" for="ch" forName="accentShape_3" refType="w" fact="0"/>
              <dgm:constr type="t" for="ch" forName="accentShape_1" refType="h" fact="0"/>
              <dgm:constr type="w" for="ch" forName="accentShape_1" refType="w" fact="0.2796"/>
              <dgm:constr type="h" for="ch" forName="accentShape_1" refType="h" fact="0.9952"/>
              <dgm:constr type="l" for="ch" forName="accentShape_2" refType="w" fact="0.3055"/>
              <dgm:constr type="t" for="ch" forName="accentShape_2" refType="h" fact="0.1192"/>
              <dgm:constr type="w" for="ch" forName="accentShape_2" refType="w" fact="0.2796"/>
              <dgm:constr type="h" for="ch" forName="accentShape_2" refType="h" fact="0.876"/>
              <dgm:constr type="l" for="ch" forName="accentShape_1" refType="w" fact="0.6101"/>
              <dgm:constr type="t" for="ch" forName="accentShape_3" refType="h" fact="0.2457"/>
              <dgm:constr type="w" for="ch" forName="accentShape_3" refType="w" fact="0.2796"/>
              <dgm:constr type="h" for="ch" forName="accentShape_3" refType="h" fact="0.7499"/>
              <dgm:constr type="l" for="ch" forName="parentText_3" refType="w" fact="0.2"/>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5055"/>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1" refType="w" fact="0.8101"/>
              <dgm:constr type="t" for="ch" forName="parentText_3" refType="h" fact="0.2457"/>
              <dgm:constr type="w" for="ch" forName="parentText_3" refType="w" refFor="ch" refForName="accentShape_3" fact="0.26"/>
              <dgm:constr type="h" for="ch" forName="parentText_3" refType="h" refFor="ch" refForName="accentShape_3" fact="0.9"/>
              <dgm:constr type="l" for="ch" forName="childText_3" refType="w" fact="0"/>
              <dgm:constr type="t" for="ch" forName="childText_1" refType="h" fact="0"/>
              <dgm:constr type="w" for="ch" forName="childText_1" refType="w" refFor="ch" refForName="accentShape_1" fact="0.71"/>
              <dgm:constr type="h" for="ch" forName="childText_1" refType="h"/>
              <dgm:constr type="l" for="ch" forName="childText_2" refType="w" fact="0.3055"/>
              <dgm:constr type="t" for="ch" forName="childText_2" refType="h" fact="0.1192"/>
              <dgm:constr type="w" for="ch" forName="childText_2" refType="w" refFor="ch" refForName="accentShape_2" fact="0.71"/>
              <dgm:constr type="h" for="ch" forName="childText_2" refType="h" fact="0.8808"/>
              <dgm:constr type="l" for="ch" forName="childText_1" refType="w" fact="0.6101"/>
              <dgm:constr type="t" for="ch" forName="childText_3" refType="h" fact="0.2457"/>
              <dgm:constr type="w" for="ch" forName="childText_3" refType="w" refFor="ch" refForName="accentShape_3" fact="0.71"/>
              <dgm:constr type="h" for="ch" forName="childText_3" refType="h" fact="0.7543"/>
            </dgm:constrLst>
          </dgm:else>
        </dgm:choose>
      </dgm:if>
      <dgm:if name="Name14" axis="ch" ptType="node" func="cnt" op="equ" val="4">
        <dgm:alg type="composite">
          <dgm:param type="ar" val="1.8305"/>
        </dgm:alg>
        <dgm:choose name="Name15">
          <dgm:if name="Name16"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1" refType="w" fact="0"/>
              <dgm:constr type="t" for="ch" forName="accentShape_1" refType="h" fact="0"/>
              <dgm:constr type="w" for="ch" forName="accentShape_1" refType="w" fact="0.2153"/>
              <dgm:constr type="h" for="ch" forName="accentShape_1" refType="h" fact="0.9952"/>
              <dgm:constr type="l" for="ch" forName="accentShape_2" refType="w" fact="0.2353"/>
              <dgm:constr type="t" for="ch" forName="accentShape_2" refType="h" fact="0.1192"/>
              <dgm:constr type="w" for="ch" forName="accentShape_2" refType="w" fact="0.2153"/>
              <dgm:constr type="h" for="ch" forName="accentShape_2" refType="h" fact="0.876"/>
              <dgm:constr type="l" for="ch" forName="accentShape_3" refType="w" fact="0.4699"/>
              <dgm:constr type="t" for="ch" forName="accentShape_3" refType="h" fact="0.2457"/>
              <dgm:constr type="w" for="ch" forName="accentShape_3" refType="w" fact="0.2153"/>
              <dgm:constr type="h" for="ch" forName="accentShape_3" refType="h" fact="0.7495"/>
              <dgm:constr type="l" for="ch" forName="accentShape_4" refType="w" fact="0.6997"/>
              <dgm:constr type="t" for="ch" forName="accentShape_4" refType="h" fact="0.3696"/>
              <dgm:constr type="w" for="ch" forName="accentShape_4" refType="w" fact="0.2153"/>
              <dgm:constr type="h" for="ch" forName="accentShape_4" refType="h" fact="0.6256"/>
              <dgm:constr type="l" for="ch" forName="parentText_1"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3"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2353"/>
              <dgm:constr type="t" for="ch" forName="childText_2" refType="h" fact="0.1192"/>
              <dgm:constr type="w" for="ch" forName="childText_2" refType="w" refFor="ch" refForName="accentShape_2" fact="0.71"/>
              <dgm:constr type="h" for="ch" forName="childText_2" refType="h" fact="0.8808"/>
              <dgm:constr type="l" for="ch" forName="childText_3" refType="w" fact="0.4699"/>
              <dgm:constr type="t" for="ch" forName="childText_3" refType="h" fact="0.2457"/>
              <dgm:constr type="w" for="ch" forName="childText_3" refType="w" refFor="ch" refForName="accentShape_3" fact="0.71"/>
              <dgm:constr type="h" for="ch" forName="childText_3" refType="h" fact="0.7543"/>
              <dgm:constr type="l" for="ch" forName="childText_4" refType="w" fact="0.6997"/>
              <dgm:constr type="t" for="ch" forName="childText_4" refType="h" fact="0.3696"/>
              <dgm:constr type="w" for="ch" forName="childText_4" refType="w" refFor="ch" refForName="accentShape_4" fact="0.71"/>
              <dgm:constr type="h" for="ch" forName="childText_4" refType="h" fact="0.6261"/>
            </dgm:constrLst>
          </dgm:if>
          <dgm:else name="Name17">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l" for="ch" forName="accentShape_4" refType="w" fact="0"/>
              <dgm:constr type="t" for="ch" forName="accentShape_1" refType="h" fact="0"/>
              <dgm:constr type="w" for="ch" forName="accentShape_1" refType="w" fact="0.2153"/>
              <dgm:constr type="h" for="ch" forName="accentShape_1" refType="h" fact="0.9952"/>
              <dgm:constr type="l" for="ch" forName="accentShape_3" refType="w" fact="0.2353"/>
              <dgm:constr type="t" for="ch" forName="accentShape_2" refType="h" fact="0.1192"/>
              <dgm:constr type="w" for="ch" forName="accentShape_2" refType="w" fact="0.2153"/>
              <dgm:constr type="h" for="ch" forName="accentShape_2" refType="h" fact="0.876"/>
              <dgm:constr type="l" for="ch" forName="accentShape_2" refType="w" fact="0.4699"/>
              <dgm:constr type="t" for="ch" forName="accentShape_3" refType="h" fact="0.2457"/>
              <dgm:constr type="w" for="ch" forName="accentShape_3" refType="w" fact="0.2153"/>
              <dgm:constr type="h" for="ch" forName="accentShape_3" refType="h" fact="0.7495"/>
              <dgm:constr type="l" for="ch" forName="accentShape_1" refType="w" fact="0.6997"/>
              <dgm:constr type="t" for="ch" forName="accentShape_4" refType="h" fact="0.3696"/>
              <dgm:constr type="w" for="ch" forName="accentShape_4" refType="w" fact="0.2153"/>
              <dgm:constr type="h" for="ch" forName="accentShape_4" refType="h" fact="0.6256"/>
              <dgm:constr type="l" for="ch" forName="parentText_4" refType="w" fact="0.16"/>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3" refType="w" fact="0.3953"/>
              <dgm:constr type="t" for="ch" forName="parentText_2" refType="h" fact="0.1192"/>
              <dgm:constr type="w" for="ch" forName="parentText_2" refType="w" refFor="ch" refForName="accentShape_2" fact="0.26"/>
              <dgm:constr type="h" for="ch" forName="parentText_2" refType="h" refFor="ch" refForName="accentShape_2" fact="0.9"/>
              <dgm:constr type="l" for="ch" forName="parentText_2" refType="w" fact="0.629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1" refType="w" fact="0.8597"/>
              <dgm:constr type="t" for="ch" forName="parentText_4" refType="h" fact="0.3696"/>
              <dgm:constr type="w" for="ch" forName="parentText_4" refType="w" refFor="ch" refForName="accentShape_4" fact="0.26"/>
              <dgm:constr type="h" for="ch" forName="parentText_4" refType="h" refFor="ch" refForName="accentShape_4" fact="0.9"/>
              <dgm:constr type="l" for="ch" forName="childText_4" refType="w" fact="0"/>
              <dgm:constr type="t" for="ch" forName="childText_1" refType="h" fact="0"/>
              <dgm:constr type="w" for="ch" forName="childText_1" refType="w" refFor="ch" refForName="accentShape_1" fact="0.71"/>
              <dgm:constr type="h" for="ch" forName="childText_1" refType="h"/>
              <dgm:constr type="l" for="ch" forName="childText_3" refType="w" fact="0.2353"/>
              <dgm:constr type="t" for="ch" forName="childText_2" refType="h" fact="0.1192"/>
              <dgm:constr type="w" for="ch" forName="childText_2" refType="w" refFor="ch" refForName="accentShape_2" fact="0.71"/>
              <dgm:constr type="h" for="ch" forName="childText_2" refType="h" fact="0.8808"/>
              <dgm:constr type="l" for="ch" forName="childText_2" refType="w" fact="0.4699"/>
              <dgm:constr type="t" for="ch" forName="childText_3" refType="h" fact="0.2457"/>
              <dgm:constr type="w" for="ch" forName="childText_3" refType="w" refFor="ch" refForName="accentShape_3" fact="0.71"/>
              <dgm:constr type="h" for="ch" forName="childText_3" refType="h" fact="0.7543"/>
              <dgm:constr type="l" for="ch" forName="childText_1" refType="w" fact="0.6997"/>
              <dgm:constr type="t" for="ch" forName="childText_4" refType="h" fact="0.3696"/>
              <dgm:constr type="w" for="ch" forName="childText_4" refType="w" refFor="ch" refForName="accentShape_4" fact="0.71"/>
              <dgm:constr type="h" for="ch" forName="childText_4" refType="h" fact="0.6261"/>
            </dgm:constrLst>
          </dgm:else>
        </dgm:choose>
      </dgm:if>
      <dgm:if name="Name18" axis="ch" ptType="node" func="cnt" op="equ" val="5">
        <dgm:alg type="composite">
          <dgm:param type="ar" val="2.0125"/>
        </dgm:alg>
        <dgm:choose name="Name19">
          <dgm:if name="Name20"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1" refType="w" fact="0"/>
              <dgm:constr type="t" for="ch" forName="accentShape_1" refType="h" fact="0"/>
              <dgm:constr type="w" for="ch" forName="accentShape_1" refType="w" fact="0.1759"/>
              <dgm:constr type="h" for="ch" forName="accentShape_1" refType="h" fact="0.9952"/>
              <dgm:constr type="l" for="ch" forName="accentShape_2"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4" refType="w" fact="0.5759"/>
              <dgm:constr type="t" for="ch" forName="accentShape_4" refType="h" fact="0.3739"/>
              <dgm:constr type="w" for="ch" forName="accentShape_4" refType="w" fact="0.1759"/>
              <dgm:constr type="h" for="ch" forName="accentShape_4" refType="h" fact="0.6217"/>
              <dgm:constr type="l" for="ch" forName="accentShape_5" refType="w" fact="0.7679"/>
              <dgm:constr type="t" for="ch" forName="accentShape_5" refType="h" fact="0.5"/>
              <dgm:constr type="w" for="ch" forName="accentShape_5" refType="w" fact="0.1759"/>
              <dgm:constr type="h" for="ch" forName="accentShape_5" refType="h" fact="0.4956"/>
              <dgm:constr type="l" for="ch" forName="parentText_1"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4"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5"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1" refType="w" fact="0"/>
              <dgm:constr type="t" for="ch" forName="childText_1" refType="h" fact="0"/>
              <dgm:constr type="w" for="ch" forName="childText_1" refType="w" refFor="ch" refForName="accentShape_1" fact="0.71"/>
              <dgm:constr type="h" for="ch" forName="childText_1" refType="h"/>
              <dgm:constr type="l" for="ch" forName="childText_2"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4" refType="w" fact="0.5759"/>
              <dgm:constr type="t" for="ch" forName="childText_4" refType="h" fact="0.3739"/>
              <dgm:constr type="w" for="ch" forName="childText_4" refType="w" refFor="ch" refForName="accentShape_4" fact="0.71"/>
              <dgm:constr type="h" for="ch" forName="childText_4" refType="h" fact="0.6217"/>
              <dgm:constr type="l" for="ch" forName="childText_5" refType="w" fact="0.7679"/>
              <dgm:constr type="t" for="ch" forName="childText_5" refType="h" fact="0.5001"/>
              <dgm:constr type="w" for="ch" forName="childText_5" refType="w" refFor="ch" refForName="accentShape_5" fact="0.71"/>
              <dgm:constr type="h" for="ch" forName="childText_5" refType="h" fact="0.4956"/>
            </dgm:constrLst>
          </dgm:if>
          <dgm:else name="Name21">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l" for="ch" forName="accentShape_5" refType="w" fact="0"/>
              <dgm:constr type="t" for="ch" forName="accentShape_1" refType="h" fact="0"/>
              <dgm:constr type="w" for="ch" forName="accentShape_1" refType="w" fact="0.1759"/>
              <dgm:constr type="h" for="ch" forName="accentShape_1" refType="h" fact="0.9952"/>
              <dgm:constr type="l" for="ch" forName="accentShape_4" refType="w" fact="0.192"/>
              <dgm:constr type="t" for="ch" forName="accentShape_2" refType="h" fact="0.1196"/>
              <dgm:constr type="w" for="ch" forName="accentShape_2" refType="w" fact="0.1759"/>
              <dgm:constr type="h" for="ch" forName="accentShape_2" refType="h" fact="0.876"/>
              <dgm:constr type="l" for="ch" forName="accentShape_3" refType="w" fact="0.384"/>
              <dgm:constr type="t" for="ch" forName="accentShape_3" refType="h" fact="0.2457"/>
              <dgm:constr type="w" for="ch" forName="accentShape_3" refType="w" fact="0.1759"/>
              <dgm:constr type="h" for="ch" forName="accentShape_3" refType="h" fact="0.7499"/>
              <dgm:constr type="l" for="ch" forName="accentShape_2" refType="w" fact="0.5759"/>
              <dgm:constr type="t" for="ch" forName="accentShape_4" refType="h" fact="0.3739"/>
              <dgm:constr type="w" for="ch" forName="accentShape_4" refType="w" fact="0.1759"/>
              <dgm:constr type="h" for="ch" forName="accentShape_4" refType="h" fact="0.6217"/>
              <dgm:constr type="l" for="ch" forName="accentShape_1" refType="w" fact="0.7679"/>
              <dgm:constr type="t" for="ch" forName="accentShape_5" refType="h" fact="0.5"/>
              <dgm:constr type="w" for="ch" forName="accentShape_5" refType="w" fact="0.1759"/>
              <dgm:constr type="h" for="ch" forName="accentShape_5" refType="h" fact="0.4956"/>
              <dgm:constr type="l" for="ch" forName="parentText_5" refType="w" fact="0.12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4" refType="w" fact="0.317"/>
              <dgm:constr type="t" for="ch" forName="parentText_2" refType="h" fact="0.1196"/>
              <dgm:constr type="w" for="ch" forName="parentText_2" refType="w" refFor="ch" refForName="accentShape_2" fact="0.26"/>
              <dgm:constr type="h" for="ch" forName="parentText_2" refType="h" refFor="ch" refForName="accentShape_2" fact="0.9"/>
              <dgm:constr type="l" for="ch" forName="parentText_3" refType="w" fact="0.509"/>
              <dgm:constr type="t" for="ch" forName="parentText_3" refType="h" fact="0.2457"/>
              <dgm:constr type="w" for="ch" forName="parentText_3" refType="w" refFor="ch" refForName="accentShape_3" fact="0.26"/>
              <dgm:constr type="h" for="ch" forName="parentText_3" refType="h" refFor="ch" refForName="accentShape_3" fact="0.9"/>
              <dgm:constr type="l" for="ch" forName="parentText_2" refType="w" fact="0.7009"/>
              <dgm:constr type="t" for="ch" forName="parentText_4" refType="h" fact="0.3739"/>
              <dgm:constr type="w" for="ch" forName="parentText_4" refType="w" refFor="ch" refForName="accentShape_4" fact="0.26"/>
              <dgm:constr type="h" for="ch" forName="parentText_4" refType="h" refFor="ch" refForName="accentShape_4" fact="0.9"/>
              <dgm:constr type="l" for="ch" forName="parentText_1" refType="w" fact="0.8929"/>
              <dgm:constr type="t" for="ch" forName="parentText_5" refType="h" fact="0.5"/>
              <dgm:constr type="w" for="ch" forName="parentText_5" refType="w" refFor="ch" refForName="accentShape_5" fact="0.26"/>
              <dgm:constr type="h" for="ch" forName="parentText_5" refType="h" refFor="ch" refForName="accentShape_5" fact="0.9"/>
              <dgm:constr type="l" for="ch" forName="childText_5" refType="w" fact="0"/>
              <dgm:constr type="t" for="ch" forName="childText_1" refType="h" fact="0"/>
              <dgm:constr type="w" for="ch" forName="childText_1" refType="w" refFor="ch" refForName="accentShape_1" fact="0.71"/>
              <dgm:constr type="h" for="ch" forName="childText_1" refType="h"/>
              <dgm:constr type="l" for="ch" forName="childText_4" refType="w" fact="0.192"/>
              <dgm:constr type="t" for="ch" forName="childText_2" refType="h" fact="0.1192"/>
              <dgm:constr type="w" for="ch" forName="childText_2" refType="w" refFor="ch" refForName="accentShape_2" fact="0.71"/>
              <dgm:constr type="h" for="ch" forName="childText_2" refType="h" fact="0.876"/>
              <dgm:constr type="l" for="ch" forName="childText_3" refType="w" fact="0.384"/>
              <dgm:constr type="t" for="ch" forName="childText_3" refType="h" fact="0.2457"/>
              <dgm:constr type="w" for="ch" forName="childText_3" refType="w" refFor="ch" refForName="accentShape_3" fact="0.71"/>
              <dgm:constr type="h" for="ch" forName="childText_3" refType="h" fact="0.7499"/>
              <dgm:constr type="l" for="ch" forName="childText_2" refType="w" fact="0.5759"/>
              <dgm:constr type="t" for="ch" forName="childText_4" refType="h" fact="0.3739"/>
              <dgm:constr type="w" for="ch" forName="childText_4" refType="w" refFor="ch" refForName="accentShape_4" fact="0.71"/>
              <dgm:constr type="h" for="ch" forName="childText_4" refType="h" fact="0.6261"/>
              <dgm:constr type="l" for="ch" forName="childText_1" refType="w" fact="0.7679"/>
              <dgm:constr type="t" for="ch" forName="childText_5" refType="h" fact="0.5001"/>
              <dgm:constr type="w" for="ch" forName="childText_5" refType="w" refFor="ch" refForName="accentShape_5" fact="0.71"/>
              <dgm:constr type="h" for="ch" forName="childText_5" refType="h" fact="0.4999"/>
            </dgm:constrLst>
          </dgm:else>
        </dgm:choose>
      </dgm:if>
      <dgm:if name="Name22" axis="ch" ptType="node" func="cnt" op="equ" val="6">
        <dgm:alg type="composite">
          <dgm:param type="ar" val="2.4006"/>
        </dgm:alg>
        <dgm:shape xmlns:r="http://schemas.openxmlformats.org/officeDocument/2006/relationships" r:blip="">
          <dgm:adjLst/>
        </dgm:shape>
        <dgm:choose name="Name23">
          <dgm:if name="Name24"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1" refType="w" fact="0"/>
              <dgm:constr type="t" for="ch" forName="accentShape_1" refType="h" fact="0"/>
              <dgm:constr type="w" for="ch" forName="accentShape_1" refType="w" fact="0.1473"/>
              <dgm:constr type="h" for="ch" forName="accentShape_1" refType="h"/>
              <dgm:constr type="l" for="ch" forName="accentShape_2" refType="w" fact="0.1608"/>
              <dgm:constr type="t" for="ch" forName="accentShape_2" refType="h" fact="0.1"/>
              <dgm:constr type="w" for="ch" forName="accentShape_2" refType="w" fact="0.1473"/>
              <dgm:constr type="h" for="ch" forName="accentShape_2" refType="h" fact="0.9"/>
              <dgm:constr type="l" for="ch" forName="accentShape_3" refType="w" fact="0.3216"/>
              <dgm:constr type="t" for="ch" forName="accentShape_3" refType="h" fact="0.2"/>
              <dgm:constr type="w" for="ch" forName="accentShape_3" refType="w" fact="0.1473"/>
              <dgm:constr type="h" for="ch" forName="accentShape_3" refType="h" fact="0.8"/>
              <dgm:constr type="l" for="ch" forName="accentShape_4" refType="w" fact="0.4824"/>
              <dgm:constr type="t" for="ch" forName="accentShape_4" refType="h" fact="0.3"/>
              <dgm:constr type="w" for="ch" forName="accentShape_4" refType="w" fact="0.1473"/>
              <dgm:constr type="h" for="ch" forName="accentShape_4" refType="h" fact="0.7"/>
              <dgm:constr type="l" for="ch" forName="accentShape_5" refType="w" fact="0.6432"/>
              <dgm:constr type="t" for="ch" forName="accentShape_5" refType="h" fact="0.4"/>
              <dgm:constr type="w" for="ch" forName="accentShape_5" refType="w" fact="0.1473"/>
              <dgm:constr type="h" for="ch" forName="accentShape_5" refType="h" fact="0.6"/>
              <dgm:constr type="l" for="ch" forName="accentShape_6" refType="w" fact="0.8056"/>
              <dgm:constr type="t" for="ch" forName="accentShape_6" refType="h" fact="0.5"/>
              <dgm:constr type="w" for="ch" forName="accentShape_6" refType="w" fact="0.1473"/>
              <dgm:constr type="h" for="ch" forName="accentShape_6" refType="h" fact="0.5"/>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3"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4"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5"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6"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1"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3"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4"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5"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6" refType="w" fact="0.9101"/>
              <dgm:constr type="t" for="ch" forName="parentText_6" refType="h" fact="0.5"/>
              <dgm:constr type="w" for="ch" forName="parentText_6" refType="w" refFor="ch" refForName="accentShape_6" fact="0.26"/>
              <dgm:constr type="h" for="ch" forName="parentText_6" refType="h" refFor="ch" refForName="accentShape_6" fact="0.9"/>
            </dgm:constrLst>
          </dgm:if>
          <dgm:else name="Name25">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l" for="ch" forName="accentShape_6" refType="w" fact="0"/>
              <dgm:constr type="t" for="ch" forName="accentShape_1" refType="h" fact="0"/>
              <dgm:constr type="w" for="ch" forName="accentShape_1" refType="w" fact="0.1473"/>
              <dgm:constr type="h" for="ch" forName="accentShape_1" refType="h"/>
              <dgm:constr type="l" for="ch" forName="accentShape_5" refType="w" fact="0.1608"/>
              <dgm:constr type="t" for="ch" forName="accentShape_2" refType="h" fact="0.1"/>
              <dgm:constr type="w" for="ch" forName="accentShape_2" refType="w" fact="0.1473"/>
              <dgm:constr type="h" for="ch" forName="accentShape_2" refType="h" fact="0.9"/>
              <dgm:constr type="l" for="ch" forName="accentShape_4" refType="w" fact="0.3216"/>
              <dgm:constr type="t" for="ch" forName="accentShape_3" refType="h" fact="0.2"/>
              <dgm:constr type="w" for="ch" forName="accentShape_3" refType="w" fact="0.1473"/>
              <dgm:constr type="h" for="ch" forName="accentShape_3" refType="h" fact="0.8"/>
              <dgm:constr type="l" for="ch" forName="accentShape_3" refType="w" fact="0.4824"/>
              <dgm:constr type="t" for="ch" forName="accentShape_4" refType="h" fact="0.3"/>
              <dgm:constr type="w" for="ch" forName="accentShape_4" refType="w" fact="0.1473"/>
              <dgm:constr type="h" for="ch" forName="accentShape_4" refType="h" fact="0.7"/>
              <dgm:constr type="l" for="ch" forName="accentShape_2" refType="w" fact="0.6432"/>
              <dgm:constr type="t" for="ch" forName="accentShape_5" refType="h" fact="0.4"/>
              <dgm:constr type="w" for="ch" forName="accentShape_5" refType="w" fact="0.1473"/>
              <dgm:constr type="h" for="ch" forName="accentShape_5" refType="h" fact="0.6"/>
              <dgm:constr type="l" for="ch" forName="accentShape_1" refType="w" fact="0.8056"/>
              <dgm:constr type="t" for="ch" forName="accentShape_6" refType="h" fact="0.5"/>
              <dgm:constr type="w" for="ch" forName="accentShape_6" refType="w" fact="0.1473"/>
              <dgm:constr type="h" for="ch" forName="accentShape_6" refType="h" fact="0.5"/>
              <dgm:constr type="l" for="ch" forName="childText_6"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5" refType="w" fact="0.1608"/>
              <dgm:constr type="t" for="ch" forName="childText_2" refType="h" fact="0.1"/>
              <dgm:constr type="w" for="ch" forName="childText_2" refType="w" refFor="ch" refForName="accentShape_2" fact="0.7"/>
              <dgm:constr type="h" for="ch" forName="childText_2" refType="h" refFor="ch" refForName="accentShape_2"/>
              <dgm:constr type="l" for="ch" forName="childText_4" refType="w" fact="0.3216"/>
              <dgm:constr type="t" for="ch" forName="childText_3" refType="h" fact="0.2"/>
              <dgm:constr type="w" for="ch" forName="childText_3" refType="w" refFor="ch" refForName="accentShape_3" fact="0.7"/>
              <dgm:constr type="h" for="ch" forName="childText_3" refType="h" refFor="ch" refForName="accentShape_3"/>
              <dgm:constr type="l" for="ch" forName="childText_3" refType="w" fact="0.4824"/>
              <dgm:constr type="t" for="ch" forName="childText_4" refType="h" fact="0.3"/>
              <dgm:constr type="w" for="ch" forName="childText_4" refType="w" refFor="ch" refForName="accentShape_4" fact="0.7"/>
              <dgm:constr type="h" for="ch" forName="childText_4" refType="h" refFor="ch" refForName="accentShape_4"/>
              <dgm:constr type="l" for="ch" forName="childText_2" refType="w" fact="0.6432"/>
              <dgm:constr type="t" for="ch" forName="childText_5" refType="h" fact="0.4"/>
              <dgm:constr type="w" for="ch" forName="childText_5" refType="w" refFor="ch" refForName="accentShape_5" fact="0.7"/>
              <dgm:constr type="h" for="ch" forName="childText_5" refType="h" refFor="ch" refForName="accentShape_5"/>
              <dgm:constr type="l" for="ch" forName="childText_1" refType="w" fact="0.8056"/>
              <dgm:constr type="t" for="ch" forName="childText_6" refType="h" fact="0.5"/>
              <dgm:constr type="w" for="ch" forName="childText_6" refType="w" refFor="ch" refForName="accentShape_6" fact="0.7"/>
              <dgm:constr type="h" for="ch" forName="childText_6" refType="h" refFor="ch" refForName="accentShape_6"/>
              <dgm:constr type="l" for="ch" forName="parentText_6" refType="w" fact="0.1045"/>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5" refType="w" fact="0.2653"/>
              <dgm:constr type="t" for="ch" forName="parentText_2" refType="h" fact="0.1"/>
              <dgm:constr type="w" for="ch" forName="parentText_2" refType="w" refFor="ch" refForName="accentShape_2" fact="0.26"/>
              <dgm:constr type="h" for="ch" forName="parentText_2" refType="h" refFor="ch" refForName="accentShape_2" fact="0.9"/>
              <dgm:constr type="l" for="ch" forName="parentText_4" refType="w" fact="0.4261"/>
              <dgm:constr type="t" for="ch" forName="parentText_3" refType="h" fact="0.2"/>
              <dgm:constr type="w" for="ch" forName="parentText_3" refType="w" refFor="ch" refForName="accentShape_3" fact="0.26"/>
              <dgm:constr type="h" for="ch" forName="parentText_3" refType="h" refFor="ch" refForName="accentShape_3" fact="0.9"/>
              <dgm:constr type="l" for="ch" forName="parentText_3" refType="w" fact="0.5869"/>
              <dgm:constr type="t" for="ch" forName="parentText_4" refType="h" fact="0.3"/>
              <dgm:constr type="w" for="ch" forName="parentText_4" refType="w" refFor="ch" refForName="accentShape_4" fact="0.26"/>
              <dgm:constr type="h" for="ch" forName="parentText_4" refType="h" refFor="ch" refForName="accentShape_4" fact="0.9"/>
              <dgm:constr type="l" for="ch" forName="parentText_2" refType="w" fact="0.7477"/>
              <dgm:constr type="t" for="ch" forName="parentText_5" refType="h" fact="0.4"/>
              <dgm:constr type="w" for="ch" forName="parentText_5" refType="w" refFor="ch" refForName="accentShape_5" fact="0.26"/>
              <dgm:constr type="h" for="ch" forName="parentText_5" refType="h" refFor="ch" refForName="accentShape_5" fact="0.9"/>
              <dgm:constr type="l" for="ch" forName="parentText_1" refType="w" fact="0.9101"/>
              <dgm:constr type="t" for="ch" forName="parentText_6" refType="h" fact="0.5"/>
              <dgm:constr type="w" for="ch" forName="parentText_6" refType="w" refFor="ch" refForName="accentShape_6" fact="0.26"/>
              <dgm:constr type="h" for="ch" forName="parentText_6" refType="h" refFor="ch" refForName="accentShape_6" fact="0.9"/>
            </dgm:constrLst>
          </dgm:else>
        </dgm:choose>
      </dgm:if>
      <dgm:else name="Name26">
        <dgm:alg type="composite">
          <dgm:param type="ar" val="2.7874"/>
        </dgm:alg>
        <dgm:shape xmlns:r="http://schemas.openxmlformats.org/officeDocument/2006/relationships" r:blip="">
          <dgm:adjLst/>
        </dgm:shape>
        <dgm:choose name="Name27">
          <dgm:if name="Name28" func="var" arg="dir" op="equ" val="norm">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1" refType="w" fact="0"/>
              <dgm:constr type="t" for="ch" forName="accentShape_1" refType="h" fact="0"/>
              <dgm:constr type="w" for="ch" forName="accentShape_1" refType="w" fact="0.1269"/>
              <dgm:constr type="h" for="ch" forName="accentShape_1" refType="h"/>
              <dgm:constr type="l" for="ch" forName="accentShape_2" refType="w" fact="0.1385"/>
              <dgm:constr type="t" for="ch" forName="accentShape_2" refType="h" fact="0.0833"/>
              <dgm:constr type="w" for="ch" forName="accentShape_2" refType="w" fact="0.1269"/>
              <dgm:constr type="h" for="ch" forName="accentShape_2" refType="h" fact="0.9165"/>
              <dgm:constr type="l" for="ch" forName="accentShape_3"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5" refType="w" fact="0.5539"/>
              <dgm:constr type="t" for="ch" forName="accentShape_5" refType="h" fact="0.3332"/>
              <dgm:constr type="w" for="ch" forName="accentShape_5" refType="w" fact="0.1269"/>
              <dgm:constr type="h" for="ch" forName="accentShape_5" refType="h" fact="0.6666"/>
              <dgm:constr type="l" for="ch" forName="accentShape_6" refType="w" fact="0.6938"/>
              <dgm:constr type="t" for="ch" forName="accentShape_6" refType="h" fact="0.4165"/>
              <dgm:constr type="w" for="ch" forName="accentShape_6" refType="w" fact="0.1269"/>
              <dgm:constr type="h" for="ch" forName="accentShape_6" refType="h" fact="0.5833"/>
              <dgm:constr type="l" for="ch" forName="accentShape_7" refType="w" fact="0.8326"/>
              <dgm:constr type="t" for="ch" forName="accentShape_7" refType="h" fact="0.5"/>
              <dgm:constr type="w" for="ch" forName="accentShape_7" refType="w" fact="0.1269"/>
              <dgm:constr type="h" for="ch" forName="accentShape_7" refType="h" fact="0.5"/>
              <dgm:constr type="l" for="ch" forName="parentText_1"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2"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3"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5"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6"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7"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1"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2"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3"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5"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6"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7" refType="w" fact="0.8326"/>
              <dgm:constr type="t" for="ch" forName="childText_7" refType="h" fact="0.5"/>
              <dgm:constr type="w" for="ch" forName="childText_7" refType="w" refFor="ch" refForName="accentShape_7" fact="0.7"/>
              <dgm:constr type="h" for="ch" forName="childText_7" refType="h" refFor="ch" refForName="accentShape_7"/>
            </dgm:constrLst>
          </dgm:if>
          <dgm:else name="Name29">
            <dgm:constrLst>
              <dgm:constr type="primFontSz" for="des" forName="childText_1" val="65"/>
              <dgm:constr type="primFontSz" for="des" forName="parentText_1" val="65"/>
              <dgm:constr type="primFontSz" for="des" forName="childText_1" refType="primFontSz" refFor="des" refForName="parentText_1" op="lte"/>
              <dgm:constr type="primFontSz" for="des" forName="childText_2" refType="primFontSz" refFor="des" refForName="parentText_1" op="lte"/>
              <dgm:constr type="primFontSz" for="des" forName="childText_3" refType="primFontSz" refFor="des" refForName="parentText_1" op="lte"/>
              <dgm:constr type="primFontSz" for="des" forName="childText_4" refType="primFontSz" refFor="des" refForName="parentText_1" op="lte"/>
              <dgm:constr type="primFontSz" for="des" forName="childText_5" refType="primFontSz" refFor="des" refForName="parentText_1" op="lte"/>
              <dgm:constr type="primFontSz" for="des" forName="childText_6" refType="primFontSz" refFor="des" refForName="parentText_1" op="lte"/>
              <dgm:constr type="primFontSz" for="des" forName="childText_7" refType="primFontSz" refFor="des" refForName="parentText_1" op="lte"/>
              <dgm:constr type="primFontSz" for="des" forName="childText_1" refType="primFontSz" refFor="des" refForName="parentText_2" op="lte"/>
              <dgm:constr type="primFontSz" for="des" forName="childText_2" refType="primFontSz" refFor="des" refForName="parentText_2" op="lte"/>
              <dgm:constr type="primFontSz" for="des" forName="childText_3" refType="primFontSz" refFor="des" refForName="parentText_2" op="lte"/>
              <dgm:constr type="primFontSz" for="des" forName="childText_4" refType="primFontSz" refFor="des" refForName="parentText_2" op="lte"/>
              <dgm:constr type="primFontSz" for="des" forName="childText_5" refType="primFontSz" refFor="des" refForName="parentText_2" op="lte"/>
              <dgm:constr type="primFontSz" for="des" forName="childText_6" refType="primFontSz" refFor="des" refForName="parentText_2" op="lte"/>
              <dgm:constr type="primFontSz" for="des" forName="childText_7" refType="primFontSz" refFor="des" refForName="parentText_2" op="lte"/>
              <dgm:constr type="primFontSz" for="des" forName="childText_1" refType="primFontSz" refFor="des" refForName="parentText_3" op="lte"/>
              <dgm:constr type="primFontSz" for="des" forName="childText_2" refType="primFontSz" refFor="des" refForName="parentText_3" op="lte"/>
              <dgm:constr type="primFontSz" for="des" forName="childText_3" refType="primFontSz" refFor="des" refForName="parentText_3" op="lte"/>
              <dgm:constr type="primFontSz" for="des" forName="childText_4" refType="primFontSz" refFor="des" refForName="parentText_3" op="lte"/>
              <dgm:constr type="primFontSz" for="des" forName="childText_5" refType="primFontSz" refFor="des" refForName="parentText_3" op="lte"/>
              <dgm:constr type="primFontSz" for="des" forName="childText_6" refType="primFontSz" refFor="des" refForName="parentText_3" op="lte"/>
              <dgm:constr type="primFontSz" for="des" forName="childText_7" refType="primFontSz" refFor="des" refForName="parentText_3" op="lte"/>
              <dgm:constr type="primFontSz" for="des" forName="childText_1" refType="primFontSz" refFor="des" refForName="parentText_4" op="lte"/>
              <dgm:constr type="primFontSz" for="des" forName="childText_2" refType="primFontSz" refFor="des" refForName="parentText_4" op="lte"/>
              <dgm:constr type="primFontSz" for="des" forName="childText_3" refType="primFontSz" refFor="des" refForName="parentText_4" op="lte"/>
              <dgm:constr type="primFontSz" for="des" forName="childText_4" refType="primFontSz" refFor="des" refForName="parentText_4" op="lte"/>
              <dgm:constr type="primFontSz" for="des" forName="childText_5" refType="primFontSz" refFor="des" refForName="parentText_4" op="lte"/>
              <dgm:constr type="primFontSz" for="des" forName="childText_6" refType="primFontSz" refFor="des" refForName="parentText_4" op="lte"/>
              <dgm:constr type="primFontSz" for="des" forName="childText_7" refType="primFontSz" refFor="des" refForName="parentText_4" op="lte"/>
              <dgm:constr type="primFontSz" for="des" forName="childText_1" refType="primFontSz" refFor="des" refForName="parentText_5" op="lte"/>
              <dgm:constr type="primFontSz" for="des" forName="childText_2" refType="primFontSz" refFor="des" refForName="parentText_5" op="lte"/>
              <dgm:constr type="primFontSz" for="des" forName="childText_3" refType="primFontSz" refFor="des" refForName="parentText_5" op="lte"/>
              <dgm:constr type="primFontSz" for="des" forName="childText_4" refType="primFontSz" refFor="des" refForName="parentText_5" op="lte"/>
              <dgm:constr type="primFontSz" for="des" forName="childText_5" refType="primFontSz" refFor="des" refForName="parentText_5" op="lte"/>
              <dgm:constr type="primFontSz" for="des" forName="childText_6" refType="primFontSz" refFor="des" refForName="parentText_5" op="lte"/>
              <dgm:constr type="primFontSz" for="des" forName="childText_7" refType="primFontSz" refFor="des" refForName="parentText_5" op="lte"/>
              <dgm:constr type="primFontSz" for="des" forName="childText_1" refType="primFontSz" refFor="des" refForName="parentText_6" op="lte"/>
              <dgm:constr type="primFontSz" for="des" forName="childText_2" refType="primFontSz" refFor="des" refForName="parentText_6" op="lte"/>
              <dgm:constr type="primFontSz" for="des" forName="childText_3" refType="primFontSz" refFor="des" refForName="parentText_6" op="lte"/>
              <dgm:constr type="primFontSz" for="des" forName="childText_4" refType="primFontSz" refFor="des" refForName="parentText_6" op="lte"/>
              <dgm:constr type="primFontSz" for="des" forName="childText_5" refType="primFontSz" refFor="des" refForName="parentText_6" op="lte"/>
              <dgm:constr type="primFontSz" for="des" forName="childText_6" refType="primFontSz" refFor="des" refForName="parentText_6" op="lte"/>
              <dgm:constr type="primFontSz" for="des" forName="childText_7" refType="primFontSz" refFor="des" refForName="parentText_6" op="lte"/>
              <dgm:constr type="primFontSz" for="des" forName="childText_1" refType="primFontSz" refFor="des" refForName="parentText_7" op="lte"/>
              <dgm:constr type="primFontSz" for="des" forName="childText_2" refType="primFontSz" refFor="des" refForName="parentText_7" op="lte"/>
              <dgm:constr type="primFontSz" for="des" forName="childText_3" refType="primFontSz" refFor="des" refForName="parentText_7" op="lte"/>
              <dgm:constr type="primFontSz" for="des" forName="childText_4" refType="primFontSz" refFor="des" refForName="parentText_7" op="lte"/>
              <dgm:constr type="primFontSz" for="des" forName="childText_5" refType="primFontSz" refFor="des" refForName="parentText_7" op="lte"/>
              <dgm:constr type="primFontSz" for="des" forName="childText_6" refType="primFontSz" refFor="des" refForName="parentText_7" op="lte"/>
              <dgm:constr type="primFontSz" for="des" forName="childText_7" refType="primFontSz" refFor="des" refForName="parentText_7" op="lte"/>
              <dgm:constr type="primFontSz" for="des" forName="parentText_2" refType="primFontSz" refFor="des" refForName="parentText_1" op="equ"/>
              <dgm:constr type="primFontSz" for="des" forName="parentText_3" refType="primFontSz" refFor="des" refForName="parentText_1" op="equ"/>
              <dgm:constr type="primFontSz" for="des" forName="parentText_4" refType="primFontSz" refFor="des" refForName="parentText_1" op="equ"/>
              <dgm:constr type="primFontSz" for="des" forName="parentText_5" refType="primFontSz" refFor="des" refForName="parentText_1" op="equ"/>
              <dgm:constr type="primFontSz" for="des" forName="parentText_6" refType="primFontSz" refFor="des" refForName="parentText_1" op="equ"/>
              <dgm:constr type="primFontSz" for="des" forName="parentText_7" refType="primFontSz" refFor="des" refForName="parentText_1" op="equ"/>
              <dgm:constr type="primFontSz" for="des" forName="childText_2" refType="primFontSz" refFor="des" refForName="childText_1" op="equ"/>
              <dgm:constr type="primFontSz" for="des" forName="childText_3" refType="primFontSz" refFor="des" refForName="childText_1" op="equ"/>
              <dgm:constr type="primFontSz" for="des" forName="childText_4" refType="primFontSz" refFor="des" refForName="childText_1" op="equ"/>
              <dgm:constr type="primFontSz" for="des" forName="childText_5" refType="primFontSz" refFor="des" refForName="childText_1" op="equ"/>
              <dgm:constr type="primFontSz" for="des" forName="childText_6" refType="primFontSz" refFor="des" refForName="childText_1" op="equ"/>
              <dgm:constr type="primFontSz" for="des" forName="childText_7" refType="primFontSz" refFor="des" refForName="childText_1" op="equ"/>
              <dgm:constr type="l" for="ch" forName="accentShape_7" refType="w" fact="0"/>
              <dgm:constr type="t" for="ch" forName="accentShape_1" refType="h" fact="0"/>
              <dgm:constr type="w" for="ch" forName="accentShape_1" refType="w" fact="0.1269"/>
              <dgm:constr type="h" for="ch" forName="accentShape_1" refType="h"/>
              <dgm:constr type="l" for="ch" forName="accentShape_6" refType="w" fact="0.1385"/>
              <dgm:constr type="t" for="ch" forName="accentShape_2" refType="h" fact="0.0833"/>
              <dgm:constr type="w" for="ch" forName="accentShape_2" refType="w" fact="0.1269"/>
              <dgm:constr type="h" for="ch" forName="accentShape_2" refType="h" fact="0.9165"/>
              <dgm:constr type="l" for="ch" forName="accentShape_5" refType="w" fact="0.277"/>
              <dgm:constr type="t" for="ch" forName="accentShape_3" refType="h" fact="0.1666"/>
              <dgm:constr type="w" for="ch" forName="accentShape_3" refType="w" fact="0.1269"/>
              <dgm:constr type="h" for="ch" forName="accentShape_3" refType="h" fact="0.8332"/>
              <dgm:constr type="l" for="ch" forName="accentShape_4" refType="w" fact="0.4155"/>
              <dgm:constr type="t" for="ch" forName="accentShape_4" refType="h" fact="0.2499"/>
              <dgm:constr type="w" for="ch" forName="accentShape_4" refType="w" fact="0.1269"/>
              <dgm:constr type="h" for="ch" forName="accentShape_4" refType="h" fact="0.7499"/>
              <dgm:constr type="l" for="ch" forName="accentShape_3" refType="w" fact="0.5539"/>
              <dgm:constr type="t" for="ch" forName="accentShape_5" refType="h" fact="0.3332"/>
              <dgm:constr type="w" for="ch" forName="accentShape_5" refType="w" fact="0.1269"/>
              <dgm:constr type="h" for="ch" forName="accentShape_5" refType="h" fact="0.6666"/>
              <dgm:constr type="l" for="ch" forName="accentShape_2" refType="w" fact="0.6938"/>
              <dgm:constr type="t" for="ch" forName="accentShape_6" refType="h" fact="0.4165"/>
              <dgm:constr type="w" for="ch" forName="accentShape_6" refType="w" fact="0.1269"/>
              <dgm:constr type="h" for="ch" forName="accentShape_6" refType="h" fact="0.5833"/>
              <dgm:constr type="l" for="ch" forName="accentShape_1" refType="w" fact="0.8326"/>
              <dgm:constr type="t" for="ch" forName="accentShape_7" refType="h" fact="0.5"/>
              <dgm:constr type="w" for="ch" forName="accentShape_7" refType="w" fact="0.1269"/>
              <dgm:constr type="h" for="ch" forName="accentShape_7" refType="h" fact="0.5"/>
              <dgm:constr type="l" for="ch" forName="parentText_7" refType="w" fact="0.0888"/>
              <dgm:constr type="t" for="ch" forName="parentText_1" refType="h" fact="0"/>
              <dgm:constr type="w" for="ch" forName="parentText_1" refType="w" refFor="ch" refForName="accentShape_1" fact="0.26"/>
              <dgm:constr type="h" for="ch" forName="parentText_1" refType="h" refFor="ch" refForName="accentShape_1" fact="0.9"/>
              <dgm:constr type="l" for="ch" forName="parentText_6" refType="w" fact="0.2273"/>
              <dgm:constr type="t" for="ch" forName="parentText_2" refType="h" fact="0.0833"/>
              <dgm:constr type="w" for="ch" forName="parentText_2" refType="w" refFor="ch" refForName="accentShape_2" fact="0.26"/>
              <dgm:constr type="h" for="ch" forName="parentText_2" refType="h" refFor="ch" refForName="accentShape_2" fact="0.9"/>
              <dgm:constr type="l" for="ch" forName="parentText_5" refType="w" fact="0.36583"/>
              <dgm:constr type="t" for="ch" forName="parentText_3" refType="h" fact="0.1666"/>
              <dgm:constr type="w" for="ch" forName="parentText_3" refType="w" refFor="ch" refForName="accentShape_3" fact="0.26"/>
              <dgm:constr type="h" for="ch" forName="parentText_3" refType="h" refFor="ch" refForName="accentShape_3" fact="0.9"/>
              <dgm:constr type="l" for="ch" forName="parentText_4" refType="w" fact="0.5043"/>
              <dgm:constr type="t" for="ch" forName="parentText_4" refType="h" fact="0.2499"/>
              <dgm:constr type="w" for="ch" forName="parentText_4" refType="w" refFor="ch" refForName="accentShape_4" fact="0.26"/>
              <dgm:constr type="h" for="ch" forName="parentText_4" refType="h" refFor="ch" refForName="accentShape_4" fact="0.9"/>
              <dgm:constr type="l" for="ch" forName="parentText_3" refType="w" fact="0.6427"/>
              <dgm:constr type="t" for="ch" forName="parentText_5" refType="h" fact="0.3332"/>
              <dgm:constr type="w" for="ch" forName="parentText_5" refType="w" refFor="ch" refForName="accentShape_5" fact="0.26"/>
              <dgm:constr type="h" for="ch" forName="parentText_5" refType="h" refFor="ch" refForName="accentShape_5" fact="0.9"/>
              <dgm:constr type="l" for="ch" forName="parentText_2" refType="w" fact="0.78263"/>
              <dgm:constr type="t" for="ch" forName="parentText_6" refType="h" fact="0.4165"/>
              <dgm:constr type="w" for="ch" forName="parentText_6" refType="w" refFor="ch" refForName="accentShape_6" fact="0.26"/>
              <dgm:constr type="h" for="ch" forName="parentText_6" refType="h" refFor="ch" refForName="accentShape_6" fact="0.9"/>
              <dgm:constr type="l" for="ch" forName="parentText_1" refType="w" fact="0.92143"/>
              <dgm:constr type="t" for="ch" forName="parentText_7" refType="h" fact="0.5"/>
              <dgm:constr type="w" for="ch" forName="parentText_7" refType="w" refFor="ch" refForName="accentShape_7" fact="0.26"/>
              <dgm:constr type="h" for="ch" forName="parentText_7" refType="h" refFor="ch" refForName="accentShape_7" fact="0.9"/>
              <dgm:constr type="l" for="ch" forName="childText_7" refType="w" fact="0"/>
              <dgm:constr type="t" for="ch" forName="childText_1" refType="h" fact="0"/>
              <dgm:constr type="w" for="ch" forName="childText_1" refType="w" refFor="ch" refForName="accentShape_1" fact="0.7"/>
              <dgm:constr type="h" for="ch" forName="childText_1" refType="h" refFor="ch" refForName="accentShape_1"/>
              <dgm:constr type="l" for="ch" forName="childText_6" refType="w" fact="0.1385"/>
              <dgm:constr type="t" for="ch" forName="childText_2" refType="h" fact="0.0833"/>
              <dgm:constr type="w" for="ch" forName="childText_2" refType="w" refFor="ch" refForName="accentShape_2" fact="0.7"/>
              <dgm:constr type="h" for="ch" forName="childText_2" refType="h" refFor="ch" refForName="accentShape_2"/>
              <dgm:constr type="l" for="ch" forName="childText_5" refType="w" fact="0.277"/>
              <dgm:constr type="t" for="ch" forName="childText_3" refType="h" fact="0.1666"/>
              <dgm:constr type="w" for="ch" forName="childText_3" refType="w" refFor="ch" refForName="accentShape_3" fact="0.7"/>
              <dgm:constr type="h" for="ch" forName="childText_3" refType="h" refFor="ch" refForName="accentShape_3"/>
              <dgm:constr type="l" for="ch" forName="childText_4" refType="w" fact="0.4155"/>
              <dgm:constr type="t" for="ch" forName="childText_4" refType="h" fact="0.2499"/>
              <dgm:constr type="w" for="ch" forName="childText_4" refType="w" refFor="ch" refForName="accentShape_4" fact="0.7"/>
              <dgm:constr type="h" for="ch" forName="childText_4" refType="h" refFor="ch" refForName="accentShape_4"/>
              <dgm:constr type="l" for="ch" forName="childText_3" refType="w" fact="0.5539"/>
              <dgm:constr type="t" for="ch" forName="childText_5" refType="h" fact="0.3332"/>
              <dgm:constr type="w" for="ch" forName="childText_5" refType="w" refFor="ch" refForName="accentShape_5" fact="0.7"/>
              <dgm:constr type="h" for="ch" forName="childText_5" refType="h" refFor="ch" refForName="accentShape_5"/>
              <dgm:constr type="l" for="ch" forName="childText_2" refType="w" fact="0.6938"/>
              <dgm:constr type="t" for="ch" forName="childText_6" refType="h" fact="0.4165"/>
              <dgm:constr type="w" for="ch" forName="childText_6" refType="w" refFor="ch" refForName="accentShape_6" fact="0.7"/>
              <dgm:constr type="h" for="ch" forName="childText_6" refType="h" refFor="ch" refForName="accentShape_6"/>
              <dgm:constr type="l" for="ch" forName="childText_1" refType="w" fact="0.8326"/>
              <dgm:constr type="t" for="ch" forName="childText_7" refType="h" fact="0.5"/>
              <dgm:constr type="w" for="ch" forName="childText_7" refType="w" refFor="ch" refForName="accentShape_7" fact="0.7"/>
              <dgm:constr type="h" for="ch" forName="childText_7" refType="h" refFor="ch" refForName="accentShape_7"/>
            </dgm:constrLst>
          </dgm:else>
        </dgm:choose>
      </dgm:else>
    </dgm:choose>
    <dgm:forEach name="wrapper" axis="self" ptType="parTrans">
      <dgm:forEach name="accentRepeat" axis="self">
        <dgm:layoutNode name="imageRepeatNode" styleLbl="node1">
          <dgm:alg type="sp"/>
          <dgm:shape xmlns:r="http://schemas.openxmlformats.org/officeDocument/2006/relationships" type="rect" r:blip="" zOrderOff="-10">
            <dgm:adjLst/>
          </dgm:shape>
          <dgm:presOf axis="self"/>
        </dgm:layoutNode>
      </dgm:forEach>
    </dgm:forEach>
    <dgm:forEach name="Name30" axis="ch" ptType="node" cnt="1">
      <dgm:layoutNode name="parentText_1" styleLbl="node1">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1" styleLbl="node1">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1">
        <dgm:alg type="sp"/>
        <dgm:shape xmlns:r="http://schemas.openxmlformats.org/officeDocument/2006/relationships" r:blip="">
          <dgm:adjLst/>
        </dgm:shape>
        <dgm:presOf/>
        <dgm:constrLst/>
        <dgm:forEach name="Name31" ref="accentRepeat"/>
      </dgm:layoutNode>
    </dgm:forEach>
    <dgm:forEach name="Name32" axis="ch" ptType="node" st="2" cnt="1">
      <dgm:layoutNode name="parentText_2">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2">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2">
        <dgm:alg type="sp"/>
        <dgm:shape xmlns:r="http://schemas.openxmlformats.org/officeDocument/2006/relationships" r:blip="">
          <dgm:adjLst/>
        </dgm:shape>
        <dgm:presOf/>
        <dgm:constrLst/>
        <dgm:forEach name="Name33" ref="accentRepeat"/>
      </dgm:layoutNode>
    </dgm:forEach>
    <dgm:forEach name="Name34" axis="ch" ptType="node" st="3" cnt="1">
      <dgm:layoutNode name="parentText_3">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3">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3">
        <dgm:alg type="sp"/>
        <dgm:shape xmlns:r="http://schemas.openxmlformats.org/officeDocument/2006/relationships" r:blip="">
          <dgm:adjLst/>
        </dgm:shape>
        <dgm:presOf/>
        <dgm:constrLst/>
        <dgm:forEach name="Name35" ref="accentRepeat"/>
      </dgm:layoutNode>
    </dgm:forEach>
    <dgm:forEach name="Name36" axis="ch" ptType="node" st="4" cnt="1">
      <dgm:layoutNode name="parentText_4">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4">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4">
        <dgm:alg type="sp"/>
        <dgm:shape xmlns:r="http://schemas.openxmlformats.org/officeDocument/2006/relationships" r:blip="">
          <dgm:adjLst/>
        </dgm:shape>
        <dgm:presOf/>
        <dgm:constrLst/>
        <dgm:forEach name="Name37" ref="accentRepeat"/>
      </dgm:layoutNode>
    </dgm:forEach>
    <dgm:forEach name="Name38" axis="ch" ptType="node" st="5" cnt="1">
      <dgm:layoutNode name="parentText_5">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45"/>
          <dgm:constr type="tMarg" refType="primFontSz" fact="0"/>
          <dgm:constr type="bMarg" refType="primFontSz" fact="0.1"/>
        </dgm:constrLst>
        <dgm:ruleLst>
          <dgm:rule type="primFontSz" val="5" fact="NaN" max="NaN"/>
        </dgm:ruleLst>
      </dgm:layoutNode>
      <dgm:layoutNode name="childText_5">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5">
        <dgm:alg type="sp"/>
        <dgm:shape xmlns:r="http://schemas.openxmlformats.org/officeDocument/2006/relationships" r:blip="">
          <dgm:adjLst/>
        </dgm:shape>
        <dgm:presOf/>
        <dgm:constrLst/>
        <dgm:forEach name="Name39" ref="accentRepeat"/>
      </dgm:layoutNode>
    </dgm:forEach>
    <dgm:forEach name="Name40" axis="ch" ptType="node" st="6" cnt="1">
      <dgm:layoutNode name="parentText_6">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6">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6">
        <dgm:alg type="sp"/>
        <dgm:shape xmlns:r="http://schemas.openxmlformats.org/officeDocument/2006/relationships" r:blip="">
          <dgm:adjLst/>
        </dgm:shape>
        <dgm:presOf/>
        <dgm:constrLst/>
        <dgm:forEach name="Name41" ref="accentRepeat"/>
      </dgm:layoutNode>
    </dgm:forEach>
    <dgm:forEach name="Name42" axis="ch" ptType="node" st="7" cnt="1">
      <dgm:layoutNode name="parentText_7">
        <dgm:varLst>
          <dgm:chMax val="1"/>
          <dgm:chPref val="1"/>
          <dgm:bulletEnabled val="1"/>
        </dgm:varLst>
        <dgm:alg type="tx">
          <dgm:param type="parTxLTRAlign" val="r"/>
          <dgm:param type="shpTxLTRAlignCh" val="r"/>
          <dgm:param type="txAnchorVertCh" val="mid"/>
          <dgm:param type="autoTxRot" val="grav"/>
        </dgm:alg>
        <dgm:shape xmlns:r="http://schemas.openxmlformats.org/officeDocument/2006/relationships" rot="-90" type="rect" r:blip="" hideGeom="1">
          <dgm:adjLst/>
        </dgm:shape>
        <dgm:presOf axis="self" ptType="node"/>
        <dgm:constrLst>
          <dgm:constr type="lMarg" refType="primFontSz" fact="0.3"/>
          <dgm:constr type="rMarg" refType="primFontSz" fact="0.3"/>
          <dgm:constr type="tMarg" refType="primFontSz" fact="0"/>
          <dgm:constr type="bMarg" refType="primFontSz" fact="0.1"/>
        </dgm:constrLst>
        <dgm:ruleLst>
          <dgm:rule type="primFontSz" val="5" fact="NaN" max="NaN"/>
        </dgm:ruleLst>
      </dgm:layoutNode>
      <dgm:layoutNode name="childText_7">
        <dgm:varLst>
          <dgm:chMax val="0"/>
          <dgm:chPref val="0"/>
          <dgm:bulletEnabled val="1"/>
        </dgm:varLst>
        <dgm:alg type="tx">
          <dgm:param type="txAnchorVert" val="t"/>
          <dgm:param type="parTxLTRAlign" val="l"/>
        </dgm:alg>
        <dgm:shape xmlns:r="http://schemas.openxmlformats.org/officeDocument/2006/relationships" type="rect" r:blip="" hideGeom="1">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Shape_7">
        <dgm:alg type="sp"/>
        <dgm:shape xmlns:r="http://schemas.openxmlformats.org/officeDocument/2006/relationships" r:blip="">
          <dgm:adjLst/>
        </dgm:shape>
        <dgm:presOf/>
        <dgm:constrLst/>
        <dgm:forEach name="Name43"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TT"/>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801AD06D-B7EC-4E43-A1D1-618785A26275}" type="datetimeFigureOut">
              <a:rPr lang="en-TT" smtClean="0"/>
              <a:pPr/>
              <a:t>22/05/2017</a:t>
            </a:fld>
            <a:endParaRPr lang="en-TT"/>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TT"/>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TT"/>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TT"/>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564A93C4-712A-4C40-8D66-301809B5AD56}" type="slidenum">
              <a:rPr lang="en-TT" smtClean="0"/>
              <a:pPr/>
              <a:t>‹#›</a:t>
            </a:fld>
            <a:endParaRPr lang="en-TT"/>
          </a:p>
        </p:txBody>
      </p:sp>
    </p:spTree>
    <p:extLst>
      <p:ext uri="{BB962C8B-B14F-4D97-AF65-F5344CB8AC3E}">
        <p14:creationId xmlns:p14="http://schemas.microsoft.com/office/powerpoint/2010/main" xmlns="" val="4241205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T"/>
          </a:p>
        </p:txBody>
      </p:sp>
      <p:sp>
        <p:nvSpPr>
          <p:cNvPr id="4" name="Slide Number Placeholder 3"/>
          <p:cNvSpPr>
            <a:spLocks noGrp="1"/>
          </p:cNvSpPr>
          <p:nvPr>
            <p:ph type="sldNum" sz="quarter" idx="10"/>
          </p:nvPr>
        </p:nvSpPr>
        <p:spPr/>
        <p:txBody>
          <a:bodyPr/>
          <a:lstStyle/>
          <a:p>
            <a:fld id="{564A93C4-712A-4C40-8D66-301809B5AD56}" type="slidenum">
              <a:rPr lang="en-TT" smtClean="0"/>
              <a:pPr/>
              <a:t>1</a:t>
            </a:fld>
            <a:endParaRPr lang="en-TT"/>
          </a:p>
        </p:txBody>
      </p:sp>
    </p:spTree>
    <p:extLst>
      <p:ext uri="{BB962C8B-B14F-4D97-AF65-F5344CB8AC3E}">
        <p14:creationId xmlns:p14="http://schemas.microsoft.com/office/powerpoint/2010/main" xmlns="" val="300379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The Agreement also made special</a:t>
            </a:r>
            <a:r>
              <a:rPr lang="en-TT" baseline="0" dirty="0" smtClean="0"/>
              <a:t> provisions for goods produced in Free Trade Zones. Normally CARICOM does not allow duty-free treatment for good produced in free zones, however an exception was made in </a:t>
            </a:r>
            <a:r>
              <a:rPr lang="en-TT" baseline="0" smtClean="0"/>
              <a:t>this Agreement.</a:t>
            </a:r>
            <a:endParaRPr lang="en-TT" baseline="0" dirty="0" smtClean="0"/>
          </a:p>
          <a:p>
            <a:r>
              <a:rPr lang="en-TT" baseline="0" dirty="0" smtClean="0"/>
              <a:t>Companies such as EIG which make electrical components may benefit from this.</a:t>
            </a:r>
            <a:endParaRPr lang="en-TT" dirty="0"/>
          </a:p>
        </p:txBody>
      </p:sp>
      <p:sp>
        <p:nvSpPr>
          <p:cNvPr id="4" name="Slide Number Placeholder 3"/>
          <p:cNvSpPr>
            <a:spLocks noGrp="1"/>
          </p:cNvSpPr>
          <p:nvPr>
            <p:ph type="sldNum" sz="quarter" idx="10"/>
          </p:nvPr>
        </p:nvSpPr>
        <p:spPr/>
        <p:txBody>
          <a:bodyPr/>
          <a:lstStyle/>
          <a:p>
            <a:fld id="{564A93C4-712A-4C40-8D66-301809B5AD56}" type="slidenum">
              <a:rPr lang="en-TT" smtClean="0"/>
              <a:pPr/>
              <a:t>10</a:t>
            </a:fld>
            <a:endParaRPr lang="en-TT"/>
          </a:p>
        </p:txBody>
      </p:sp>
    </p:spTree>
    <p:extLst>
      <p:ext uri="{BB962C8B-B14F-4D97-AF65-F5344CB8AC3E}">
        <p14:creationId xmlns:p14="http://schemas.microsoft.com/office/powerpoint/2010/main" xmlns="" val="305822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With</a:t>
            </a:r>
            <a:r>
              <a:rPr lang="en-TT" baseline="0" dirty="0" smtClean="0"/>
              <a:t> the FTA… </a:t>
            </a:r>
          </a:p>
          <a:p>
            <a:endParaRPr lang="en-TT" baseline="0" dirty="0" smtClean="0"/>
          </a:p>
          <a:p>
            <a:r>
              <a:rPr lang="en-TT" baseline="0" dirty="0" smtClean="0"/>
              <a:t>Therefore, once manufacturers can meet the rule of origin requirements for the products, there is substantial access to the Costa Rican market.</a:t>
            </a:r>
            <a:endParaRPr lang="en-TT" dirty="0"/>
          </a:p>
        </p:txBody>
      </p:sp>
      <p:sp>
        <p:nvSpPr>
          <p:cNvPr id="4" name="Slide Number Placeholder 3"/>
          <p:cNvSpPr>
            <a:spLocks noGrp="1"/>
          </p:cNvSpPr>
          <p:nvPr>
            <p:ph type="sldNum" sz="quarter" idx="10"/>
          </p:nvPr>
        </p:nvSpPr>
        <p:spPr/>
        <p:txBody>
          <a:bodyPr/>
          <a:lstStyle/>
          <a:p>
            <a:fld id="{564A93C4-712A-4C40-8D66-301809B5AD56}" type="slidenum">
              <a:rPr lang="en-TT" smtClean="0"/>
              <a:pPr/>
              <a:t>11</a:t>
            </a:fld>
            <a:endParaRPr lang="en-TT"/>
          </a:p>
        </p:txBody>
      </p:sp>
    </p:spTree>
    <p:extLst>
      <p:ext uri="{BB962C8B-B14F-4D97-AF65-F5344CB8AC3E}">
        <p14:creationId xmlns:p14="http://schemas.microsoft.com/office/powerpoint/2010/main" xmlns="" val="33541853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And</a:t>
            </a:r>
            <a:r>
              <a:rPr lang="en-TT" baseline="0" dirty="0" smtClean="0"/>
              <a:t> now I will hand you over to </a:t>
            </a:r>
            <a:r>
              <a:rPr lang="en-TT" baseline="0" dirty="0" err="1" smtClean="0"/>
              <a:t>Ms.</a:t>
            </a:r>
            <a:r>
              <a:rPr lang="en-TT" baseline="0" dirty="0" smtClean="0"/>
              <a:t> Lewis to highlight some of the reported issues facing exporters in the Costa Rican </a:t>
            </a:r>
            <a:r>
              <a:rPr lang="en-TT" baseline="0" smtClean="0"/>
              <a:t>market. </a:t>
            </a:r>
            <a:r>
              <a:rPr lang="en-TT" smtClean="0"/>
              <a:t>During </a:t>
            </a:r>
            <a:r>
              <a:rPr lang="en-TT" dirty="0" smtClean="0"/>
              <a:t>the course of trade, it is expected that difficulties</a:t>
            </a:r>
            <a:r>
              <a:rPr lang="en-TT" baseline="0" dirty="0" smtClean="0"/>
              <a:t> will arise. Some of those difficulties which have been reported by you the manufacturers were…</a:t>
            </a:r>
          </a:p>
          <a:p>
            <a:endParaRPr lang="en-TT" baseline="0" dirty="0" smtClean="0"/>
          </a:p>
          <a:p>
            <a:r>
              <a:rPr lang="en-TT" baseline="0" dirty="0" smtClean="0"/>
              <a:t>These issues were discussed at the First Meeting of the Joint Council established under the Agreement which was convened on June 17-18 2015.</a:t>
            </a:r>
          </a:p>
          <a:p>
            <a:endParaRPr lang="en-TT" baseline="0" dirty="0" smtClean="0"/>
          </a:p>
          <a:p>
            <a:pPr defTabSz="924458">
              <a:defRPr/>
            </a:pPr>
            <a:r>
              <a:rPr lang="en-TT" baseline="0" dirty="0" smtClean="0"/>
              <a:t>As it relates to </a:t>
            </a:r>
            <a:r>
              <a:rPr lang="en-TT" b="1" baseline="0" dirty="0" smtClean="0"/>
              <a:t>product registration requirements</a:t>
            </a:r>
            <a:r>
              <a:rPr lang="en-TT" baseline="0" dirty="0" smtClean="0"/>
              <a:t>, manufacturers/exporters </a:t>
            </a:r>
            <a:r>
              <a:rPr lang="en-US" dirty="0"/>
              <a:t>have indicated that they incur substantial costs when registering any product entering the Costa Rican market with the Food and Drug Division of Costa Rica. Manufacturers/ exporters explained that individual varieties imported into Costa Rica must be registered separately. At the JC Meeting, CR clarified that products only had to be registered once and that instances to the contrary may have been as a result of miscommunication. Costa Rica requested evidence of such cases so further investigation can be conducted. Trinidad and Tobago has requested the evidence from the relevant firms.</a:t>
            </a:r>
          </a:p>
          <a:p>
            <a:pPr defTabSz="924458">
              <a:defRPr/>
            </a:pPr>
            <a:endParaRPr lang="en-US" dirty="0"/>
          </a:p>
          <a:p>
            <a:pPr defTabSz="924458">
              <a:defRPr/>
            </a:pPr>
            <a:r>
              <a:rPr lang="en-TT" dirty="0"/>
              <a:t>As it relates to </a:t>
            </a:r>
            <a:r>
              <a:rPr lang="en-TT" b="1" dirty="0"/>
              <a:t>documentation</a:t>
            </a:r>
            <a:r>
              <a:rPr lang="en-TT" dirty="0"/>
              <a:t>, e</a:t>
            </a:r>
            <a:r>
              <a:rPr lang="en-US" dirty="0" err="1"/>
              <a:t>xporters</a:t>
            </a:r>
            <a:r>
              <a:rPr lang="en-US" dirty="0"/>
              <a:t> have indicated that all documentation relating to the export of products to Costa Rica must by notarized and translated into Spanish, including ingredients and products. This is seen as a expensive and time consuming process. At the First Meeting of the JC, Costa Rica explained that the requirement for translations to be notarized was not discriminatory since all foreign products entering Costa Rica were required to notarize and translate into Spanish all documents relating to the export of products to Costa Rica. </a:t>
            </a:r>
            <a:endParaRPr lang="en-TT" dirty="0"/>
          </a:p>
          <a:p>
            <a:endParaRPr lang="en-TT" dirty="0" smtClean="0"/>
          </a:p>
          <a:p>
            <a:pPr defTabSz="924458">
              <a:defRPr/>
            </a:pPr>
            <a:r>
              <a:rPr lang="en-TT" dirty="0" smtClean="0"/>
              <a:t>Costa Rica’s Law 6209 of 1978 </a:t>
            </a:r>
            <a:r>
              <a:rPr lang="en-US" dirty="0"/>
              <a:t>regarding the Protection of Representative of Foreign Enterprises aims to protect domestic distributors of imported goods. . Exporters to Costa Rica may incur rigid penalties if they unjustifiably terminate their relationships with the local distributors. Manufacturers/ exporters see this law as restrictive and a deterrence to trade. Given that Costa Rican exporters do not face a similar legal requirement in CARICOM Member States, CARICOM requested a waiver or exemption be granted in circumstances where it might apply to representatives of CARICOM exporters. CARICOM also invited Costa Rica to explain Law 6209 of 1978 and its implications for CARICOM exporters. CARICOM also requested that an English version of the law be submitted to the CARICOM Secretariat for analysis. </a:t>
            </a:r>
            <a:endParaRPr lang="en-TT" dirty="0"/>
          </a:p>
          <a:p>
            <a:pPr defTabSz="924458">
              <a:defRPr/>
            </a:pPr>
            <a:endParaRPr lang="en-TT" dirty="0" smtClean="0"/>
          </a:p>
          <a:p>
            <a:pPr defTabSz="924458">
              <a:defRPr/>
            </a:pPr>
            <a:r>
              <a:rPr lang="en-TT" dirty="0" smtClean="0"/>
              <a:t>Costa Rica</a:t>
            </a:r>
            <a:r>
              <a:rPr lang="en-TT" baseline="0" dirty="0" smtClean="0"/>
              <a:t> agreed to share information on the law at a future meeting of the JC.</a:t>
            </a:r>
          </a:p>
          <a:p>
            <a:pPr defTabSz="924458">
              <a:defRPr/>
            </a:pPr>
            <a:endParaRPr lang="en-TT" dirty="0" smtClean="0"/>
          </a:p>
          <a:p>
            <a:r>
              <a:rPr lang="en-US" dirty="0"/>
              <a:t>Costa Rica expressed that Law 6209 of 1978 could not be modified and proposed that the information requested for a clearer explanation of the law and its implications for CARICOM exporters be communicated through dialogue between contact points. </a:t>
            </a:r>
            <a:endParaRPr lang="en-TT" dirty="0"/>
          </a:p>
          <a:p>
            <a:r>
              <a:rPr lang="en-US" dirty="0"/>
              <a:t>Costa Rica has agreed to make available a copy of Law 6209 of 1978 in English. Trinidad and Tobago is awaiting the English version of Law 6209 of 1978. </a:t>
            </a:r>
          </a:p>
          <a:p>
            <a:endParaRPr lang="en-US" dirty="0"/>
          </a:p>
          <a:p>
            <a:r>
              <a:rPr lang="en-US" b="1" dirty="0"/>
              <a:t>Inadequate transportation </a:t>
            </a:r>
            <a:r>
              <a:rPr lang="en-US" dirty="0"/>
              <a:t>between Trinidad and Tobago and Costa Rica poses a major barrier to trade between countries. Challenges were cited regarding both maritime and air transportation. This issue was raised at the First CARICOM – Costa Rica Joint Council Meeting and both Parties agreed to appeal to shipping lines to sail more regularly to Caribbean ports. There was also consensus on the development of a business model that would seek to address the transportation deficiency impacting bilateral trade</a:t>
            </a:r>
            <a:r>
              <a:rPr lang="en-US" dirty="0" smtClean="0"/>
              <a:t>.</a:t>
            </a:r>
          </a:p>
          <a:p>
            <a:endParaRPr lang="en-TT" dirty="0"/>
          </a:p>
          <a:p>
            <a:r>
              <a:rPr lang="en-TT" dirty="0" smtClean="0"/>
              <a:t>These</a:t>
            </a:r>
            <a:r>
              <a:rPr lang="en-TT" baseline="0" dirty="0" smtClean="0"/>
              <a:t> are matters that we will continue to follow up with the TTMA and the manufacturers</a:t>
            </a:r>
            <a:endParaRPr lang="en-TT" dirty="0"/>
          </a:p>
          <a:p>
            <a:endParaRPr lang="en-TT" dirty="0"/>
          </a:p>
          <a:p>
            <a:pPr defTabSz="924458">
              <a:defRPr/>
            </a:pPr>
            <a:endParaRPr lang="en-TT" dirty="0" smtClean="0"/>
          </a:p>
          <a:p>
            <a:endParaRPr lang="en-TT" dirty="0"/>
          </a:p>
        </p:txBody>
      </p:sp>
      <p:sp>
        <p:nvSpPr>
          <p:cNvPr id="4" name="Slide Number Placeholder 3"/>
          <p:cNvSpPr>
            <a:spLocks noGrp="1"/>
          </p:cNvSpPr>
          <p:nvPr>
            <p:ph type="sldNum" sz="quarter" idx="10"/>
          </p:nvPr>
        </p:nvSpPr>
        <p:spPr/>
        <p:txBody>
          <a:bodyPr/>
          <a:lstStyle/>
          <a:p>
            <a:fld id="{564A93C4-712A-4C40-8D66-301809B5AD56}" type="slidenum">
              <a:rPr lang="en-TT" smtClean="0"/>
              <a:pPr/>
              <a:t>12</a:t>
            </a:fld>
            <a:endParaRPr lang="en-TT"/>
          </a:p>
        </p:txBody>
      </p:sp>
    </p:spTree>
    <p:extLst>
      <p:ext uri="{BB962C8B-B14F-4D97-AF65-F5344CB8AC3E}">
        <p14:creationId xmlns:p14="http://schemas.microsoft.com/office/powerpoint/2010/main" xmlns="" val="1977665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T"/>
          </a:p>
        </p:txBody>
      </p:sp>
      <p:sp>
        <p:nvSpPr>
          <p:cNvPr id="4" name="Slide Number Placeholder 3"/>
          <p:cNvSpPr>
            <a:spLocks noGrp="1"/>
          </p:cNvSpPr>
          <p:nvPr>
            <p:ph type="sldNum" sz="quarter" idx="10"/>
          </p:nvPr>
        </p:nvSpPr>
        <p:spPr/>
        <p:txBody>
          <a:bodyPr/>
          <a:lstStyle/>
          <a:p>
            <a:fld id="{564A93C4-712A-4C40-8D66-301809B5AD56}" type="slidenum">
              <a:rPr lang="en-TT" smtClean="0"/>
              <a:pPr/>
              <a:t>13</a:t>
            </a:fld>
            <a:endParaRPr lang="en-TT"/>
          </a:p>
        </p:txBody>
      </p:sp>
    </p:spTree>
    <p:extLst>
      <p:ext uri="{BB962C8B-B14F-4D97-AF65-F5344CB8AC3E}">
        <p14:creationId xmlns:p14="http://schemas.microsoft.com/office/powerpoint/2010/main" xmlns="" val="101407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TT"/>
          </a:p>
        </p:txBody>
      </p:sp>
      <p:sp>
        <p:nvSpPr>
          <p:cNvPr id="4" name="Slide Number Placeholder 3"/>
          <p:cNvSpPr>
            <a:spLocks noGrp="1"/>
          </p:cNvSpPr>
          <p:nvPr>
            <p:ph type="sldNum" sz="quarter" idx="10"/>
          </p:nvPr>
        </p:nvSpPr>
        <p:spPr/>
        <p:txBody>
          <a:bodyPr/>
          <a:lstStyle/>
          <a:p>
            <a:fld id="{564A93C4-712A-4C40-8D66-301809B5AD56}" type="slidenum">
              <a:rPr lang="en-TT" smtClean="0"/>
              <a:pPr/>
              <a:t>2</a:t>
            </a:fld>
            <a:endParaRPr lang="en-TT"/>
          </a:p>
        </p:txBody>
      </p:sp>
    </p:spTree>
    <p:extLst>
      <p:ext uri="{BB962C8B-B14F-4D97-AF65-F5344CB8AC3E}">
        <p14:creationId xmlns:p14="http://schemas.microsoft.com/office/powerpoint/2010/main" xmlns="" val="644163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latin typeface="Arial" panose="020B0604020202020204" pitchFamily="34" charset="0"/>
              </a:rPr>
              <a:t>Source: World Bank 2016, Doing Business 2017:</a:t>
            </a:r>
            <a:r>
              <a:rPr lang="en-US" altLang="en-US" baseline="0" dirty="0" smtClean="0">
                <a:latin typeface="Arial" panose="020B0604020202020204" pitchFamily="34" charset="0"/>
              </a:rPr>
              <a:t> Equal Opportunity for all</a:t>
            </a:r>
          </a:p>
          <a:p>
            <a:endParaRPr lang="en-US" altLang="en-US" dirty="0" smtClean="0">
              <a:latin typeface="Arial" panose="020B0604020202020204" pitchFamily="34" charset="0"/>
            </a:endParaRPr>
          </a:p>
          <a:p>
            <a:r>
              <a:rPr lang="en-US" altLang="en-US" dirty="0" smtClean="0">
                <a:latin typeface="Arial" panose="020B0604020202020204" pitchFamily="34" charset="0"/>
              </a:rPr>
              <a:t>Costa</a:t>
            </a:r>
            <a:r>
              <a:rPr lang="en-US" altLang="en-US" baseline="0" dirty="0" smtClean="0">
                <a:latin typeface="Arial" panose="020B0604020202020204" pitchFamily="34" charset="0"/>
              </a:rPr>
              <a:t> Rica </a:t>
            </a:r>
            <a:r>
              <a:rPr lang="en-US" altLang="en-US" dirty="0" smtClean="0">
                <a:latin typeface="Arial" panose="020B0604020202020204" pitchFamily="34" charset="0"/>
              </a:rPr>
              <a:t>is an</a:t>
            </a:r>
            <a:r>
              <a:rPr lang="en-US" altLang="en-US" baseline="0" dirty="0" smtClean="0">
                <a:latin typeface="Arial" panose="020B0604020202020204" pitchFamily="34" charset="0"/>
              </a:rPr>
              <a:t> upper</a:t>
            </a:r>
            <a:r>
              <a:rPr lang="en-US" altLang="en-US" dirty="0" smtClean="0">
                <a:latin typeface="Arial" panose="020B0604020202020204" pitchFamily="34" charset="0"/>
              </a:rPr>
              <a:t> middle income economy with a population of 4.8m Spanish speaking persons. With a GDP US$ 54.1</a:t>
            </a:r>
            <a:r>
              <a:rPr lang="en-US" altLang="en-US" baseline="0" dirty="0" smtClean="0">
                <a:latin typeface="Arial" panose="020B0604020202020204" pitchFamily="34" charset="0"/>
              </a:rPr>
              <a:t> </a:t>
            </a:r>
            <a:r>
              <a:rPr lang="en-US" altLang="en-US" dirty="0" smtClean="0">
                <a:latin typeface="Arial" panose="020B0604020202020204" pitchFamily="34" charset="0"/>
              </a:rPr>
              <a:t>billion, the population is recorded as having income (GNI) of approx. $US 10,210. Income inequality is high and ..% of the population is below the poverty level.</a:t>
            </a:r>
          </a:p>
          <a:p>
            <a:endParaRPr lang="en-US" altLang="en-US" dirty="0" smtClean="0">
              <a:latin typeface="Arial" panose="020B0604020202020204" pitchFamily="34" charset="0"/>
            </a:endParaRPr>
          </a:p>
          <a:p>
            <a:r>
              <a:rPr lang="en-US" altLang="en-US" dirty="0" smtClean="0">
                <a:latin typeface="Arial" panose="020B0604020202020204" pitchFamily="34" charset="0"/>
              </a:rPr>
              <a:t>Costa</a:t>
            </a:r>
            <a:r>
              <a:rPr lang="en-US" altLang="en-US" baseline="0" dirty="0" smtClean="0">
                <a:latin typeface="Arial" panose="020B0604020202020204" pitchFamily="34" charset="0"/>
              </a:rPr>
              <a:t> Rica</a:t>
            </a:r>
            <a:r>
              <a:rPr lang="en-US" altLang="en-US" dirty="0" smtClean="0">
                <a:latin typeface="Arial" panose="020B0604020202020204" pitchFamily="34" charset="0"/>
              </a:rPr>
              <a:t>’s Doing Business ranking in 2017 was 62, as compared to 60 in 2016 .</a:t>
            </a:r>
            <a:r>
              <a:rPr lang="en-US" altLang="en-US" baseline="0" dirty="0" smtClean="0">
                <a:latin typeface="Arial" panose="020B0604020202020204" pitchFamily="34" charset="0"/>
              </a:rPr>
              <a:t> Trinidad and Tobago also fell in its Doing Business Ranking from 92 in 2016 to 96 in 2017.</a:t>
            </a:r>
            <a:endParaRPr lang="en-US" altLang="en-US" dirty="0" smtClean="0">
              <a:latin typeface="Arial" panose="020B0604020202020204" pitchFamily="34" charset="0"/>
            </a:endParaRPr>
          </a:p>
          <a:p>
            <a:endParaRPr lang="en-TT" dirty="0"/>
          </a:p>
        </p:txBody>
      </p:sp>
      <p:sp>
        <p:nvSpPr>
          <p:cNvPr id="4" name="Slide Number Placeholder 3"/>
          <p:cNvSpPr>
            <a:spLocks noGrp="1"/>
          </p:cNvSpPr>
          <p:nvPr>
            <p:ph type="sldNum" sz="quarter" idx="10"/>
          </p:nvPr>
        </p:nvSpPr>
        <p:spPr/>
        <p:txBody>
          <a:bodyPr/>
          <a:lstStyle/>
          <a:p>
            <a:fld id="{564A93C4-712A-4C40-8D66-301809B5AD56}" type="slidenum">
              <a:rPr lang="en-TT" smtClean="0"/>
              <a:pPr/>
              <a:t>3</a:t>
            </a:fld>
            <a:endParaRPr lang="en-TT"/>
          </a:p>
        </p:txBody>
      </p:sp>
    </p:spTree>
    <p:extLst>
      <p:ext uri="{BB962C8B-B14F-4D97-AF65-F5344CB8AC3E}">
        <p14:creationId xmlns:p14="http://schemas.microsoft.com/office/powerpoint/2010/main" xmlns="" val="4098006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Here we have a </a:t>
            </a:r>
            <a:r>
              <a:rPr lang="en-TT" dirty="0" err="1" smtClean="0"/>
              <a:t>pictoral</a:t>
            </a:r>
            <a:r>
              <a:rPr lang="en-TT" baseline="0" dirty="0" smtClean="0"/>
              <a:t> view of Trinidad and Tobago’s trade with Costa Rica over the period 2012-2016. It can be seen that imports from Costa Rica were steady over the period averaging between TT$ 300 M – TT$330 M. However, exports displayed a bit more movement, demonstrating a general downward trend from 2013 to 2016. The spike in T&amp;T exports in 2013 was as a result of increased exports of 72071190 – semi finished iron (1B 346M), in 2014 it was 209M.</a:t>
            </a:r>
          </a:p>
          <a:p>
            <a:endParaRPr lang="en-TT" baseline="0" dirty="0" smtClean="0"/>
          </a:p>
          <a:p>
            <a:r>
              <a:rPr lang="en-TT" baseline="0" dirty="0" smtClean="0"/>
              <a:t>Trinidad and Tobago generally experienced a trade surplus over the period, except for the years 2012 and 2016, where a trade deficit of approximately TT$279M was recorded in 2016. </a:t>
            </a:r>
            <a:endParaRPr lang="en-TT" dirty="0"/>
          </a:p>
        </p:txBody>
      </p:sp>
      <p:sp>
        <p:nvSpPr>
          <p:cNvPr id="4" name="Slide Number Placeholder 3"/>
          <p:cNvSpPr>
            <a:spLocks noGrp="1"/>
          </p:cNvSpPr>
          <p:nvPr>
            <p:ph type="sldNum" sz="quarter" idx="10"/>
          </p:nvPr>
        </p:nvSpPr>
        <p:spPr/>
        <p:txBody>
          <a:bodyPr/>
          <a:lstStyle/>
          <a:p>
            <a:fld id="{564A93C4-712A-4C40-8D66-301809B5AD56}" type="slidenum">
              <a:rPr lang="en-TT" smtClean="0"/>
              <a:pPr/>
              <a:t>4</a:t>
            </a:fld>
            <a:endParaRPr lang="en-TT"/>
          </a:p>
        </p:txBody>
      </p:sp>
    </p:spTree>
    <p:extLst>
      <p:ext uri="{BB962C8B-B14F-4D97-AF65-F5344CB8AC3E}">
        <p14:creationId xmlns:p14="http://schemas.microsoft.com/office/powerpoint/2010/main" xmlns="" val="1881194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Taking a closer</a:t>
            </a:r>
            <a:r>
              <a:rPr lang="en-TT" baseline="0" dirty="0" smtClean="0"/>
              <a:t> look at w</a:t>
            </a:r>
            <a:r>
              <a:rPr lang="en-TT" dirty="0" smtClean="0"/>
              <a:t>hat has trade with Costa Rica been like in 2016..</a:t>
            </a:r>
            <a:r>
              <a:rPr lang="en-TT" baseline="0" dirty="0" smtClean="0"/>
              <a:t> Trinidad and Tobago exported approximately TT$ 50.2 M (</a:t>
            </a:r>
            <a:r>
              <a:rPr lang="en-TT" dirty="0" smtClean="0"/>
              <a:t>50,158,555) </a:t>
            </a:r>
            <a:r>
              <a:rPr lang="en-TT" baseline="0" dirty="0" smtClean="0"/>
              <a:t>worth of goods from Costa Rica, and imported approximately TT$ 329 M (</a:t>
            </a:r>
            <a:r>
              <a:rPr lang="en-TT" dirty="0" smtClean="0"/>
              <a:t>329,</a:t>
            </a:r>
            <a:r>
              <a:rPr lang="en-TT" baseline="0" dirty="0" smtClean="0"/>
              <a:t>208,177). As we can see, Trinidad and Tobago experienced a trade deficit of approximately TT$ 279 M.</a:t>
            </a:r>
          </a:p>
          <a:p>
            <a:endParaRPr lang="en-TT" dirty="0" smtClean="0"/>
          </a:p>
          <a:p>
            <a:r>
              <a:rPr lang="en-TT" dirty="0" smtClean="0"/>
              <a:t>The majority of </a:t>
            </a:r>
            <a:r>
              <a:rPr lang="en-US" dirty="0"/>
              <a:t>Trinidad and Tobago’s exports to Costa Rica is from the energy sector, as seen listed, Trinidad and Tobago’s top 5 exports to Costa Rica were …. In order to get an idea of non-energy exports to Costa Rica, the top five non-energy exports are also provided. These were…</a:t>
            </a:r>
          </a:p>
          <a:p>
            <a:endParaRPr lang="en-US" dirty="0"/>
          </a:p>
          <a:p>
            <a:r>
              <a:rPr lang="en-US" dirty="0"/>
              <a:t>Looking at Trinidad and Tobago’s imports from Costa Rica in 2016, the top five products were…</a:t>
            </a:r>
            <a:endParaRPr lang="en-TT" dirty="0"/>
          </a:p>
        </p:txBody>
      </p:sp>
      <p:sp>
        <p:nvSpPr>
          <p:cNvPr id="4" name="Slide Number Placeholder 3"/>
          <p:cNvSpPr>
            <a:spLocks noGrp="1"/>
          </p:cNvSpPr>
          <p:nvPr>
            <p:ph type="sldNum" sz="quarter" idx="10"/>
          </p:nvPr>
        </p:nvSpPr>
        <p:spPr/>
        <p:txBody>
          <a:bodyPr/>
          <a:lstStyle/>
          <a:p>
            <a:fld id="{564A93C4-712A-4C40-8D66-301809B5AD56}" type="slidenum">
              <a:rPr lang="en-TT" smtClean="0"/>
              <a:pPr/>
              <a:t>5</a:t>
            </a:fld>
            <a:endParaRPr lang="en-TT"/>
          </a:p>
        </p:txBody>
      </p:sp>
    </p:spTree>
    <p:extLst>
      <p:ext uri="{BB962C8B-B14F-4D97-AF65-F5344CB8AC3E}">
        <p14:creationId xmlns:p14="http://schemas.microsoft.com/office/powerpoint/2010/main" xmlns="" val="4633408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US" dirty="0"/>
              <a:t>The CARICOM - Costa Rica Free Trade Agreement was signed on March 9, 2004. The Agreement provides for trade in goods, anti-dumping and dispute settlement. A built-in agenda is included for trade in services, investment, competition policy, and government procurement. The CARICOM - Costa Rica Free Trade Agreement will allow exporters from CARICOM States, including Trinidad and Tobago, more transparent and predictable access to the Costa Rican market consisting of over 4 million people.</a:t>
            </a:r>
            <a:endParaRPr lang="en-TT" dirty="0"/>
          </a:p>
          <a:p>
            <a:endParaRPr lang="en-TT" dirty="0" smtClean="0"/>
          </a:p>
          <a:p>
            <a:pPr defTabSz="924458">
              <a:defRPr/>
            </a:pPr>
            <a:r>
              <a:rPr lang="en-US" dirty="0"/>
              <a:t>In Trinidad and Tobago, the CARICOM/Costa Rica Free Trade Bill was passed by the House of Representatives on December 10, 2004 and by the Senate on January 11, 2005. The Act No. 4, 2005, was assented to on February 24, 2005 and has since been in effect. Costa Rica has also completed its legislative requirements in order to implement the Agreement. </a:t>
            </a:r>
            <a:endParaRPr lang="en-TT" dirty="0"/>
          </a:p>
          <a:p>
            <a:endParaRPr lang="en-TT" dirty="0"/>
          </a:p>
        </p:txBody>
      </p:sp>
      <p:sp>
        <p:nvSpPr>
          <p:cNvPr id="4" name="Slide Number Placeholder 3"/>
          <p:cNvSpPr>
            <a:spLocks noGrp="1"/>
          </p:cNvSpPr>
          <p:nvPr>
            <p:ph type="sldNum" sz="quarter" idx="10"/>
          </p:nvPr>
        </p:nvSpPr>
        <p:spPr/>
        <p:txBody>
          <a:bodyPr/>
          <a:lstStyle/>
          <a:p>
            <a:fld id="{564A93C4-712A-4C40-8D66-301809B5AD56}" type="slidenum">
              <a:rPr lang="en-TT" smtClean="0"/>
              <a:pPr/>
              <a:t>6</a:t>
            </a:fld>
            <a:endParaRPr lang="en-TT"/>
          </a:p>
        </p:txBody>
      </p:sp>
    </p:spTree>
    <p:extLst>
      <p:ext uri="{BB962C8B-B14F-4D97-AF65-F5344CB8AC3E}">
        <p14:creationId xmlns:p14="http://schemas.microsoft.com/office/powerpoint/2010/main" xmlns="" val="154044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The Agreement includes disciplines</a:t>
            </a:r>
            <a:r>
              <a:rPr lang="en-TT" baseline="0" dirty="0" smtClean="0"/>
              <a:t> on….</a:t>
            </a:r>
            <a:endParaRPr lang="en-TT" dirty="0"/>
          </a:p>
        </p:txBody>
      </p:sp>
      <p:sp>
        <p:nvSpPr>
          <p:cNvPr id="4" name="Slide Number Placeholder 3"/>
          <p:cNvSpPr>
            <a:spLocks noGrp="1"/>
          </p:cNvSpPr>
          <p:nvPr>
            <p:ph type="sldNum" sz="quarter" idx="10"/>
          </p:nvPr>
        </p:nvSpPr>
        <p:spPr/>
        <p:txBody>
          <a:bodyPr/>
          <a:lstStyle/>
          <a:p>
            <a:fld id="{564A93C4-712A-4C40-8D66-301809B5AD56}" type="slidenum">
              <a:rPr lang="en-TT" smtClean="0"/>
              <a:pPr/>
              <a:t>7</a:t>
            </a:fld>
            <a:endParaRPr lang="en-TT"/>
          </a:p>
        </p:txBody>
      </p:sp>
    </p:spTree>
    <p:extLst>
      <p:ext uri="{BB962C8B-B14F-4D97-AF65-F5344CB8AC3E}">
        <p14:creationId xmlns:p14="http://schemas.microsoft.com/office/powerpoint/2010/main" xmlns="" val="869476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TT" dirty="0" smtClean="0"/>
              <a:t>The</a:t>
            </a:r>
            <a:r>
              <a:rPr lang="en-TT" baseline="0" dirty="0" smtClean="0"/>
              <a:t> products listed in </a:t>
            </a:r>
            <a:r>
              <a:rPr lang="en-TT" dirty="0" smtClean="0"/>
              <a:t>Table A are subject to the MFN duty during the months</a:t>
            </a:r>
            <a:r>
              <a:rPr lang="en-TT" baseline="0" dirty="0" smtClean="0"/>
              <a:t> specified. Where a period is not indicated, the tariff line is subject to free trade.</a:t>
            </a:r>
            <a:endParaRPr lang="en-TT" dirty="0" smtClean="0"/>
          </a:p>
          <a:p>
            <a:endParaRPr lang="en-TT" dirty="0" smtClean="0"/>
          </a:p>
          <a:p>
            <a:r>
              <a:rPr lang="en-TT" dirty="0" smtClean="0"/>
              <a:t>Products listed in Tables</a:t>
            </a:r>
            <a:r>
              <a:rPr lang="en-TT" baseline="0" dirty="0" smtClean="0"/>
              <a:t> B are those which are excluded from tariff elimination under the Agreement, meaning the MFN rate of duty will be applied to these products. Here we will have a look at the Schedule of Excluded products, led by </a:t>
            </a:r>
            <a:r>
              <a:rPr lang="en-TT" baseline="0" dirty="0" err="1" smtClean="0"/>
              <a:t>Ms.</a:t>
            </a:r>
            <a:r>
              <a:rPr lang="en-TT" baseline="0" dirty="0" smtClean="0"/>
              <a:t> Lewis.</a:t>
            </a:r>
          </a:p>
          <a:p>
            <a:endParaRPr lang="en-TT" baseline="0" dirty="0" smtClean="0"/>
          </a:p>
          <a:p>
            <a:r>
              <a:rPr lang="en-TT" baseline="0" dirty="0" smtClean="0"/>
              <a:t>Table C contained items which were to be eliminated in four (4) equal stages, starting on the date of entry into force of the Agreement, and continuing to phase out on January 1 of each of the following year as follows:</a:t>
            </a:r>
          </a:p>
          <a:p>
            <a:r>
              <a:rPr lang="en-TT" baseline="0" dirty="0" smtClean="0"/>
              <a:t>Date of entry into force	25% reduction</a:t>
            </a:r>
          </a:p>
          <a:p>
            <a:r>
              <a:rPr lang="en-TT" baseline="0" dirty="0" smtClean="0"/>
              <a:t>January 1, 2005	50% reduction</a:t>
            </a:r>
          </a:p>
          <a:p>
            <a:r>
              <a:rPr lang="en-TT" baseline="0" dirty="0" smtClean="0"/>
              <a:t>January 1, 2006	75% reduction</a:t>
            </a:r>
          </a:p>
          <a:p>
            <a:r>
              <a:rPr lang="en-TT" baseline="0" dirty="0" smtClean="0"/>
              <a:t>January 1, 2007	100% reduction</a:t>
            </a:r>
          </a:p>
          <a:p>
            <a:r>
              <a:rPr lang="en-TT" baseline="0" dirty="0" smtClean="0"/>
              <a:t>As a result, these products are now receive duty free access in the respective markets of the Parties.</a:t>
            </a:r>
          </a:p>
          <a:p>
            <a:endParaRPr lang="en-TT" baseline="0" dirty="0" smtClean="0"/>
          </a:p>
        </p:txBody>
      </p:sp>
      <p:sp>
        <p:nvSpPr>
          <p:cNvPr id="4" name="Slide Number Placeholder 3"/>
          <p:cNvSpPr>
            <a:spLocks noGrp="1"/>
          </p:cNvSpPr>
          <p:nvPr>
            <p:ph type="sldNum" sz="quarter" idx="10"/>
          </p:nvPr>
        </p:nvSpPr>
        <p:spPr/>
        <p:txBody>
          <a:bodyPr/>
          <a:lstStyle/>
          <a:p>
            <a:fld id="{564A93C4-712A-4C40-8D66-301809B5AD56}" type="slidenum">
              <a:rPr lang="en-TT" smtClean="0"/>
              <a:pPr/>
              <a:t>8</a:t>
            </a:fld>
            <a:endParaRPr lang="en-TT"/>
          </a:p>
        </p:txBody>
      </p:sp>
    </p:spTree>
    <p:extLst>
      <p:ext uri="{BB962C8B-B14F-4D97-AF65-F5344CB8AC3E}">
        <p14:creationId xmlns:p14="http://schemas.microsoft.com/office/powerpoint/2010/main" xmlns="" val="15694780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defRPr/>
            </a:pPr>
            <a:r>
              <a:rPr lang="en-TT" dirty="0">
                <a:solidFill>
                  <a:prstClr val="black"/>
                </a:solidFill>
              </a:rPr>
              <a:t>Table D – Special List containing products which are subject to differential preferential treatments as specified for each country. The treatments granted under this arrangement are: immediate duty free access upon entry into force, exclusion and phase out. Here it can be explained that preferences were granted on a differentiated basis</a:t>
            </a:r>
          </a:p>
          <a:p>
            <a:pPr defTabSz="924458">
              <a:defRPr/>
            </a:pPr>
            <a:endParaRPr lang="en-TT" dirty="0">
              <a:solidFill>
                <a:prstClr val="black"/>
              </a:solidFill>
            </a:endParaRPr>
          </a:p>
          <a:p>
            <a:pPr defTabSz="924458">
              <a:defRPr/>
            </a:pPr>
            <a:r>
              <a:rPr lang="en-TT" dirty="0">
                <a:solidFill>
                  <a:prstClr val="black"/>
                </a:solidFill>
              </a:rPr>
              <a:t>Table E – The products listed in this table will be subject to special treatment. The Parties agreed that the Joint Council will meet within three months after internal negotiations in CARICOM have been concluded regarding the Oils and Fats Agreement to products of Chapter 15 and 34.</a:t>
            </a:r>
          </a:p>
          <a:p>
            <a:endParaRPr lang="en-TT" dirty="0"/>
          </a:p>
        </p:txBody>
      </p:sp>
      <p:sp>
        <p:nvSpPr>
          <p:cNvPr id="4" name="Slide Number Placeholder 3"/>
          <p:cNvSpPr>
            <a:spLocks noGrp="1"/>
          </p:cNvSpPr>
          <p:nvPr>
            <p:ph type="sldNum" sz="quarter" idx="10"/>
          </p:nvPr>
        </p:nvSpPr>
        <p:spPr/>
        <p:txBody>
          <a:bodyPr/>
          <a:lstStyle/>
          <a:p>
            <a:fld id="{564A93C4-712A-4C40-8D66-301809B5AD56}" type="slidenum">
              <a:rPr lang="en-TT" smtClean="0"/>
              <a:pPr/>
              <a:t>9</a:t>
            </a:fld>
            <a:endParaRPr lang="en-TT"/>
          </a:p>
        </p:txBody>
      </p:sp>
    </p:spTree>
    <p:extLst>
      <p:ext uri="{BB962C8B-B14F-4D97-AF65-F5344CB8AC3E}">
        <p14:creationId xmlns:p14="http://schemas.microsoft.com/office/powerpoint/2010/main" xmlns="" val="2480164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B8FD7C3-0CEE-4BEB-A76C-C0FDEAD3B058}" type="datetime1">
              <a:rPr lang="en-TT" smtClean="0"/>
              <a:pPr/>
              <a:t>22/05/2017</a:t>
            </a:fld>
            <a:endParaRPr lang="en-TT"/>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TT"/>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2B7BDE2-69D6-4EFE-B1D2-65AC22C83EFA}" type="slidenum">
              <a:rPr lang="en-TT" smtClean="0"/>
              <a:pPr/>
              <a:t>‹#›</a:t>
            </a:fld>
            <a:endParaRPr lang="en-TT"/>
          </a:p>
        </p:txBody>
      </p:sp>
    </p:spTree>
    <p:extLst>
      <p:ext uri="{BB962C8B-B14F-4D97-AF65-F5344CB8AC3E}">
        <p14:creationId xmlns:p14="http://schemas.microsoft.com/office/powerpoint/2010/main" xmlns="" val="28552851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4F1BE79-DC95-4E4D-81C0-2939322D8CAA}" type="datetime1">
              <a:rPr lang="en-TT" smtClean="0"/>
              <a:pPr/>
              <a:t>22/05/2017</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p:txBody>
          <a:bodyPr/>
          <a:lstStyle/>
          <a:p>
            <a:fld id="{12B7BDE2-69D6-4EFE-B1D2-65AC22C83EFA}" type="slidenum">
              <a:rPr lang="en-TT" smtClean="0"/>
              <a:pPr/>
              <a:t>‹#›</a:t>
            </a:fld>
            <a:endParaRPr lang="en-TT"/>
          </a:p>
        </p:txBody>
      </p:sp>
    </p:spTree>
    <p:extLst>
      <p:ext uri="{BB962C8B-B14F-4D97-AF65-F5344CB8AC3E}">
        <p14:creationId xmlns:p14="http://schemas.microsoft.com/office/powerpoint/2010/main" xmlns="" val="841410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04DC33B9-DEA9-4E9E-B94A-B1CA5A9A1ABB}" type="datetime1">
              <a:rPr lang="en-TT" smtClean="0"/>
              <a:pPr/>
              <a:t>22/05/2017</a:t>
            </a:fld>
            <a:endParaRPr lang="en-TT"/>
          </a:p>
        </p:txBody>
      </p:sp>
      <p:sp>
        <p:nvSpPr>
          <p:cNvPr id="5" name="Footer Placeholder 4"/>
          <p:cNvSpPr>
            <a:spLocks noGrp="1"/>
          </p:cNvSpPr>
          <p:nvPr>
            <p:ph type="ftr" sz="quarter" idx="11"/>
          </p:nvPr>
        </p:nvSpPr>
        <p:spPr>
          <a:xfrm>
            <a:off x="774923" y="5951811"/>
            <a:ext cx="7896279" cy="365125"/>
          </a:xfrm>
        </p:spPr>
        <p:txBody>
          <a:bodyPr/>
          <a:lstStyle/>
          <a:p>
            <a:endParaRPr lang="en-TT"/>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2B7BDE2-69D6-4EFE-B1D2-65AC22C83EFA}" type="slidenum">
              <a:rPr lang="en-TT" smtClean="0"/>
              <a:pPr/>
              <a:t>‹#›</a:t>
            </a:fld>
            <a:endParaRPr lang="en-TT"/>
          </a:p>
        </p:txBody>
      </p:sp>
    </p:spTree>
    <p:extLst>
      <p:ext uri="{BB962C8B-B14F-4D97-AF65-F5344CB8AC3E}">
        <p14:creationId xmlns:p14="http://schemas.microsoft.com/office/powerpoint/2010/main" xmlns="" val="2628568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289942-26A6-4D2C-BD83-20A5453AFCCE}" type="datetime1">
              <a:rPr lang="en-TT" smtClean="0"/>
              <a:pPr/>
              <a:t>22/05/2017</a:t>
            </a:fld>
            <a:endParaRPr lang="en-TT"/>
          </a:p>
        </p:txBody>
      </p:sp>
      <p:sp>
        <p:nvSpPr>
          <p:cNvPr id="5" name="Footer Placeholder 4"/>
          <p:cNvSpPr>
            <a:spLocks noGrp="1"/>
          </p:cNvSpPr>
          <p:nvPr>
            <p:ph type="ftr" sz="quarter" idx="11"/>
          </p:nvPr>
        </p:nvSpPr>
        <p:spPr/>
        <p:txBody>
          <a:bodyPr/>
          <a:lstStyle/>
          <a:p>
            <a:endParaRPr lang="en-TT"/>
          </a:p>
        </p:txBody>
      </p:sp>
      <p:sp>
        <p:nvSpPr>
          <p:cNvPr id="6" name="Slide Number Placeholder 5"/>
          <p:cNvSpPr>
            <a:spLocks noGrp="1"/>
          </p:cNvSpPr>
          <p:nvPr>
            <p:ph type="sldNum" sz="quarter" idx="12"/>
          </p:nvPr>
        </p:nvSpPr>
        <p:spPr>
          <a:xfrm>
            <a:off x="10558300" y="5956137"/>
            <a:ext cx="1052508" cy="365125"/>
          </a:xfrm>
        </p:spPr>
        <p:txBody>
          <a:bodyPr/>
          <a:lstStyle/>
          <a:p>
            <a:fld id="{12B7BDE2-69D6-4EFE-B1D2-65AC22C83EFA}" type="slidenum">
              <a:rPr lang="en-TT" smtClean="0"/>
              <a:pPr/>
              <a:t>‹#›</a:t>
            </a:fld>
            <a:endParaRPr lang="en-TT"/>
          </a:p>
        </p:txBody>
      </p:sp>
    </p:spTree>
    <p:extLst>
      <p:ext uri="{BB962C8B-B14F-4D97-AF65-F5344CB8AC3E}">
        <p14:creationId xmlns:p14="http://schemas.microsoft.com/office/powerpoint/2010/main" xmlns="" val="3156334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3F5887F9-0CEA-4CF8-8BF3-5605F1423132}" type="datetime1">
              <a:rPr lang="en-TT" smtClean="0"/>
              <a:pPr/>
              <a:t>22/05/2017</a:t>
            </a:fld>
            <a:endParaRPr lang="en-TT"/>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TT"/>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2B7BDE2-69D6-4EFE-B1D2-65AC22C83EFA}" type="slidenum">
              <a:rPr lang="en-TT" smtClean="0"/>
              <a:pPr/>
              <a:t>‹#›</a:t>
            </a:fld>
            <a:endParaRPr lang="en-TT"/>
          </a:p>
        </p:txBody>
      </p:sp>
    </p:spTree>
    <p:extLst>
      <p:ext uri="{BB962C8B-B14F-4D97-AF65-F5344CB8AC3E}">
        <p14:creationId xmlns:p14="http://schemas.microsoft.com/office/powerpoint/2010/main" xmlns="" val="938926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8BA1D98-6307-4CE4-B7B6-D4A16EDFDE80}" type="datetime1">
              <a:rPr lang="en-TT" smtClean="0"/>
              <a:pPr/>
              <a:t>22/05/2017</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12B7BDE2-69D6-4EFE-B1D2-65AC22C83EFA}" type="slidenum">
              <a:rPr lang="en-TT" smtClean="0"/>
              <a:pPr/>
              <a:t>‹#›</a:t>
            </a:fld>
            <a:endParaRPr lang="en-TT"/>
          </a:p>
        </p:txBody>
      </p:sp>
    </p:spTree>
    <p:extLst>
      <p:ext uri="{BB962C8B-B14F-4D97-AF65-F5344CB8AC3E}">
        <p14:creationId xmlns:p14="http://schemas.microsoft.com/office/powerpoint/2010/main" xmlns="" val="3045880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FB5904-AE39-44D9-A182-D2B47A71B882}" type="datetime1">
              <a:rPr lang="en-TT" smtClean="0"/>
              <a:pPr/>
              <a:t>22/05/2017</a:t>
            </a:fld>
            <a:endParaRPr lang="en-TT"/>
          </a:p>
        </p:txBody>
      </p:sp>
      <p:sp>
        <p:nvSpPr>
          <p:cNvPr id="8" name="Footer Placeholder 7"/>
          <p:cNvSpPr>
            <a:spLocks noGrp="1"/>
          </p:cNvSpPr>
          <p:nvPr>
            <p:ph type="ftr" sz="quarter" idx="11"/>
          </p:nvPr>
        </p:nvSpPr>
        <p:spPr/>
        <p:txBody>
          <a:bodyPr/>
          <a:lstStyle/>
          <a:p>
            <a:endParaRPr lang="en-TT"/>
          </a:p>
        </p:txBody>
      </p:sp>
      <p:sp>
        <p:nvSpPr>
          <p:cNvPr id="9" name="Slide Number Placeholder 8"/>
          <p:cNvSpPr>
            <a:spLocks noGrp="1"/>
          </p:cNvSpPr>
          <p:nvPr>
            <p:ph type="sldNum" sz="quarter" idx="12"/>
          </p:nvPr>
        </p:nvSpPr>
        <p:spPr/>
        <p:txBody>
          <a:bodyPr/>
          <a:lstStyle/>
          <a:p>
            <a:fld id="{12B7BDE2-69D6-4EFE-B1D2-65AC22C83EFA}" type="slidenum">
              <a:rPr lang="en-TT" smtClean="0"/>
              <a:pPr/>
              <a:t>‹#›</a:t>
            </a:fld>
            <a:endParaRPr lang="en-TT"/>
          </a:p>
        </p:txBody>
      </p:sp>
    </p:spTree>
    <p:extLst>
      <p:ext uri="{BB962C8B-B14F-4D97-AF65-F5344CB8AC3E}">
        <p14:creationId xmlns:p14="http://schemas.microsoft.com/office/powerpoint/2010/main" xmlns="" val="813158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E683889-E494-4298-8540-9C910A4CA462}" type="datetime1">
              <a:rPr lang="en-TT" smtClean="0"/>
              <a:pPr/>
              <a:t>22/05/2017</a:t>
            </a:fld>
            <a:endParaRPr lang="en-TT"/>
          </a:p>
        </p:txBody>
      </p:sp>
      <p:sp>
        <p:nvSpPr>
          <p:cNvPr id="4" name="Footer Placeholder 3"/>
          <p:cNvSpPr>
            <a:spLocks noGrp="1"/>
          </p:cNvSpPr>
          <p:nvPr>
            <p:ph type="ftr" sz="quarter" idx="11"/>
          </p:nvPr>
        </p:nvSpPr>
        <p:spPr/>
        <p:txBody>
          <a:bodyPr/>
          <a:lstStyle/>
          <a:p>
            <a:endParaRPr lang="en-TT"/>
          </a:p>
        </p:txBody>
      </p:sp>
      <p:sp>
        <p:nvSpPr>
          <p:cNvPr id="5" name="Slide Number Placeholder 4"/>
          <p:cNvSpPr>
            <a:spLocks noGrp="1"/>
          </p:cNvSpPr>
          <p:nvPr>
            <p:ph type="sldNum" sz="quarter" idx="12"/>
          </p:nvPr>
        </p:nvSpPr>
        <p:spPr/>
        <p:txBody>
          <a:bodyPr/>
          <a:lstStyle/>
          <a:p>
            <a:fld id="{12B7BDE2-69D6-4EFE-B1D2-65AC22C83EFA}" type="slidenum">
              <a:rPr lang="en-TT" smtClean="0"/>
              <a:pPr/>
              <a:t>‹#›</a:t>
            </a:fld>
            <a:endParaRPr lang="en-TT"/>
          </a:p>
        </p:txBody>
      </p:sp>
    </p:spTree>
    <p:extLst>
      <p:ext uri="{BB962C8B-B14F-4D97-AF65-F5344CB8AC3E}">
        <p14:creationId xmlns:p14="http://schemas.microsoft.com/office/powerpoint/2010/main" xmlns="" val="1663137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2B3E7-7902-4AAD-ACAC-62636AD34B3F}" type="datetime1">
              <a:rPr lang="en-TT" smtClean="0"/>
              <a:pPr/>
              <a:t>22/05/2017</a:t>
            </a:fld>
            <a:endParaRPr lang="en-TT"/>
          </a:p>
        </p:txBody>
      </p:sp>
      <p:sp>
        <p:nvSpPr>
          <p:cNvPr id="3" name="Footer Placeholder 2"/>
          <p:cNvSpPr>
            <a:spLocks noGrp="1"/>
          </p:cNvSpPr>
          <p:nvPr>
            <p:ph type="ftr" sz="quarter" idx="11"/>
          </p:nvPr>
        </p:nvSpPr>
        <p:spPr/>
        <p:txBody>
          <a:bodyPr/>
          <a:lstStyle/>
          <a:p>
            <a:endParaRPr lang="en-TT"/>
          </a:p>
        </p:txBody>
      </p:sp>
      <p:sp>
        <p:nvSpPr>
          <p:cNvPr id="4" name="Slide Number Placeholder 3"/>
          <p:cNvSpPr>
            <a:spLocks noGrp="1"/>
          </p:cNvSpPr>
          <p:nvPr>
            <p:ph type="sldNum" sz="quarter" idx="12"/>
          </p:nvPr>
        </p:nvSpPr>
        <p:spPr/>
        <p:txBody>
          <a:bodyPr/>
          <a:lstStyle/>
          <a:p>
            <a:fld id="{12B7BDE2-69D6-4EFE-B1D2-65AC22C83EFA}" type="slidenum">
              <a:rPr lang="en-TT" smtClean="0"/>
              <a:pPr/>
              <a:t>‹#›</a:t>
            </a:fld>
            <a:endParaRPr lang="en-TT"/>
          </a:p>
        </p:txBody>
      </p:sp>
    </p:spTree>
    <p:extLst>
      <p:ext uri="{BB962C8B-B14F-4D97-AF65-F5344CB8AC3E}">
        <p14:creationId xmlns:p14="http://schemas.microsoft.com/office/powerpoint/2010/main" xmlns="" val="3408985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F1A20E0-E349-4DB4-8018-4420EECFF36A}" type="datetime1">
              <a:rPr lang="en-TT" smtClean="0"/>
              <a:pPr/>
              <a:t>22/05/2017</a:t>
            </a:fld>
            <a:endParaRPr lang="en-TT"/>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TT"/>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2B7BDE2-69D6-4EFE-B1D2-65AC22C83EFA}" type="slidenum">
              <a:rPr lang="en-TT" smtClean="0"/>
              <a:pPr/>
              <a:t>‹#›</a:t>
            </a:fld>
            <a:endParaRPr lang="en-TT"/>
          </a:p>
        </p:txBody>
      </p:sp>
    </p:spTree>
    <p:extLst>
      <p:ext uri="{BB962C8B-B14F-4D97-AF65-F5344CB8AC3E}">
        <p14:creationId xmlns:p14="http://schemas.microsoft.com/office/powerpoint/2010/main" xmlns="" val="173827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39EA41-C921-404B-BF50-37F7FE37A670}" type="datetime1">
              <a:rPr lang="en-TT" smtClean="0"/>
              <a:pPr/>
              <a:t>22/05/2017</a:t>
            </a:fld>
            <a:endParaRPr lang="en-TT"/>
          </a:p>
        </p:txBody>
      </p:sp>
      <p:sp>
        <p:nvSpPr>
          <p:cNvPr id="6" name="Footer Placeholder 5"/>
          <p:cNvSpPr>
            <a:spLocks noGrp="1"/>
          </p:cNvSpPr>
          <p:nvPr>
            <p:ph type="ftr" sz="quarter" idx="11"/>
          </p:nvPr>
        </p:nvSpPr>
        <p:spPr/>
        <p:txBody>
          <a:bodyPr/>
          <a:lstStyle/>
          <a:p>
            <a:endParaRPr lang="en-TT"/>
          </a:p>
        </p:txBody>
      </p:sp>
      <p:sp>
        <p:nvSpPr>
          <p:cNvPr id="7" name="Slide Number Placeholder 6"/>
          <p:cNvSpPr>
            <a:spLocks noGrp="1"/>
          </p:cNvSpPr>
          <p:nvPr>
            <p:ph type="sldNum" sz="quarter" idx="12"/>
          </p:nvPr>
        </p:nvSpPr>
        <p:spPr/>
        <p:txBody>
          <a:bodyPr/>
          <a:lstStyle/>
          <a:p>
            <a:fld id="{12B7BDE2-69D6-4EFE-B1D2-65AC22C83EFA}" type="slidenum">
              <a:rPr lang="en-TT" smtClean="0"/>
              <a:pPr/>
              <a:t>‹#›</a:t>
            </a:fld>
            <a:endParaRPr lang="en-TT"/>
          </a:p>
        </p:txBody>
      </p:sp>
    </p:spTree>
    <p:extLst>
      <p:ext uri="{BB962C8B-B14F-4D97-AF65-F5344CB8AC3E}">
        <p14:creationId xmlns:p14="http://schemas.microsoft.com/office/powerpoint/2010/main" xmlns="" val="2312998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F6072238-C19B-41F1-8CCA-7AF32DDEFE33}" type="datetime1">
              <a:rPr lang="en-TT" smtClean="0"/>
              <a:pPr/>
              <a:t>22/05/2017</a:t>
            </a:fld>
            <a:endParaRPr lang="en-TT"/>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TT"/>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2B7BDE2-69D6-4EFE-B1D2-65AC22C83EFA}" type="slidenum">
              <a:rPr lang="en-TT" smtClean="0"/>
              <a:pPr/>
              <a:t>‹#›</a:t>
            </a:fld>
            <a:endParaRPr lang="en-TT"/>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xmlns="" val="25158103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05279"/>
            <a:ext cx="9144000" cy="1051243"/>
          </a:xfrm>
        </p:spPr>
        <p:txBody>
          <a:bodyPr>
            <a:normAutofit fontScale="90000"/>
          </a:bodyPr>
          <a:lstStyle/>
          <a:p>
            <a:pPr algn="ctr"/>
            <a:r>
              <a:rPr lang="en-TT" sz="4000" dirty="0"/>
              <a:t>CARICOM-Costa Rica Free Trade Agreement</a:t>
            </a:r>
            <a:r>
              <a:rPr lang="en-TT" sz="2800" dirty="0"/>
              <a:t/>
            </a:r>
            <a:br>
              <a:rPr lang="en-TT" sz="2800" dirty="0"/>
            </a:br>
            <a:endParaRPr lang="en-TT" sz="2800" dirty="0"/>
          </a:p>
        </p:txBody>
      </p:sp>
      <p:sp>
        <p:nvSpPr>
          <p:cNvPr id="3" name="Subtitle 2"/>
          <p:cNvSpPr>
            <a:spLocks noGrp="1"/>
          </p:cNvSpPr>
          <p:nvPr>
            <p:ph type="subTitle" idx="1"/>
          </p:nvPr>
        </p:nvSpPr>
        <p:spPr>
          <a:xfrm>
            <a:off x="1818640" y="2382838"/>
            <a:ext cx="9144000" cy="3631882"/>
          </a:xfrm>
        </p:spPr>
        <p:txBody>
          <a:bodyPr>
            <a:normAutofit fontScale="92500" lnSpcReduction="10000"/>
          </a:bodyPr>
          <a:lstStyle/>
          <a:p>
            <a:endParaRPr lang="en-TT" sz="4400" dirty="0" smtClean="0"/>
          </a:p>
          <a:p>
            <a:endParaRPr lang="en-TT" sz="4400" dirty="0"/>
          </a:p>
          <a:p>
            <a:pPr algn="r"/>
            <a:r>
              <a:rPr lang="en-TT" sz="2600" dirty="0"/>
              <a:t>Presentation by the </a:t>
            </a:r>
            <a:br>
              <a:rPr lang="en-TT" sz="2600" dirty="0"/>
            </a:br>
            <a:r>
              <a:rPr lang="en-TT" sz="2600" dirty="0"/>
              <a:t>Ministry of Trade and Industry</a:t>
            </a:r>
            <a:endParaRPr lang="en-TT" sz="2200" dirty="0"/>
          </a:p>
          <a:p>
            <a:endParaRPr lang="en-TT" sz="4400" dirty="0" smtClean="0"/>
          </a:p>
          <a:p>
            <a:pPr algn="r"/>
            <a:r>
              <a:rPr lang="en-TT" sz="1900" dirty="0" smtClean="0"/>
              <a:t>May 19, 2017</a:t>
            </a:r>
            <a:endParaRPr lang="en-TT" sz="1700" dirty="0"/>
          </a:p>
        </p:txBody>
      </p:sp>
      <p:sp>
        <p:nvSpPr>
          <p:cNvPr id="4" name="Slide Number Placeholder 3"/>
          <p:cNvSpPr>
            <a:spLocks noGrp="1"/>
          </p:cNvSpPr>
          <p:nvPr>
            <p:ph type="sldNum" sz="quarter" idx="12"/>
          </p:nvPr>
        </p:nvSpPr>
        <p:spPr/>
        <p:txBody>
          <a:bodyPr/>
          <a:lstStyle/>
          <a:p>
            <a:fld id="{12B7BDE2-69D6-4EFE-B1D2-65AC22C83EFA}" type="slidenum">
              <a:rPr lang="en-TT" smtClean="0"/>
              <a:pPr/>
              <a:t>1</a:t>
            </a:fld>
            <a:endParaRPr lang="en-TT"/>
          </a:p>
        </p:txBody>
      </p:sp>
    </p:spTree>
    <p:extLst>
      <p:ext uri="{BB962C8B-B14F-4D97-AF65-F5344CB8AC3E}">
        <p14:creationId xmlns:p14="http://schemas.microsoft.com/office/powerpoint/2010/main" xmlns="" val="1751314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a:t>What’s in it?</a:t>
            </a:r>
          </a:p>
        </p:txBody>
      </p:sp>
      <p:sp>
        <p:nvSpPr>
          <p:cNvPr id="3" name="Content Placeholder 2"/>
          <p:cNvSpPr>
            <a:spLocks noGrp="1"/>
          </p:cNvSpPr>
          <p:nvPr>
            <p:ph idx="1"/>
          </p:nvPr>
        </p:nvSpPr>
        <p:spPr>
          <a:xfrm>
            <a:off x="581192" y="1920240"/>
            <a:ext cx="11029615" cy="3938559"/>
          </a:xfrm>
        </p:spPr>
        <p:txBody>
          <a:bodyPr>
            <a:normAutofit/>
          </a:bodyPr>
          <a:lstStyle/>
          <a:p>
            <a:r>
              <a:rPr lang="en-TT" sz="2000" dirty="0" smtClean="0"/>
              <a:t>The following goods produced by companies operating under Free Trade Zone Regimes are eligible to tariff elimination benefits:</a:t>
            </a:r>
          </a:p>
          <a:p>
            <a:endParaRPr lang="en-TT" sz="1100" dirty="0" smtClean="0"/>
          </a:p>
          <a:p>
            <a:pPr lvl="1"/>
            <a:r>
              <a:rPr lang="en-TT" sz="1800" dirty="0" smtClean="0"/>
              <a:t>8473.30	- parts and accessories of the machines of heading No. 8471</a:t>
            </a:r>
          </a:p>
          <a:p>
            <a:pPr lvl="1"/>
            <a:r>
              <a:rPr lang="en-TT" sz="1800" dirty="0" smtClean="0"/>
              <a:t>8533	- electrical resistors (including rheostats and potentiometers), other than heating resistors</a:t>
            </a:r>
          </a:p>
          <a:p>
            <a:pPr lvl="1"/>
            <a:r>
              <a:rPr lang="en-TT" sz="1800" dirty="0" smtClean="0"/>
              <a:t>8534	- Printed circuits</a:t>
            </a:r>
          </a:p>
          <a:p>
            <a:pPr lvl="1"/>
            <a:r>
              <a:rPr lang="en-TT" sz="1800" dirty="0" smtClean="0"/>
              <a:t>8542	- Electronic integrated circuits and </a:t>
            </a:r>
            <a:r>
              <a:rPr lang="en-TT" sz="1800" dirty="0" err="1" smtClean="0"/>
              <a:t>microassemblies</a:t>
            </a:r>
            <a:endParaRPr lang="en-TT" sz="1800" dirty="0" smtClean="0"/>
          </a:p>
          <a:p>
            <a:pPr lvl="1"/>
            <a:r>
              <a:rPr lang="en-TT" sz="1800" dirty="0" smtClean="0"/>
              <a:t>8543.90	- Parts</a:t>
            </a:r>
            <a:endParaRPr lang="en-TT" sz="1800" dirty="0"/>
          </a:p>
        </p:txBody>
      </p:sp>
      <p:sp>
        <p:nvSpPr>
          <p:cNvPr id="5" name="Slide Number Placeholder 4"/>
          <p:cNvSpPr>
            <a:spLocks noGrp="1"/>
          </p:cNvSpPr>
          <p:nvPr>
            <p:ph type="sldNum" sz="quarter" idx="12"/>
          </p:nvPr>
        </p:nvSpPr>
        <p:spPr/>
        <p:txBody>
          <a:bodyPr/>
          <a:lstStyle/>
          <a:p>
            <a:fld id="{12B7BDE2-69D6-4EFE-B1D2-65AC22C83EFA}" type="slidenum">
              <a:rPr lang="en-TT" smtClean="0"/>
              <a:pPr/>
              <a:t>10</a:t>
            </a:fld>
            <a:endParaRPr lang="en-TT"/>
          </a:p>
        </p:txBody>
      </p:sp>
      <p:pic>
        <p:nvPicPr>
          <p:cNvPr id="6" name="Picture 11" descr="Description: cid:image001.jpg@01D239CF.F3EE9B40"/>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7483" y="5956137"/>
            <a:ext cx="1021397" cy="8033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052152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How can you benefit?</a:t>
            </a:r>
            <a:endParaRPr lang="en-TT" dirty="0"/>
          </a:p>
        </p:txBody>
      </p:sp>
      <p:sp>
        <p:nvSpPr>
          <p:cNvPr id="3" name="Content Placeholder 2"/>
          <p:cNvSpPr>
            <a:spLocks noGrp="1"/>
          </p:cNvSpPr>
          <p:nvPr>
            <p:ph idx="1"/>
          </p:nvPr>
        </p:nvSpPr>
        <p:spPr/>
        <p:txBody>
          <a:bodyPr/>
          <a:lstStyle/>
          <a:p>
            <a:r>
              <a:rPr lang="en-TT" sz="2800" dirty="0" smtClean="0"/>
              <a:t>Manufacturers will benefit from duty free access for </a:t>
            </a:r>
            <a:r>
              <a:rPr lang="en-TT" sz="2800" b="1" u="sng" dirty="0" smtClean="0"/>
              <a:t>all products</a:t>
            </a:r>
            <a:r>
              <a:rPr lang="en-TT" sz="2800" dirty="0" smtClean="0"/>
              <a:t>, except for those listed in Annex III which are subject to special treatment.</a:t>
            </a:r>
          </a:p>
          <a:p>
            <a:pPr marL="0" indent="0">
              <a:buNone/>
            </a:pPr>
            <a:endParaRPr lang="en-TT" dirty="0" smtClean="0"/>
          </a:p>
          <a:p>
            <a:pPr marL="0" indent="0">
              <a:buNone/>
            </a:pPr>
            <a:endParaRPr lang="en-TT" dirty="0"/>
          </a:p>
        </p:txBody>
      </p:sp>
      <p:sp>
        <p:nvSpPr>
          <p:cNvPr id="5" name="Slide Number Placeholder 4"/>
          <p:cNvSpPr>
            <a:spLocks noGrp="1"/>
          </p:cNvSpPr>
          <p:nvPr>
            <p:ph type="sldNum" sz="quarter" idx="12"/>
          </p:nvPr>
        </p:nvSpPr>
        <p:spPr/>
        <p:txBody>
          <a:bodyPr/>
          <a:lstStyle/>
          <a:p>
            <a:fld id="{12B7BDE2-69D6-4EFE-B1D2-65AC22C83EFA}" type="slidenum">
              <a:rPr lang="en-TT" smtClean="0"/>
              <a:pPr/>
              <a:t>11</a:t>
            </a:fld>
            <a:endParaRPr lang="en-TT"/>
          </a:p>
        </p:txBody>
      </p:sp>
      <p:pic>
        <p:nvPicPr>
          <p:cNvPr id="6" name="Picture 11" descr="Description: cid:image001.jpg@01D239CF.F3EE9B40"/>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7483" y="5956137"/>
            <a:ext cx="1021397" cy="8033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2364453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Issues Facing Exporters in the Costa Rican Market</a:t>
            </a:r>
            <a:endParaRPr lang="en-TT" dirty="0"/>
          </a:p>
        </p:txBody>
      </p:sp>
      <p:sp>
        <p:nvSpPr>
          <p:cNvPr id="3" name="Content Placeholder 2"/>
          <p:cNvSpPr>
            <a:spLocks noGrp="1"/>
          </p:cNvSpPr>
          <p:nvPr>
            <p:ph idx="1"/>
          </p:nvPr>
        </p:nvSpPr>
        <p:spPr/>
        <p:txBody>
          <a:bodyPr>
            <a:normAutofit/>
          </a:bodyPr>
          <a:lstStyle/>
          <a:p>
            <a:r>
              <a:rPr lang="en-TT" sz="2400" dirty="0" smtClean="0"/>
              <a:t>Non-Tariff Measures (NTMS) and Administrative Practices</a:t>
            </a:r>
          </a:p>
          <a:p>
            <a:pPr marL="1485900" lvl="2" indent="-571500">
              <a:buFont typeface="+mj-lt"/>
              <a:buAutoNum type="romanLcPeriod"/>
            </a:pPr>
            <a:r>
              <a:rPr lang="en-TT" sz="1800" dirty="0" smtClean="0"/>
              <a:t>Product Registration Requirements</a:t>
            </a:r>
          </a:p>
          <a:p>
            <a:pPr marL="914400" lvl="2" indent="0">
              <a:buNone/>
            </a:pPr>
            <a:endParaRPr lang="en-TT" sz="1800" dirty="0" smtClean="0"/>
          </a:p>
          <a:p>
            <a:r>
              <a:rPr lang="en-TT" sz="2400" dirty="0" smtClean="0"/>
              <a:t>Requirement of Costa Rica’s Law 6209 of 1978 (Distributor Law)</a:t>
            </a:r>
          </a:p>
          <a:p>
            <a:pPr marL="0" indent="0">
              <a:buNone/>
            </a:pPr>
            <a:endParaRPr lang="en-TT" sz="2400" dirty="0" smtClean="0"/>
          </a:p>
          <a:p>
            <a:r>
              <a:rPr lang="en-TT" sz="2400" dirty="0" smtClean="0"/>
              <a:t>Inadequate Transportation Links between CARICOM countries and Costa Rica</a:t>
            </a:r>
            <a:endParaRPr lang="en-TT" sz="2400" dirty="0"/>
          </a:p>
        </p:txBody>
      </p:sp>
      <p:sp>
        <p:nvSpPr>
          <p:cNvPr id="5" name="Slide Number Placeholder 4"/>
          <p:cNvSpPr>
            <a:spLocks noGrp="1"/>
          </p:cNvSpPr>
          <p:nvPr>
            <p:ph type="sldNum" sz="quarter" idx="12"/>
          </p:nvPr>
        </p:nvSpPr>
        <p:spPr/>
        <p:txBody>
          <a:bodyPr/>
          <a:lstStyle/>
          <a:p>
            <a:fld id="{12B7BDE2-69D6-4EFE-B1D2-65AC22C83EFA}" type="slidenum">
              <a:rPr lang="en-TT" smtClean="0"/>
              <a:pPr/>
              <a:t>12</a:t>
            </a:fld>
            <a:endParaRPr lang="en-TT"/>
          </a:p>
        </p:txBody>
      </p:sp>
      <p:pic>
        <p:nvPicPr>
          <p:cNvPr id="6" name="Picture 11" descr="Description: cid:image001.jpg@01D239CF.F3EE9B40"/>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7483" y="5956137"/>
            <a:ext cx="1021397" cy="8033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69769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Additional Information</a:t>
            </a:r>
            <a:endParaRPr lang="en-TT" dirty="0"/>
          </a:p>
        </p:txBody>
      </p:sp>
      <p:sp>
        <p:nvSpPr>
          <p:cNvPr id="3" name="Content Placeholder 2"/>
          <p:cNvSpPr>
            <a:spLocks noGrp="1"/>
          </p:cNvSpPr>
          <p:nvPr>
            <p:ph idx="1"/>
          </p:nvPr>
        </p:nvSpPr>
        <p:spPr/>
        <p:txBody>
          <a:bodyPr>
            <a:normAutofit fontScale="92500" lnSpcReduction="20000"/>
          </a:bodyPr>
          <a:lstStyle/>
          <a:p>
            <a:pPr marL="0" indent="0" algn="ctr">
              <a:buNone/>
            </a:pPr>
            <a:r>
              <a:rPr lang="en-TT" b="1" dirty="0" smtClean="0"/>
              <a:t>Contact the Trade Directorate</a:t>
            </a:r>
          </a:p>
          <a:p>
            <a:pPr marL="0" indent="0" algn="ctr">
              <a:buNone/>
            </a:pPr>
            <a:r>
              <a:rPr lang="en-TT" b="1" dirty="0" smtClean="0"/>
              <a:t>Ministry of Trade and Industry</a:t>
            </a:r>
          </a:p>
          <a:p>
            <a:pPr marL="0" indent="0" algn="ctr">
              <a:buNone/>
            </a:pPr>
            <a:endParaRPr lang="en-TT" dirty="0"/>
          </a:p>
          <a:p>
            <a:pPr marL="0" indent="0" algn="ctr">
              <a:lnSpc>
                <a:spcPct val="110000"/>
              </a:lnSpc>
              <a:buNone/>
            </a:pPr>
            <a:r>
              <a:rPr lang="en-TT" dirty="0" err="1" smtClean="0"/>
              <a:t>Ms.</a:t>
            </a:r>
            <a:r>
              <a:rPr lang="en-TT" dirty="0" smtClean="0"/>
              <a:t> Trudy Lewis, Senior Economist (Ag.)</a:t>
            </a:r>
          </a:p>
          <a:p>
            <a:pPr marL="0" indent="0" algn="ctr">
              <a:lnSpc>
                <a:spcPct val="110000"/>
              </a:lnSpc>
              <a:buNone/>
            </a:pPr>
            <a:r>
              <a:rPr lang="en-TT" dirty="0" smtClean="0"/>
              <a:t>Tel: 627-0057</a:t>
            </a:r>
          </a:p>
          <a:p>
            <a:pPr marL="0" indent="0" algn="ctr">
              <a:lnSpc>
                <a:spcPct val="110000"/>
              </a:lnSpc>
              <a:buNone/>
            </a:pPr>
            <a:r>
              <a:rPr lang="en-TT" dirty="0" smtClean="0"/>
              <a:t>Email: lewist@gov.tt </a:t>
            </a:r>
          </a:p>
          <a:p>
            <a:pPr marL="0" indent="0" algn="ctr">
              <a:buNone/>
            </a:pPr>
            <a:endParaRPr lang="en-TT" dirty="0" smtClean="0"/>
          </a:p>
          <a:p>
            <a:pPr marL="0" indent="0" algn="ctr">
              <a:lnSpc>
                <a:spcPct val="120000"/>
              </a:lnSpc>
              <a:buNone/>
            </a:pPr>
            <a:r>
              <a:rPr lang="en-TT" dirty="0" err="1" smtClean="0"/>
              <a:t>Ms.</a:t>
            </a:r>
            <a:r>
              <a:rPr lang="en-TT" dirty="0" smtClean="0"/>
              <a:t> Melissa Marshall</a:t>
            </a:r>
          </a:p>
          <a:p>
            <a:pPr marL="0" indent="0" algn="ctr">
              <a:lnSpc>
                <a:spcPct val="120000"/>
              </a:lnSpc>
              <a:buNone/>
            </a:pPr>
            <a:r>
              <a:rPr lang="en-TT" dirty="0" smtClean="0"/>
              <a:t>Tel: 623-2931/4 ext. 2403</a:t>
            </a:r>
          </a:p>
          <a:p>
            <a:pPr marL="0" indent="0" algn="ctr">
              <a:lnSpc>
                <a:spcPct val="120000"/>
              </a:lnSpc>
              <a:buNone/>
            </a:pPr>
            <a:r>
              <a:rPr lang="en-TT" dirty="0" smtClean="0"/>
              <a:t>Email: marshallm@gov.tt </a:t>
            </a:r>
          </a:p>
          <a:p>
            <a:pPr marL="0" indent="0">
              <a:buNone/>
            </a:pPr>
            <a:endParaRPr lang="en-TT" dirty="0"/>
          </a:p>
        </p:txBody>
      </p:sp>
      <p:sp>
        <p:nvSpPr>
          <p:cNvPr id="4" name="Slide Number Placeholder 3"/>
          <p:cNvSpPr>
            <a:spLocks noGrp="1"/>
          </p:cNvSpPr>
          <p:nvPr>
            <p:ph type="sldNum" sz="quarter" idx="12"/>
          </p:nvPr>
        </p:nvSpPr>
        <p:spPr/>
        <p:txBody>
          <a:bodyPr/>
          <a:lstStyle/>
          <a:p>
            <a:fld id="{12B7BDE2-69D6-4EFE-B1D2-65AC22C83EFA}" type="slidenum">
              <a:rPr lang="en-TT" smtClean="0"/>
              <a:pPr/>
              <a:t>13</a:t>
            </a:fld>
            <a:endParaRPr lang="en-TT"/>
          </a:p>
        </p:txBody>
      </p:sp>
    </p:spTree>
    <p:extLst>
      <p:ext uri="{BB962C8B-B14F-4D97-AF65-F5344CB8AC3E}">
        <p14:creationId xmlns:p14="http://schemas.microsoft.com/office/powerpoint/2010/main" xmlns="" val="2554995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Overview of Presentation</a:t>
            </a:r>
            <a:endParaRPr lang="en-TT" dirty="0"/>
          </a:p>
        </p:txBody>
      </p:sp>
      <p:sp>
        <p:nvSpPr>
          <p:cNvPr id="3" name="Content Placeholder 2"/>
          <p:cNvSpPr>
            <a:spLocks noGrp="1"/>
          </p:cNvSpPr>
          <p:nvPr>
            <p:ph idx="1"/>
          </p:nvPr>
        </p:nvSpPr>
        <p:spPr>
          <a:xfrm>
            <a:off x="1337733" y="2180496"/>
            <a:ext cx="10273074" cy="3678303"/>
          </a:xfrm>
        </p:spPr>
        <p:txBody>
          <a:bodyPr>
            <a:noAutofit/>
          </a:bodyPr>
          <a:lstStyle/>
          <a:p>
            <a:r>
              <a:rPr lang="en-TT" sz="2400" dirty="0" smtClean="0"/>
              <a:t>Key Facts </a:t>
            </a:r>
          </a:p>
          <a:p>
            <a:r>
              <a:rPr lang="en-TT" sz="2400" dirty="0" smtClean="0"/>
              <a:t>Trade with Costa Rica</a:t>
            </a:r>
          </a:p>
          <a:p>
            <a:r>
              <a:rPr lang="en-TT" sz="2400" dirty="0" smtClean="0"/>
              <a:t>Overview of CARICOM-Costa Rica Free Trade Agreement (FTA)</a:t>
            </a:r>
            <a:endParaRPr lang="en-TT" sz="2400" dirty="0"/>
          </a:p>
          <a:p>
            <a:r>
              <a:rPr lang="en-TT" sz="2400" dirty="0" smtClean="0"/>
              <a:t>What’s in it?</a:t>
            </a:r>
          </a:p>
          <a:p>
            <a:r>
              <a:rPr lang="en-TT" sz="2400" dirty="0" smtClean="0"/>
              <a:t>How can you benefit?</a:t>
            </a:r>
          </a:p>
          <a:p>
            <a:r>
              <a:rPr lang="en-TT" sz="2400" dirty="0" smtClean="0"/>
              <a:t>Issues Facing exporters in the Costa Rican Market</a:t>
            </a:r>
          </a:p>
          <a:p>
            <a:r>
              <a:rPr lang="en-TT" sz="2400" dirty="0" smtClean="0"/>
              <a:t>Where can you get more information?</a:t>
            </a:r>
          </a:p>
        </p:txBody>
      </p:sp>
      <p:sp>
        <p:nvSpPr>
          <p:cNvPr id="4" name="Slide Number Placeholder 3"/>
          <p:cNvSpPr>
            <a:spLocks noGrp="1"/>
          </p:cNvSpPr>
          <p:nvPr>
            <p:ph type="sldNum" sz="quarter" idx="12"/>
          </p:nvPr>
        </p:nvSpPr>
        <p:spPr/>
        <p:txBody>
          <a:bodyPr/>
          <a:lstStyle/>
          <a:p>
            <a:fld id="{12B7BDE2-69D6-4EFE-B1D2-65AC22C83EFA}" type="slidenum">
              <a:rPr lang="en-TT" smtClean="0"/>
              <a:pPr/>
              <a:t>2</a:t>
            </a:fld>
            <a:endParaRPr lang="en-TT"/>
          </a:p>
        </p:txBody>
      </p:sp>
      <p:pic>
        <p:nvPicPr>
          <p:cNvPr id="6" name="Picture 11" descr="Description: cid:image001.jpg@01D239CF.F3EE9B40"/>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1643" y="5554464"/>
            <a:ext cx="1021397" cy="8033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1295027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Key Facts – Costa Rica </a:t>
            </a:r>
            <a:endParaRPr lang="en-TT" dirty="0"/>
          </a:p>
        </p:txBody>
      </p:sp>
      <p:sp>
        <p:nvSpPr>
          <p:cNvPr id="3" name="Content Placeholder 2"/>
          <p:cNvSpPr>
            <a:spLocks noGrp="1"/>
          </p:cNvSpPr>
          <p:nvPr>
            <p:ph idx="1"/>
          </p:nvPr>
        </p:nvSpPr>
        <p:spPr/>
        <p:txBody>
          <a:bodyPr/>
          <a:lstStyle/>
          <a:p>
            <a:endParaRPr lang="en-TT" dirty="0"/>
          </a:p>
        </p:txBody>
      </p:sp>
      <p:graphicFrame>
        <p:nvGraphicFramePr>
          <p:cNvPr id="5" name="Diagram 4"/>
          <p:cNvGraphicFramePr/>
          <p:nvPr>
            <p:extLst>
              <p:ext uri="{D42A27DB-BD31-4B8C-83A1-F6EECF244321}">
                <p14:modId xmlns:p14="http://schemas.microsoft.com/office/powerpoint/2010/main" xmlns="" val="788405079"/>
              </p:ext>
            </p:extLst>
          </p:nvPr>
        </p:nvGraphicFramePr>
        <p:xfrm>
          <a:off x="1986280" y="1889760"/>
          <a:ext cx="7010400" cy="485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12B7BDE2-69D6-4EFE-B1D2-65AC22C83EFA}" type="slidenum">
              <a:rPr lang="en-TT" smtClean="0"/>
              <a:pPr/>
              <a:t>3</a:t>
            </a:fld>
            <a:endParaRPr lang="en-TT"/>
          </a:p>
        </p:txBody>
      </p:sp>
      <p:pic>
        <p:nvPicPr>
          <p:cNvPr id="8" name="Picture 11" descr="Description: cid:image001.jpg@01D239CF.F3EE9B40"/>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177483" y="5956137"/>
            <a:ext cx="1021397" cy="8033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759583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1472636344"/>
              </p:ext>
            </p:extLst>
          </p:nvPr>
        </p:nvGraphicFramePr>
        <p:xfrm>
          <a:off x="1198880" y="924243"/>
          <a:ext cx="9716770" cy="5262562"/>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p:cNvSpPr>
            <a:spLocks noGrp="1"/>
          </p:cNvSpPr>
          <p:nvPr>
            <p:ph type="sldNum" sz="quarter" idx="12"/>
          </p:nvPr>
        </p:nvSpPr>
        <p:spPr/>
        <p:txBody>
          <a:bodyPr/>
          <a:lstStyle/>
          <a:p>
            <a:fld id="{12B7BDE2-69D6-4EFE-B1D2-65AC22C83EFA}" type="slidenum">
              <a:rPr lang="en-TT" smtClean="0"/>
              <a:pPr/>
              <a:t>4</a:t>
            </a:fld>
            <a:endParaRPr lang="en-TT"/>
          </a:p>
        </p:txBody>
      </p:sp>
      <p:pic>
        <p:nvPicPr>
          <p:cNvPr id="7" name="Picture 11" descr="Description: cid:image001.jpg@01D239CF.F3EE9B40"/>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77483" y="5956137"/>
            <a:ext cx="1021397" cy="8033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23481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Trade with Costa Rica - 2016</a:t>
            </a:r>
            <a:endParaRPr lang="en-TT"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2023001837"/>
              </p:ext>
            </p:extLst>
          </p:nvPr>
        </p:nvGraphicFramePr>
        <p:xfrm>
          <a:off x="1610361" y="2272664"/>
          <a:ext cx="8458199" cy="3579495"/>
        </p:xfrm>
        <a:graphic>
          <a:graphicData uri="http://schemas.openxmlformats.org/drawingml/2006/table">
            <a:tbl>
              <a:tblPr firstRow="1" bandRow="1">
                <a:tableStyleId>{00A15C55-8517-42AA-B614-E9B94910E393}</a:tableStyleId>
              </a:tblPr>
              <a:tblGrid>
                <a:gridCol w="2041850"/>
                <a:gridCol w="6416349"/>
              </a:tblGrid>
              <a:tr h="437694">
                <a:tc gridSpan="2">
                  <a:txBody>
                    <a:bodyPr/>
                    <a:lstStyle/>
                    <a:p>
                      <a:pPr algn="ctr"/>
                      <a:r>
                        <a:rPr lang="en-TT" dirty="0" smtClean="0"/>
                        <a:t>Trinidad</a:t>
                      </a:r>
                      <a:r>
                        <a:rPr lang="en-TT" baseline="0" dirty="0" smtClean="0"/>
                        <a:t> and Tobago’s Trade with Costa Rica – 2016</a:t>
                      </a:r>
                      <a:endParaRPr lang="en-TT" dirty="0"/>
                    </a:p>
                  </a:txBody>
                  <a:tcPr>
                    <a:solidFill>
                      <a:schemeClr val="accent3">
                        <a:lumMod val="60000"/>
                        <a:lumOff val="40000"/>
                      </a:schemeClr>
                    </a:solidFill>
                  </a:tcPr>
                </a:tc>
                <a:tc hMerge="1">
                  <a:txBody>
                    <a:bodyPr/>
                    <a:lstStyle/>
                    <a:p>
                      <a:endParaRPr lang="en-TT" dirty="0"/>
                    </a:p>
                  </a:txBody>
                  <a:tcPr/>
                </a:tc>
              </a:tr>
              <a:tr h="437694">
                <a:tc>
                  <a:txBody>
                    <a:bodyPr/>
                    <a:lstStyle/>
                    <a:p>
                      <a:r>
                        <a:rPr lang="en-TT" b="0" dirty="0" smtClean="0"/>
                        <a:t>Total Exports </a:t>
                      </a:r>
                      <a:endParaRPr lang="en-TT" b="0" dirty="0"/>
                    </a:p>
                  </a:txBody>
                  <a:tcPr>
                    <a:solidFill>
                      <a:schemeClr val="accent3">
                        <a:lumMod val="60000"/>
                        <a:lumOff val="40000"/>
                      </a:schemeClr>
                    </a:solidFill>
                  </a:tcPr>
                </a:tc>
                <a:tc>
                  <a:txBody>
                    <a:bodyPr/>
                    <a:lstStyle/>
                    <a:p>
                      <a:r>
                        <a:rPr lang="en-TT" dirty="0" smtClean="0"/>
                        <a:t>TT$ 50.2</a:t>
                      </a:r>
                      <a:r>
                        <a:rPr lang="en-TT" baseline="0" dirty="0" smtClean="0"/>
                        <a:t> M</a:t>
                      </a:r>
                      <a:endParaRPr lang="en-TT" dirty="0"/>
                    </a:p>
                  </a:txBody>
                  <a:tcPr/>
                </a:tc>
              </a:tr>
              <a:tr h="437694">
                <a:tc>
                  <a:txBody>
                    <a:bodyPr/>
                    <a:lstStyle/>
                    <a:p>
                      <a:r>
                        <a:rPr lang="en-TT" b="0" dirty="0" smtClean="0"/>
                        <a:t>Total Imports</a:t>
                      </a:r>
                      <a:endParaRPr lang="en-TT" b="0" dirty="0"/>
                    </a:p>
                  </a:txBody>
                  <a:tcPr>
                    <a:solidFill>
                      <a:schemeClr val="accent3">
                        <a:lumMod val="60000"/>
                        <a:lumOff val="40000"/>
                      </a:schemeClr>
                    </a:solidFill>
                  </a:tcPr>
                </a:tc>
                <a:tc>
                  <a:txBody>
                    <a:bodyPr/>
                    <a:lstStyle/>
                    <a:p>
                      <a:r>
                        <a:rPr lang="en-TT" dirty="0" smtClean="0"/>
                        <a:t>TT$ 329.2</a:t>
                      </a:r>
                      <a:r>
                        <a:rPr lang="en-TT" baseline="0" dirty="0" smtClean="0"/>
                        <a:t> M</a:t>
                      </a:r>
                      <a:endParaRPr lang="en-TT" dirty="0"/>
                    </a:p>
                  </a:txBody>
                  <a:tcPr/>
                </a:tc>
              </a:tr>
              <a:tr h="755471">
                <a:tc>
                  <a:txBody>
                    <a:bodyPr/>
                    <a:lstStyle/>
                    <a:p>
                      <a:r>
                        <a:rPr lang="en-TT" b="0" dirty="0" smtClean="0"/>
                        <a:t>Top 5 Exports</a:t>
                      </a:r>
                      <a:endParaRPr lang="en-TT" b="0" dirty="0"/>
                    </a:p>
                  </a:txBody>
                  <a:tcPr>
                    <a:solidFill>
                      <a:schemeClr val="accent3">
                        <a:lumMod val="60000"/>
                        <a:lumOff val="40000"/>
                      </a:schemeClr>
                    </a:solidFill>
                  </a:tcPr>
                </a:tc>
                <a:tc>
                  <a:txBody>
                    <a:bodyPr/>
                    <a:lstStyle/>
                    <a:p>
                      <a:r>
                        <a:rPr lang="en-TT" dirty="0" smtClean="0"/>
                        <a:t>Liquefied propane, Urea, Semi-finished</a:t>
                      </a:r>
                      <a:r>
                        <a:rPr lang="en-TT" baseline="0" dirty="0" smtClean="0"/>
                        <a:t> iron, Non-alloy bars/rods and Cereal preparations</a:t>
                      </a:r>
                      <a:endParaRPr lang="en-TT" dirty="0"/>
                    </a:p>
                  </a:txBody>
                  <a:tcPr/>
                </a:tc>
              </a:tr>
              <a:tr h="755471">
                <a:tc>
                  <a:txBody>
                    <a:bodyPr/>
                    <a:lstStyle/>
                    <a:p>
                      <a:r>
                        <a:rPr lang="en-TT" b="0" dirty="0" smtClean="0"/>
                        <a:t>Top 5 Non-energy</a:t>
                      </a:r>
                      <a:r>
                        <a:rPr lang="en-TT" b="0" baseline="0" dirty="0" smtClean="0"/>
                        <a:t> exports</a:t>
                      </a:r>
                      <a:endParaRPr lang="en-TT" b="0" dirty="0"/>
                    </a:p>
                  </a:txBody>
                  <a:tcPr>
                    <a:solidFill>
                      <a:schemeClr val="accent3">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TT" baseline="0" dirty="0" smtClean="0"/>
                        <a:t>Cereal preparations, other food preparations, electric lamps and lighting fittings, plugs and sockets</a:t>
                      </a:r>
                      <a:endParaRPr lang="en-TT" dirty="0" smtClean="0"/>
                    </a:p>
                  </a:txBody>
                  <a:tcPr/>
                </a:tc>
              </a:tr>
              <a:tr h="755471">
                <a:tc>
                  <a:txBody>
                    <a:bodyPr/>
                    <a:lstStyle/>
                    <a:p>
                      <a:r>
                        <a:rPr lang="en-TT" b="0" dirty="0" smtClean="0"/>
                        <a:t>Top 5 Imports</a:t>
                      </a:r>
                      <a:endParaRPr lang="en-TT" b="0" dirty="0"/>
                    </a:p>
                  </a:txBody>
                  <a:tcPr>
                    <a:solidFill>
                      <a:schemeClr val="accent3">
                        <a:lumMod val="60000"/>
                        <a:lumOff val="40000"/>
                      </a:schemeClr>
                    </a:solidFill>
                  </a:tcPr>
                </a:tc>
                <a:tc>
                  <a:txBody>
                    <a:bodyPr/>
                    <a:lstStyle/>
                    <a:p>
                      <a:r>
                        <a:rPr lang="en-TT" dirty="0" smtClean="0"/>
                        <a:t>Other Food</a:t>
                      </a:r>
                      <a:r>
                        <a:rPr lang="en-TT" baseline="0" dirty="0" smtClean="0"/>
                        <a:t> Preparations, Carrots, plastic lids and caps, detergents and Paperboard products</a:t>
                      </a:r>
                      <a:endParaRPr lang="en-TT" dirty="0"/>
                    </a:p>
                  </a:txBody>
                  <a:tcPr/>
                </a:tc>
              </a:tr>
            </a:tbl>
          </a:graphicData>
        </a:graphic>
      </p:graphicFrame>
      <p:sp>
        <p:nvSpPr>
          <p:cNvPr id="3" name="Slide Number Placeholder 2"/>
          <p:cNvSpPr>
            <a:spLocks noGrp="1"/>
          </p:cNvSpPr>
          <p:nvPr>
            <p:ph type="sldNum" sz="quarter" idx="12"/>
          </p:nvPr>
        </p:nvSpPr>
        <p:spPr/>
        <p:txBody>
          <a:bodyPr/>
          <a:lstStyle/>
          <a:p>
            <a:fld id="{12B7BDE2-69D6-4EFE-B1D2-65AC22C83EFA}" type="slidenum">
              <a:rPr lang="en-TT" smtClean="0"/>
              <a:pPr/>
              <a:t>5</a:t>
            </a:fld>
            <a:endParaRPr lang="en-TT"/>
          </a:p>
        </p:txBody>
      </p:sp>
      <p:pic>
        <p:nvPicPr>
          <p:cNvPr id="9" name="Picture 11" descr="Description: cid:image001.jpg@01D239CF.F3EE9B40"/>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7483" y="5956137"/>
            <a:ext cx="1021397" cy="8033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077306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CARICOM-Costa RICA Free Trade Agreement (FTA)</a:t>
            </a:r>
            <a:endParaRPr lang="en-TT" dirty="0"/>
          </a:p>
        </p:txBody>
      </p:sp>
      <p:sp>
        <p:nvSpPr>
          <p:cNvPr id="3" name="Content Placeholder 2"/>
          <p:cNvSpPr>
            <a:spLocks noGrp="1"/>
          </p:cNvSpPr>
          <p:nvPr>
            <p:ph idx="1"/>
          </p:nvPr>
        </p:nvSpPr>
        <p:spPr>
          <a:xfrm>
            <a:off x="975360" y="2180496"/>
            <a:ext cx="10635447" cy="3678303"/>
          </a:xfrm>
        </p:spPr>
        <p:txBody>
          <a:bodyPr>
            <a:normAutofit/>
          </a:bodyPr>
          <a:lstStyle/>
          <a:p>
            <a:r>
              <a:rPr lang="en-TT" sz="2000" dirty="0" smtClean="0"/>
              <a:t>Signed on March 9, 2004</a:t>
            </a:r>
          </a:p>
          <a:p>
            <a:r>
              <a:rPr lang="en-TT" sz="2000" dirty="0" smtClean="0"/>
              <a:t>Agreement reciprocal in nature for CARICOM MDCs – Barbados, Guyana, Jamaica and Trinidad and Tobago</a:t>
            </a:r>
          </a:p>
          <a:p>
            <a:r>
              <a:rPr lang="en-TT" sz="2000" dirty="0" smtClean="0"/>
              <a:t>CARICOM LDCs are not required to grant preferences but benefit from preferential access into the Costa Rican market</a:t>
            </a:r>
          </a:p>
          <a:p>
            <a:r>
              <a:rPr lang="en-TT" sz="2000" dirty="0" smtClean="0"/>
              <a:t>Covers trade in goods, with built-in agenda for the negotiation of Services and Investment</a:t>
            </a:r>
          </a:p>
          <a:p>
            <a:r>
              <a:rPr lang="en-TT" sz="2000" dirty="0" smtClean="0"/>
              <a:t>Provides access for all goods, except for those listed in Annex III to the Agreement</a:t>
            </a:r>
          </a:p>
          <a:p>
            <a:r>
              <a:rPr lang="en-TT" sz="2000" dirty="0" smtClean="0"/>
              <a:t>Act to give effect to the Agreement in Trinidad and Tobago was assented to on February 24, 2005</a:t>
            </a:r>
            <a:endParaRPr lang="en-TT" sz="2000" dirty="0"/>
          </a:p>
        </p:txBody>
      </p:sp>
      <p:sp>
        <p:nvSpPr>
          <p:cNvPr id="4" name="Slide Number Placeholder 3"/>
          <p:cNvSpPr>
            <a:spLocks noGrp="1"/>
          </p:cNvSpPr>
          <p:nvPr>
            <p:ph type="sldNum" sz="quarter" idx="12"/>
          </p:nvPr>
        </p:nvSpPr>
        <p:spPr/>
        <p:txBody>
          <a:bodyPr/>
          <a:lstStyle/>
          <a:p>
            <a:fld id="{48822662-210E-4107-9D52-C441DC1B1A38}" type="slidenum">
              <a:rPr lang="en-TT" smtClean="0"/>
              <a:pPr/>
              <a:t>6</a:t>
            </a:fld>
            <a:endParaRPr lang="en-TT" dirty="0"/>
          </a:p>
        </p:txBody>
      </p:sp>
      <p:pic>
        <p:nvPicPr>
          <p:cNvPr id="7" name="Picture 11" descr="Description: cid:image001.jpg@01D239CF.F3EE9B40"/>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7483" y="5956137"/>
            <a:ext cx="1021397" cy="8033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5451408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What’s in it?</a:t>
            </a:r>
            <a:endParaRPr lang="en-TT" dirty="0"/>
          </a:p>
        </p:txBody>
      </p:sp>
      <p:graphicFrame>
        <p:nvGraphicFramePr>
          <p:cNvPr id="4" name="Content Placeholder 10"/>
          <p:cNvGraphicFramePr>
            <a:graphicFrameLocks noGrp="1"/>
          </p:cNvGraphicFramePr>
          <p:nvPr>
            <p:ph idx="1"/>
            <p:extLst>
              <p:ext uri="{D42A27DB-BD31-4B8C-83A1-F6EECF244321}">
                <p14:modId xmlns:p14="http://schemas.microsoft.com/office/powerpoint/2010/main" xmlns="" val="3703096912"/>
              </p:ext>
            </p:extLst>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12B7BDE2-69D6-4EFE-B1D2-65AC22C83EFA}" type="slidenum">
              <a:rPr lang="en-TT" smtClean="0"/>
              <a:pPr/>
              <a:t>7</a:t>
            </a:fld>
            <a:endParaRPr lang="en-TT"/>
          </a:p>
        </p:txBody>
      </p:sp>
      <p:pic>
        <p:nvPicPr>
          <p:cNvPr id="7" name="Picture 11" descr="Description: cid:image001.jpg@01D239CF.F3EE9B40"/>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177483" y="5956137"/>
            <a:ext cx="1021397" cy="8033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77897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2FAC239C-2A0F-49F4-B9FF-29B4DDA2BC4E}"/>
                                            </p:graphicEl>
                                          </p:spTgt>
                                        </p:tgtEl>
                                        <p:attrNameLst>
                                          <p:attrName>style.visibility</p:attrName>
                                        </p:attrNameLst>
                                      </p:cBhvr>
                                      <p:to>
                                        <p:strVal val="visible"/>
                                      </p:to>
                                    </p:set>
                                    <p:animEffect transition="in" filter="fade">
                                      <p:cBhvr>
                                        <p:cTn id="7" dur="500"/>
                                        <p:tgtEl>
                                          <p:spTgt spid="4">
                                            <p:graphicEl>
                                              <a:dgm id="{2FAC239C-2A0F-49F4-B9FF-29B4DDA2BC4E}"/>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graphicEl>
                                              <a:dgm id="{84304C58-F178-4CDF-B5F1-539231221225}"/>
                                            </p:graphicEl>
                                          </p:spTgt>
                                        </p:tgtEl>
                                        <p:attrNameLst>
                                          <p:attrName>style.visibility</p:attrName>
                                        </p:attrNameLst>
                                      </p:cBhvr>
                                      <p:to>
                                        <p:strVal val="visible"/>
                                      </p:to>
                                    </p:set>
                                    <p:animEffect transition="in" filter="fade">
                                      <p:cBhvr>
                                        <p:cTn id="10" dur="500"/>
                                        <p:tgtEl>
                                          <p:spTgt spid="4">
                                            <p:graphicEl>
                                              <a:dgm id="{84304C58-F178-4CDF-B5F1-539231221225}"/>
                                            </p:graphic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graphicEl>
                                              <a:dgm id="{0D5E19E2-8FA8-4719-86BC-9101347F192E}"/>
                                            </p:graphicEl>
                                          </p:spTgt>
                                        </p:tgtEl>
                                        <p:attrNameLst>
                                          <p:attrName>style.visibility</p:attrName>
                                        </p:attrNameLst>
                                      </p:cBhvr>
                                      <p:to>
                                        <p:strVal val="visible"/>
                                      </p:to>
                                    </p:set>
                                    <p:animEffect transition="in" filter="fade">
                                      <p:cBhvr>
                                        <p:cTn id="13" dur="500"/>
                                        <p:tgtEl>
                                          <p:spTgt spid="4">
                                            <p:graphicEl>
                                              <a:dgm id="{0D5E19E2-8FA8-4719-86BC-9101347F192E}"/>
                                            </p:graphic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graphicEl>
                                              <a:dgm id="{7198F10C-0E4B-48F1-B302-B1D70AADA26E}"/>
                                            </p:graphicEl>
                                          </p:spTgt>
                                        </p:tgtEl>
                                        <p:attrNameLst>
                                          <p:attrName>style.visibility</p:attrName>
                                        </p:attrNameLst>
                                      </p:cBhvr>
                                      <p:to>
                                        <p:strVal val="visible"/>
                                      </p:to>
                                    </p:set>
                                    <p:animEffect transition="in" filter="fade">
                                      <p:cBhvr>
                                        <p:cTn id="16" dur="500"/>
                                        <p:tgtEl>
                                          <p:spTgt spid="4">
                                            <p:graphicEl>
                                              <a:dgm id="{7198F10C-0E4B-48F1-B302-B1D70AADA26E}"/>
                                            </p:graphic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graphicEl>
                                              <a:dgm id="{C1A37796-607B-4842-8C4A-91708C32C922}"/>
                                            </p:graphicEl>
                                          </p:spTgt>
                                        </p:tgtEl>
                                        <p:attrNameLst>
                                          <p:attrName>style.visibility</p:attrName>
                                        </p:attrNameLst>
                                      </p:cBhvr>
                                      <p:to>
                                        <p:strVal val="visible"/>
                                      </p:to>
                                    </p:set>
                                    <p:animEffect transition="in" filter="fade">
                                      <p:cBhvr>
                                        <p:cTn id="19" dur="500"/>
                                        <p:tgtEl>
                                          <p:spTgt spid="4">
                                            <p:graphicEl>
                                              <a:dgm id="{C1A37796-607B-4842-8C4A-91708C32C922}"/>
                                            </p:graphic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graphicEl>
                                              <a:dgm id="{4950866D-B6F5-41E1-9438-C2B679EA1F40}"/>
                                            </p:graphicEl>
                                          </p:spTgt>
                                        </p:tgtEl>
                                        <p:attrNameLst>
                                          <p:attrName>style.visibility</p:attrName>
                                        </p:attrNameLst>
                                      </p:cBhvr>
                                      <p:to>
                                        <p:strVal val="visible"/>
                                      </p:to>
                                    </p:set>
                                    <p:animEffect transition="in" filter="fade">
                                      <p:cBhvr>
                                        <p:cTn id="22" dur="500"/>
                                        <p:tgtEl>
                                          <p:spTgt spid="4">
                                            <p:graphicEl>
                                              <a:dgm id="{4950866D-B6F5-41E1-9438-C2B679EA1F40}"/>
                                            </p:graphic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graphicEl>
                                              <a:dgm id="{5B1B09A3-F6B4-44C6-A21C-3AA1A612B24A}"/>
                                            </p:graphicEl>
                                          </p:spTgt>
                                        </p:tgtEl>
                                        <p:attrNameLst>
                                          <p:attrName>style.visibility</p:attrName>
                                        </p:attrNameLst>
                                      </p:cBhvr>
                                      <p:to>
                                        <p:strVal val="visible"/>
                                      </p:to>
                                    </p:set>
                                    <p:animEffect transition="in" filter="fade">
                                      <p:cBhvr>
                                        <p:cTn id="25" dur="500"/>
                                        <p:tgtEl>
                                          <p:spTgt spid="4">
                                            <p:graphicEl>
                                              <a:dgm id="{5B1B09A3-F6B4-44C6-A21C-3AA1A612B24A}"/>
                                            </p:graphic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graphicEl>
                                              <a:dgm id="{150FC700-2A3F-4BF2-9CE9-267A68C6BDD0}"/>
                                            </p:graphicEl>
                                          </p:spTgt>
                                        </p:tgtEl>
                                        <p:attrNameLst>
                                          <p:attrName>style.visibility</p:attrName>
                                        </p:attrNameLst>
                                      </p:cBhvr>
                                      <p:to>
                                        <p:strVal val="visible"/>
                                      </p:to>
                                    </p:set>
                                    <p:animEffect transition="in" filter="fade">
                                      <p:cBhvr>
                                        <p:cTn id="28" dur="500"/>
                                        <p:tgtEl>
                                          <p:spTgt spid="4">
                                            <p:graphicEl>
                                              <a:dgm id="{150FC700-2A3F-4BF2-9CE9-267A68C6BDD0}"/>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graphicEl>
                                              <a:dgm id="{8B645E75-581C-41B0-B84C-71497FB99395}"/>
                                            </p:graphicEl>
                                          </p:spTgt>
                                        </p:tgtEl>
                                        <p:attrNameLst>
                                          <p:attrName>style.visibility</p:attrName>
                                        </p:attrNameLst>
                                      </p:cBhvr>
                                      <p:to>
                                        <p:strVal val="visible"/>
                                      </p:to>
                                    </p:set>
                                    <p:animEffect transition="in" filter="fade">
                                      <p:cBhvr>
                                        <p:cTn id="31" dur="500"/>
                                        <p:tgtEl>
                                          <p:spTgt spid="4">
                                            <p:graphicEl>
                                              <a:dgm id="{8B645E75-581C-41B0-B84C-71497FB99395}"/>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graphicEl>
                                              <a:dgm id="{53C5E9D0-6416-4827-81C3-2C9585E8EDEC}"/>
                                            </p:graphicEl>
                                          </p:spTgt>
                                        </p:tgtEl>
                                        <p:attrNameLst>
                                          <p:attrName>style.visibility</p:attrName>
                                        </p:attrNameLst>
                                      </p:cBhvr>
                                      <p:to>
                                        <p:strVal val="visible"/>
                                      </p:to>
                                    </p:set>
                                    <p:animEffect transition="in" filter="fade">
                                      <p:cBhvr>
                                        <p:cTn id="34" dur="500"/>
                                        <p:tgtEl>
                                          <p:spTgt spid="4">
                                            <p:graphicEl>
                                              <a:dgm id="{53C5E9D0-6416-4827-81C3-2C9585E8EDE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smtClean="0"/>
              <a:t>What’s </a:t>
            </a:r>
            <a:r>
              <a:rPr lang="en-TT" dirty="0"/>
              <a:t>in it?</a:t>
            </a:r>
            <a:r>
              <a:rPr lang="en-TT" dirty="0" smtClean="0"/>
              <a:t>	</a:t>
            </a:r>
            <a:endParaRPr lang="en-TT" dirty="0"/>
          </a:p>
        </p:txBody>
      </p:sp>
      <p:sp>
        <p:nvSpPr>
          <p:cNvPr id="3" name="Content Placeholder 2"/>
          <p:cNvSpPr>
            <a:spLocks noGrp="1"/>
          </p:cNvSpPr>
          <p:nvPr>
            <p:ph idx="1"/>
          </p:nvPr>
        </p:nvSpPr>
        <p:spPr>
          <a:xfrm>
            <a:off x="838200" y="1520825"/>
            <a:ext cx="10515600" cy="4351338"/>
          </a:xfrm>
        </p:spPr>
        <p:txBody>
          <a:bodyPr/>
          <a:lstStyle/>
          <a:p>
            <a:pPr marL="0" indent="0">
              <a:buNone/>
            </a:pPr>
            <a:endParaRPr lang="en-TT" dirty="0" smtClean="0"/>
          </a:p>
          <a:p>
            <a:pPr marL="0" indent="0">
              <a:buNone/>
            </a:pPr>
            <a:endParaRPr lang="en-TT" dirty="0"/>
          </a:p>
        </p:txBody>
      </p:sp>
      <p:graphicFrame>
        <p:nvGraphicFramePr>
          <p:cNvPr id="5" name="Table 4"/>
          <p:cNvGraphicFramePr>
            <a:graphicFrameLocks noGrp="1"/>
          </p:cNvGraphicFramePr>
          <p:nvPr>
            <p:extLst>
              <p:ext uri="{D42A27DB-BD31-4B8C-83A1-F6EECF244321}">
                <p14:modId xmlns:p14="http://schemas.microsoft.com/office/powerpoint/2010/main" xmlns="" val="3594314218"/>
              </p:ext>
            </p:extLst>
          </p:nvPr>
        </p:nvGraphicFramePr>
        <p:xfrm>
          <a:off x="1076960" y="2111586"/>
          <a:ext cx="9530080" cy="4211320"/>
        </p:xfrm>
        <a:graphic>
          <a:graphicData uri="http://schemas.openxmlformats.org/drawingml/2006/table">
            <a:tbl>
              <a:tblPr firstRow="1" bandRow="1">
                <a:tableStyleId>{5C22544A-7EE6-4342-B048-85BDC9FD1C3A}</a:tableStyleId>
              </a:tblPr>
              <a:tblGrid>
                <a:gridCol w="3362960"/>
                <a:gridCol w="6167120"/>
              </a:tblGrid>
              <a:tr h="370840">
                <a:tc>
                  <a:txBody>
                    <a:bodyPr/>
                    <a:lstStyle/>
                    <a:p>
                      <a:r>
                        <a:rPr lang="en-TT" dirty="0" smtClean="0"/>
                        <a:t>Tables contained in Annex III</a:t>
                      </a:r>
                      <a:endParaRPr lang="en-TT" dirty="0"/>
                    </a:p>
                  </a:txBody>
                  <a:tcPr/>
                </a:tc>
                <a:tc>
                  <a:txBody>
                    <a:bodyPr/>
                    <a:lstStyle/>
                    <a:p>
                      <a:r>
                        <a:rPr lang="en-TT" dirty="0" smtClean="0"/>
                        <a:t>Description</a:t>
                      </a:r>
                      <a:r>
                        <a:rPr lang="en-TT" baseline="0" dirty="0" smtClean="0"/>
                        <a:t> of Treatment Granted</a:t>
                      </a:r>
                      <a:endParaRPr lang="en-TT" dirty="0"/>
                    </a:p>
                  </a:txBody>
                  <a:tcPr/>
                </a:tc>
              </a:tr>
              <a:tr h="370840">
                <a:tc rowSpan="2">
                  <a:txBody>
                    <a:bodyPr/>
                    <a:lstStyle/>
                    <a:p>
                      <a:r>
                        <a:rPr lang="en-TT" dirty="0" smtClean="0"/>
                        <a:t>A – Special Treatment of Selected</a:t>
                      </a:r>
                      <a:r>
                        <a:rPr lang="en-TT" baseline="0" dirty="0" smtClean="0"/>
                        <a:t> Agricultural Products</a:t>
                      </a:r>
                      <a:endParaRPr lang="en-TT" dirty="0"/>
                    </a:p>
                  </a:txBody>
                  <a:tcPr>
                    <a:solidFill>
                      <a:schemeClr val="accent3">
                        <a:lumMod val="60000"/>
                        <a:lumOff val="40000"/>
                      </a:schemeClr>
                    </a:solidFill>
                  </a:tcPr>
                </a:tc>
                <a:tc>
                  <a:txBody>
                    <a:bodyPr/>
                    <a:lstStyle/>
                    <a:p>
                      <a:pPr marL="285750" indent="-285750">
                        <a:buFont typeface="Arial" panose="020B0604020202020204" pitchFamily="34" charset="0"/>
                        <a:buChar char="•"/>
                      </a:pPr>
                      <a:r>
                        <a:rPr lang="en-TT" dirty="0" smtClean="0"/>
                        <a:t>T&amp;T</a:t>
                      </a:r>
                      <a:r>
                        <a:rPr lang="en-TT" baseline="0" dirty="0" smtClean="0"/>
                        <a:t> - tomatoes, cauliflower, cabbage, lettuce and sweet potato from Costa Rica</a:t>
                      </a:r>
                      <a:endParaRPr lang="en-TT" dirty="0"/>
                    </a:p>
                  </a:txBody>
                  <a:tcPr>
                    <a:solidFill>
                      <a:schemeClr val="accent3">
                        <a:lumMod val="60000"/>
                        <a:lumOff val="40000"/>
                      </a:schemeClr>
                    </a:solidFill>
                  </a:tcPr>
                </a:tc>
              </a:tr>
              <a:tr h="370840">
                <a:tc vMerge="1">
                  <a:txBody>
                    <a:bodyPr/>
                    <a:lstStyle/>
                    <a:p>
                      <a:endParaRPr lang="en-TT" dirty="0"/>
                    </a:p>
                  </a:txBody>
                  <a:tcPr/>
                </a:tc>
                <a:tc>
                  <a:txBody>
                    <a:bodyPr/>
                    <a:lstStyle/>
                    <a:p>
                      <a:pPr marL="285750" indent="-285750">
                        <a:buFont typeface="Arial" panose="020B0604020202020204" pitchFamily="34" charset="0"/>
                        <a:buChar char="•"/>
                      </a:pPr>
                      <a:r>
                        <a:rPr lang="en-TT" dirty="0" smtClean="0"/>
                        <a:t>Costa Rica – cucumber, sweet peppers, pigeon peas, sweet potatoes, yams and avocados</a:t>
                      </a:r>
                      <a:endParaRPr lang="en-TT" dirty="0"/>
                    </a:p>
                  </a:txBody>
                  <a:tcPr>
                    <a:solidFill>
                      <a:schemeClr val="accent3">
                        <a:lumMod val="60000"/>
                        <a:lumOff val="40000"/>
                      </a:schemeClr>
                    </a:solidFill>
                  </a:tcPr>
                </a:tc>
              </a:tr>
              <a:tr h="370840">
                <a:tc rowSpan="2">
                  <a:txBody>
                    <a:bodyPr/>
                    <a:lstStyle/>
                    <a:p>
                      <a:r>
                        <a:rPr lang="en-TT" dirty="0" smtClean="0"/>
                        <a:t>B – Excluded</a:t>
                      </a:r>
                      <a:r>
                        <a:rPr lang="en-TT" baseline="0" dirty="0" smtClean="0"/>
                        <a:t> Products</a:t>
                      </a:r>
                      <a:endParaRPr lang="en-TT" dirty="0"/>
                    </a:p>
                  </a:txBody>
                  <a:tcPr>
                    <a:solidFill>
                      <a:schemeClr val="accent2">
                        <a:lumMod val="40000"/>
                        <a:lumOff val="60000"/>
                      </a:schemeClr>
                    </a:solidFill>
                  </a:tcPr>
                </a:tc>
                <a:tc>
                  <a:txBody>
                    <a:bodyPr/>
                    <a:lstStyle/>
                    <a:p>
                      <a:pPr marL="285750" indent="-285750">
                        <a:buFont typeface="Arial" panose="020B0604020202020204" pitchFamily="34" charset="0"/>
                        <a:buChar char="•"/>
                      </a:pPr>
                      <a:r>
                        <a:rPr lang="en-TT" dirty="0" smtClean="0"/>
                        <a:t>CARICOM –</a:t>
                      </a:r>
                      <a:r>
                        <a:rPr lang="en-TT" baseline="0" dirty="0" smtClean="0"/>
                        <a:t> meat of swine and edible offal, fresh and frozen fish, milk and cream, pepper sauce, citrus fruits, beer and rum</a:t>
                      </a:r>
                      <a:endParaRPr lang="en-TT" dirty="0"/>
                    </a:p>
                  </a:txBody>
                  <a:tcPr>
                    <a:solidFill>
                      <a:schemeClr val="accent2">
                        <a:lumMod val="40000"/>
                        <a:lumOff val="60000"/>
                      </a:schemeClr>
                    </a:solidFill>
                  </a:tcPr>
                </a:tc>
              </a:tr>
              <a:tr h="370840">
                <a:tc vMerge="1">
                  <a:txBody>
                    <a:bodyPr/>
                    <a:lstStyle/>
                    <a:p>
                      <a:endParaRPr lang="en-TT" dirty="0"/>
                    </a:p>
                  </a:txBody>
                  <a:tcPr/>
                </a:tc>
                <a:tc>
                  <a:txBody>
                    <a:bodyPr/>
                    <a:lstStyle/>
                    <a:p>
                      <a:pPr marL="285750" indent="-285750">
                        <a:buFont typeface="Arial" panose="020B0604020202020204" pitchFamily="34" charset="0"/>
                        <a:buChar char="•"/>
                      </a:pPr>
                      <a:r>
                        <a:rPr lang="en-TT" dirty="0" smtClean="0"/>
                        <a:t>Costa Rica –</a:t>
                      </a:r>
                      <a:r>
                        <a:rPr lang="en-TT" baseline="0" dirty="0" smtClean="0"/>
                        <a:t> coffee, rice, cigarettes, beer and rum, disinfectants, toilet paper and wooden furniture</a:t>
                      </a:r>
                      <a:endParaRPr lang="en-TT" dirty="0"/>
                    </a:p>
                  </a:txBody>
                  <a:tcPr>
                    <a:solidFill>
                      <a:schemeClr val="accent2">
                        <a:lumMod val="40000"/>
                        <a:lumOff val="60000"/>
                      </a:schemeClr>
                    </a:solidFill>
                  </a:tcPr>
                </a:tc>
              </a:tr>
              <a:tr h="370840">
                <a:tc rowSpan="2">
                  <a:txBody>
                    <a:bodyPr/>
                    <a:lstStyle/>
                    <a:p>
                      <a:r>
                        <a:rPr lang="en-TT" dirty="0" smtClean="0"/>
                        <a:t>C – Phased reduction of duties</a:t>
                      </a:r>
                      <a:endParaRPr lang="en-TT" dirty="0"/>
                    </a:p>
                  </a:txBody>
                  <a:tcPr>
                    <a:solidFill>
                      <a:schemeClr val="accent3">
                        <a:lumMod val="60000"/>
                        <a:lumOff val="40000"/>
                      </a:schemeClr>
                    </a:solidFill>
                  </a:tcPr>
                </a:tc>
                <a:tc>
                  <a:txBody>
                    <a:bodyPr/>
                    <a:lstStyle/>
                    <a:p>
                      <a:pPr marL="285750" indent="-285750">
                        <a:buFont typeface="Arial" panose="020B0604020202020204" pitchFamily="34" charset="0"/>
                        <a:buChar char="•"/>
                      </a:pPr>
                      <a:r>
                        <a:rPr lang="en-TT" dirty="0" smtClean="0"/>
                        <a:t>CARICOM – cocoa</a:t>
                      </a:r>
                      <a:r>
                        <a:rPr lang="en-TT" baseline="0" dirty="0" smtClean="0"/>
                        <a:t> beans, tomato ketchup, perfumes, trays and cups, plywood, lamps and light fittings and brooms</a:t>
                      </a:r>
                      <a:endParaRPr lang="en-TT" dirty="0"/>
                    </a:p>
                  </a:txBody>
                  <a:tcPr>
                    <a:solidFill>
                      <a:schemeClr val="accent3">
                        <a:lumMod val="60000"/>
                        <a:lumOff val="40000"/>
                      </a:schemeClr>
                    </a:solidFill>
                  </a:tcPr>
                </a:tc>
              </a:tr>
              <a:tr h="370840">
                <a:tc vMerge="1">
                  <a:txBody>
                    <a:bodyPr/>
                    <a:lstStyle/>
                    <a:p>
                      <a:endParaRPr lang="en-TT" dirty="0"/>
                    </a:p>
                  </a:txBody>
                  <a:tcPr/>
                </a:tc>
                <a:tc>
                  <a:txBody>
                    <a:bodyPr/>
                    <a:lstStyle/>
                    <a:p>
                      <a:pPr marL="285750" indent="-285750">
                        <a:buFont typeface="Arial" panose="020B0604020202020204" pitchFamily="34" charset="0"/>
                        <a:buChar char="•"/>
                      </a:pPr>
                      <a:r>
                        <a:rPr lang="en-TT" dirty="0" smtClean="0"/>
                        <a:t>Costa Rica</a:t>
                      </a:r>
                      <a:r>
                        <a:rPr lang="en-TT" baseline="0" dirty="0" smtClean="0"/>
                        <a:t> – passion fruit, cocoa beans, jams, fruit jellies and marmalades and tableware</a:t>
                      </a:r>
                      <a:endParaRPr lang="en-TT" dirty="0"/>
                    </a:p>
                  </a:txBody>
                  <a:tcPr>
                    <a:solidFill>
                      <a:schemeClr val="accent3">
                        <a:lumMod val="60000"/>
                        <a:lumOff val="40000"/>
                      </a:schemeClr>
                    </a:solidFill>
                  </a:tcPr>
                </a:tc>
              </a:tr>
            </a:tbl>
          </a:graphicData>
        </a:graphic>
      </p:graphicFrame>
      <p:sp>
        <p:nvSpPr>
          <p:cNvPr id="4" name="Slide Number Placeholder 3"/>
          <p:cNvSpPr>
            <a:spLocks noGrp="1"/>
          </p:cNvSpPr>
          <p:nvPr>
            <p:ph type="sldNum" sz="quarter" idx="12"/>
          </p:nvPr>
        </p:nvSpPr>
        <p:spPr/>
        <p:txBody>
          <a:bodyPr/>
          <a:lstStyle/>
          <a:p>
            <a:fld id="{12B7BDE2-69D6-4EFE-B1D2-65AC22C83EFA}" type="slidenum">
              <a:rPr lang="en-TT" smtClean="0"/>
              <a:pPr/>
              <a:t>8</a:t>
            </a:fld>
            <a:endParaRPr lang="en-TT"/>
          </a:p>
        </p:txBody>
      </p:sp>
      <p:pic>
        <p:nvPicPr>
          <p:cNvPr id="9" name="Picture 11" descr="Description: cid:image001.jpg@01D239CF.F3EE9B40"/>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7483" y="5956137"/>
            <a:ext cx="1021397" cy="8033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4281167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TT" dirty="0"/>
              <a:t>What’s in it?</a:t>
            </a:r>
            <a:r>
              <a:rPr lang="en-TT" dirty="0" smtClean="0"/>
              <a:t>	</a:t>
            </a:r>
            <a:endParaRPr lang="en-TT"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128062932"/>
              </p:ext>
            </p:extLst>
          </p:nvPr>
        </p:nvGraphicFramePr>
        <p:xfrm>
          <a:off x="1031240" y="2186305"/>
          <a:ext cx="9357360" cy="3768948"/>
        </p:xfrm>
        <a:graphic>
          <a:graphicData uri="http://schemas.openxmlformats.org/drawingml/2006/table">
            <a:tbl>
              <a:tblPr firstRow="1" bandRow="1">
                <a:tableStyleId>{5C22544A-7EE6-4342-B048-85BDC9FD1C3A}</a:tableStyleId>
              </a:tblPr>
              <a:tblGrid>
                <a:gridCol w="3368040"/>
                <a:gridCol w="5989320"/>
              </a:tblGrid>
              <a:tr h="0">
                <a:tc>
                  <a:txBody>
                    <a:bodyPr/>
                    <a:lstStyle/>
                    <a:p>
                      <a:r>
                        <a:rPr lang="en-TT" dirty="0" smtClean="0"/>
                        <a:t>Tables contained in Annex III</a:t>
                      </a:r>
                      <a:endParaRPr lang="en-TT" dirty="0"/>
                    </a:p>
                  </a:txBody>
                  <a:tcPr/>
                </a:tc>
                <a:tc>
                  <a:txBody>
                    <a:bodyPr/>
                    <a:lstStyle/>
                    <a:p>
                      <a:r>
                        <a:rPr lang="en-TT" dirty="0" smtClean="0"/>
                        <a:t>Description</a:t>
                      </a:r>
                      <a:r>
                        <a:rPr lang="en-TT" baseline="0" dirty="0" smtClean="0"/>
                        <a:t> of Treatment Granted</a:t>
                      </a:r>
                      <a:endParaRPr lang="en-TT" dirty="0"/>
                    </a:p>
                  </a:txBody>
                  <a:tcPr/>
                </a:tc>
              </a:tr>
              <a:tr h="435351">
                <a:tc rowSpan="2">
                  <a:txBody>
                    <a:bodyPr/>
                    <a:lstStyle/>
                    <a:p>
                      <a:r>
                        <a:rPr lang="en-TT" baseline="0" dirty="0" smtClean="0"/>
                        <a:t>D – Special List</a:t>
                      </a:r>
                      <a:endParaRPr lang="en-TT" dirty="0"/>
                    </a:p>
                  </a:txBody>
                  <a:tcPr>
                    <a:solidFill>
                      <a:schemeClr val="accent2">
                        <a:lumMod val="40000"/>
                        <a:lumOff val="60000"/>
                      </a:schemeClr>
                    </a:solidFill>
                  </a:tcPr>
                </a:tc>
                <a:tc>
                  <a:txBody>
                    <a:bodyPr/>
                    <a:lstStyle/>
                    <a:p>
                      <a:pPr marL="285750" indent="-285750">
                        <a:buFont typeface="Arial" panose="020B0604020202020204" pitchFamily="34" charset="0"/>
                        <a:buChar char="•"/>
                      </a:pPr>
                      <a:r>
                        <a:rPr lang="en-TT" dirty="0" smtClean="0"/>
                        <a:t>T&amp;T</a:t>
                      </a:r>
                      <a:r>
                        <a:rPr lang="en-TT" baseline="0" dirty="0" smtClean="0"/>
                        <a:t> – excluded hams, bacon and luncheon meat. Offered duty free treatment for meats of sheep, sweet biscuits and aerated beverages. Phase reduction was applied to other fermented beverages and preparations for use on hair</a:t>
                      </a:r>
                      <a:endParaRPr lang="en-TT" dirty="0"/>
                    </a:p>
                  </a:txBody>
                  <a:tcPr>
                    <a:solidFill>
                      <a:schemeClr val="accent2">
                        <a:lumMod val="40000"/>
                        <a:lumOff val="60000"/>
                      </a:schemeClr>
                    </a:solidFill>
                  </a:tcPr>
                </a:tc>
              </a:tr>
              <a:tr h="435351">
                <a:tc vMerge="1">
                  <a:txBody>
                    <a:bodyPr/>
                    <a:lstStyle/>
                    <a:p>
                      <a:endParaRPr lang="en-TT" dirty="0"/>
                    </a:p>
                  </a:txBody>
                  <a:tcPr/>
                </a:tc>
                <a:tc>
                  <a:txBody>
                    <a:bodyPr/>
                    <a:lstStyle/>
                    <a:p>
                      <a:pPr marL="285750" indent="-285750">
                        <a:buFont typeface="Arial" panose="020B0604020202020204" pitchFamily="34" charset="0"/>
                        <a:buChar char="•"/>
                      </a:pPr>
                      <a:r>
                        <a:rPr lang="en-TT" dirty="0" smtClean="0"/>
                        <a:t>Costa</a:t>
                      </a:r>
                      <a:r>
                        <a:rPr lang="en-TT" baseline="0" dirty="0" smtClean="0"/>
                        <a:t> Rica – excluded hams, bacon and luncheon meat for T&amp;T. Offered duty free treatment for cocoa powder, peanuts, beauty or make-up preparations and aerated beverages. Phased reduction was applied to wheat or </a:t>
                      </a:r>
                      <a:r>
                        <a:rPr lang="en-TT" baseline="0" dirty="0" err="1" smtClean="0"/>
                        <a:t>meslin</a:t>
                      </a:r>
                      <a:r>
                        <a:rPr lang="en-TT" baseline="0" dirty="0" smtClean="0"/>
                        <a:t> flour, ice cream and other edible ice and cigars.</a:t>
                      </a:r>
                      <a:endParaRPr lang="en-TT" dirty="0"/>
                    </a:p>
                  </a:txBody>
                  <a:tcPr>
                    <a:solidFill>
                      <a:schemeClr val="accent2">
                        <a:lumMod val="40000"/>
                        <a:lumOff val="60000"/>
                      </a:schemeClr>
                    </a:solidFill>
                  </a:tcPr>
                </a:tc>
              </a:tr>
              <a:tr h="751428">
                <a:tc>
                  <a:txBody>
                    <a:bodyPr/>
                    <a:lstStyle/>
                    <a:p>
                      <a:r>
                        <a:rPr lang="en-TT" baseline="0" dirty="0" smtClean="0"/>
                        <a:t>E – Special Treatment applicable to Oils, Fats and Soaps</a:t>
                      </a:r>
                      <a:endParaRPr lang="en-TT" dirty="0"/>
                    </a:p>
                  </a:txBody>
                  <a:tcPr>
                    <a:solidFill>
                      <a:schemeClr val="accent3">
                        <a:lumMod val="60000"/>
                        <a:lumOff val="40000"/>
                      </a:schemeClr>
                    </a:solidFill>
                  </a:tcPr>
                </a:tc>
                <a:tc>
                  <a:txBody>
                    <a:bodyPr/>
                    <a:lstStyle/>
                    <a:p>
                      <a:r>
                        <a:rPr lang="en-TT" dirty="0" smtClean="0"/>
                        <a:t>The Parties are yet</a:t>
                      </a:r>
                      <a:r>
                        <a:rPr lang="en-TT" baseline="0" dirty="0" smtClean="0"/>
                        <a:t> to discuss the treatment to be accorded to products of Chapter 15 and 34 under the Agreement.</a:t>
                      </a:r>
                      <a:endParaRPr lang="en-TT" dirty="0"/>
                    </a:p>
                  </a:txBody>
                  <a:tcPr>
                    <a:solidFill>
                      <a:schemeClr val="accent3">
                        <a:lumMod val="60000"/>
                        <a:lumOff val="40000"/>
                      </a:schemeClr>
                    </a:solidFill>
                  </a:tcPr>
                </a:tc>
              </a:tr>
            </a:tbl>
          </a:graphicData>
        </a:graphic>
      </p:graphicFrame>
      <p:sp>
        <p:nvSpPr>
          <p:cNvPr id="3" name="Slide Number Placeholder 2"/>
          <p:cNvSpPr>
            <a:spLocks noGrp="1"/>
          </p:cNvSpPr>
          <p:nvPr>
            <p:ph type="sldNum" sz="quarter" idx="12"/>
          </p:nvPr>
        </p:nvSpPr>
        <p:spPr/>
        <p:txBody>
          <a:bodyPr/>
          <a:lstStyle/>
          <a:p>
            <a:fld id="{12B7BDE2-69D6-4EFE-B1D2-65AC22C83EFA}" type="slidenum">
              <a:rPr lang="en-TT" smtClean="0"/>
              <a:pPr/>
              <a:t>9</a:t>
            </a:fld>
            <a:endParaRPr lang="en-TT"/>
          </a:p>
        </p:txBody>
      </p:sp>
      <p:pic>
        <p:nvPicPr>
          <p:cNvPr id="6" name="Picture 11" descr="Description: cid:image001.jpg@01D239CF.F3EE9B40"/>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7483" y="5956137"/>
            <a:ext cx="1021397" cy="8033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164963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498</TotalTime>
  <Words>2219</Words>
  <Application>Microsoft Office PowerPoint</Application>
  <PresentationFormat>Custom</PresentationFormat>
  <Paragraphs>189</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Dividend</vt:lpstr>
      <vt:lpstr>CARICOM-Costa Rica Free Trade Agreement </vt:lpstr>
      <vt:lpstr>Overview of Presentation</vt:lpstr>
      <vt:lpstr>Key Facts – Costa Rica </vt:lpstr>
      <vt:lpstr>Slide 4</vt:lpstr>
      <vt:lpstr>Trade with Costa Rica - 2016</vt:lpstr>
      <vt:lpstr>CARICOM-Costa RICA Free Trade Agreement (FTA)</vt:lpstr>
      <vt:lpstr>What’s in it?</vt:lpstr>
      <vt:lpstr>What’s in it? </vt:lpstr>
      <vt:lpstr>What’s in it? </vt:lpstr>
      <vt:lpstr>What’s in it?</vt:lpstr>
      <vt:lpstr>How can you benefit?</vt:lpstr>
      <vt:lpstr>Issues Facing Exporters in the Costa Rican Market</vt:lpstr>
      <vt:lpstr>Additional Information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Melissa Marshall</dc:creator>
  <cp:lastModifiedBy>scross</cp:lastModifiedBy>
  <cp:revision>49</cp:revision>
  <cp:lastPrinted>2017-05-18T21:55:05Z</cp:lastPrinted>
  <dcterms:created xsi:type="dcterms:W3CDTF">2017-05-18T13:53:43Z</dcterms:created>
  <dcterms:modified xsi:type="dcterms:W3CDTF">2017-05-22T13:32:09Z</dcterms:modified>
</cp:coreProperties>
</file>