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91" r:id="rId3"/>
    <p:sldId id="257" r:id="rId4"/>
    <p:sldId id="313" r:id="rId5"/>
    <p:sldId id="308" r:id="rId6"/>
    <p:sldId id="275" r:id="rId7"/>
    <p:sldId id="270" r:id="rId8"/>
    <p:sldId id="296" r:id="rId9"/>
    <p:sldId id="298" r:id="rId10"/>
    <p:sldId id="268" r:id="rId11"/>
    <p:sldId id="302" r:id="rId12"/>
    <p:sldId id="304" r:id="rId13"/>
    <p:sldId id="281" r:id="rId14"/>
    <p:sldId id="312" r:id="rId15"/>
    <p:sldId id="309" r:id="rId16"/>
    <p:sldId id="310" r:id="rId17"/>
    <p:sldId id="311"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T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208950-78E3-4050-A2B0-03C29358251F}" type="datetimeFigureOut">
              <a:rPr lang="en-TT" smtClean="0"/>
              <a:t>29/07/2015</a:t>
            </a:fld>
            <a:endParaRPr lang="en-T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T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T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79B462-19BD-4628-9231-CE05DEF3048A}" type="slidenum">
              <a:rPr lang="en-TT" smtClean="0"/>
              <a:t>‹#›</a:t>
            </a:fld>
            <a:endParaRPr lang="en-TT"/>
          </a:p>
        </p:txBody>
      </p:sp>
    </p:spTree>
    <p:extLst>
      <p:ext uri="{BB962C8B-B14F-4D97-AF65-F5344CB8AC3E}">
        <p14:creationId xmlns:p14="http://schemas.microsoft.com/office/powerpoint/2010/main" val="421811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T" dirty="0"/>
          </a:p>
        </p:txBody>
      </p:sp>
      <p:sp>
        <p:nvSpPr>
          <p:cNvPr id="4" name="Slide Number Placeholder 3"/>
          <p:cNvSpPr>
            <a:spLocks noGrp="1"/>
          </p:cNvSpPr>
          <p:nvPr>
            <p:ph type="sldNum" sz="quarter" idx="10"/>
          </p:nvPr>
        </p:nvSpPr>
        <p:spPr/>
        <p:txBody>
          <a:bodyPr/>
          <a:lstStyle/>
          <a:p>
            <a:fld id="{5979B462-19BD-4628-9231-CE05DEF3048A}" type="slidenum">
              <a:rPr lang="en-TT" smtClean="0"/>
              <a:t>4</a:t>
            </a:fld>
            <a:endParaRPr lang="en-TT"/>
          </a:p>
        </p:txBody>
      </p:sp>
    </p:spTree>
    <p:extLst>
      <p:ext uri="{BB962C8B-B14F-4D97-AF65-F5344CB8AC3E}">
        <p14:creationId xmlns:p14="http://schemas.microsoft.com/office/powerpoint/2010/main" val="1340843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T" dirty="0" smtClean="0"/>
          </a:p>
          <a:p>
            <a:endParaRPr lang="en-TT" dirty="0" smtClean="0"/>
          </a:p>
          <a:p>
            <a:endParaRPr lang="en-TT" dirty="0" smtClean="0"/>
          </a:p>
          <a:p>
            <a:endParaRPr lang="en-TT" dirty="0"/>
          </a:p>
        </p:txBody>
      </p:sp>
      <p:sp>
        <p:nvSpPr>
          <p:cNvPr id="4" name="Slide Number Placeholder 3"/>
          <p:cNvSpPr>
            <a:spLocks noGrp="1"/>
          </p:cNvSpPr>
          <p:nvPr>
            <p:ph type="sldNum" sz="quarter" idx="10"/>
          </p:nvPr>
        </p:nvSpPr>
        <p:spPr/>
        <p:txBody>
          <a:bodyPr/>
          <a:lstStyle/>
          <a:p>
            <a:fld id="{5979B462-19BD-4628-9231-CE05DEF3048A}" type="slidenum">
              <a:rPr lang="en-TT" smtClean="0"/>
              <a:t>8</a:t>
            </a:fld>
            <a:endParaRPr lang="en-TT"/>
          </a:p>
        </p:txBody>
      </p:sp>
    </p:spTree>
    <p:extLst>
      <p:ext uri="{BB962C8B-B14F-4D97-AF65-F5344CB8AC3E}">
        <p14:creationId xmlns:p14="http://schemas.microsoft.com/office/powerpoint/2010/main" val="3348244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32AEF79-83D6-4968-A11E-A96091F4F13D}" type="datetimeFigureOut">
              <a:rPr lang="en-TT" smtClean="0"/>
              <a:t>29/07/2015</a:t>
            </a:fld>
            <a:endParaRPr lang="en-TT"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TT"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40615AC-5AD2-4C08-BEED-89E90E062919}" type="slidenum">
              <a:rPr lang="en-TT" smtClean="0"/>
              <a:t>‹#›</a:t>
            </a:fld>
            <a:endParaRPr lang="en-TT"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AEF79-83D6-4968-A11E-A96091F4F13D}" type="datetimeFigureOut">
              <a:rPr lang="en-TT" smtClean="0"/>
              <a:t>29/07/2015</a:t>
            </a:fld>
            <a:endParaRPr lang="en-TT" dirty="0"/>
          </a:p>
        </p:txBody>
      </p:sp>
      <p:sp>
        <p:nvSpPr>
          <p:cNvPr id="5" name="Footer Placeholder 4"/>
          <p:cNvSpPr>
            <a:spLocks noGrp="1"/>
          </p:cNvSpPr>
          <p:nvPr>
            <p:ph type="ftr" sz="quarter" idx="11"/>
          </p:nvPr>
        </p:nvSpPr>
        <p:spPr/>
        <p:txBody>
          <a:bodyPr/>
          <a:lstStyle/>
          <a:p>
            <a:endParaRPr lang="en-TT" dirty="0"/>
          </a:p>
        </p:txBody>
      </p:sp>
      <p:sp>
        <p:nvSpPr>
          <p:cNvPr id="6" name="Slide Number Placeholder 5"/>
          <p:cNvSpPr>
            <a:spLocks noGrp="1"/>
          </p:cNvSpPr>
          <p:nvPr>
            <p:ph type="sldNum" sz="quarter" idx="12"/>
          </p:nvPr>
        </p:nvSpPr>
        <p:spPr/>
        <p:txBody>
          <a:bodyPr/>
          <a:lstStyle/>
          <a:p>
            <a:fld id="{940615AC-5AD2-4C08-BEED-89E90E062919}" type="slidenum">
              <a:rPr lang="en-TT" smtClean="0"/>
              <a:t>‹#›</a:t>
            </a:fld>
            <a:endParaRPr lang="en-T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AEF79-83D6-4968-A11E-A96091F4F13D}" type="datetimeFigureOut">
              <a:rPr lang="en-TT" smtClean="0"/>
              <a:t>29/07/2015</a:t>
            </a:fld>
            <a:endParaRPr lang="en-TT" dirty="0"/>
          </a:p>
        </p:txBody>
      </p:sp>
      <p:sp>
        <p:nvSpPr>
          <p:cNvPr id="5" name="Footer Placeholder 4"/>
          <p:cNvSpPr>
            <a:spLocks noGrp="1"/>
          </p:cNvSpPr>
          <p:nvPr>
            <p:ph type="ftr" sz="quarter" idx="11"/>
          </p:nvPr>
        </p:nvSpPr>
        <p:spPr/>
        <p:txBody>
          <a:bodyPr/>
          <a:lstStyle/>
          <a:p>
            <a:endParaRPr lang="en-TT" dirty="0"/>
          </a:p>
        </p:txBody>
      </p:sp>
      <p:sp>
        <p:nvSpPr>
          <p:cNvPr id="6" name="Slide Number Placeholder 5"/>
          <p:cNvSpPr>
            <a:spLocks noGrp="1"/>
          </p:cNvSpPr>
          <p:nvPr>
            <p:ph type="sldNum" sz="quarter" idx="12"/>
          </p:nvPr>
        </p:nvSpPr>
        <p:spPr/>
        <p:txBody>
          <a:bodyPr/>
          <a:lstStyle/>
          <a:p>
            <a:fld id="{940615AC-5AD2-4C08-BEED-89E90E062919}" type="slidenum">
              <a:rPr lang="en-TT" smtClean="0"/>
              <a:t>‹#›</a:t>
            </a:fld>
            <a:endParaRPr lang="en-T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2AEF79-83D6-4968-A11E-A96091F4F13D}" type="datetimeFigureOut">
              <a:rPr lang="en-TT" smtClean="0"/>
              <a:t>29/07/2015</a:t>
            </a:fld>
            <a:endParaRPr lang="en-TT" dirty="0"/>
          </a:p>
        </p:txBody>
      </p:sp>
      <p:sp>
        <p:nvSpPr>
          <p:cNvPr id="5" name="Footer Placeholder 4"/>
          <p:cNvSpPr>
            <a:spLocks noGrp="1"/>
          </p:cNvSpPr>
          <p:nvPr>
            <p:ph type="ftr" sz="quarter" idx="11"/>
          </p:nvPr>
        </p:nvSpPr>
        <p:spPr/>
        <p:txBody>
          <a:bodyPr/>
          <a:lstStyle/>
          <a:p>
            <a:endParaRPr lang="en-TT" dirty="0"/>
          </a:p>
        </p:txBody>
      </p:sp>
      <p:sp>
        <p:nvSpPr>
          <p:cNvPr id="6" name="Slide Number Placeholder 5"/>
          <p:cNvSpPr>
            <a:spLocks noGrp="1"/>
          </p:cNvSpPr>
          <p:nvPr>
            <p:ph type="sldNum" sz="quarter" idx="12"/>
          </p:nvPr>
        </p:nvSpPr>
        <p:spPr/>
        <p:txBody>
          <a:bodyPr/>
          <a:lstStyle/>
          <a:p>
            <a:fld id="{940615AC-5AD2-4C08-BEED-89E90E062919}" type="slidenum">
              <a:rPr lang="en-TT" smtClean="0"/>
              <a:t>‹#›</a:t>
            </a:fld>
            <a:endParaRPr lang="en-T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2AEF79-83D6-4968-A11E-A96091F4F13D}" type="datetimeFigureOut">
              <a:rPr lang="en-TT" smtClean="0"/>
              <a:t>29/07/2015</a:t>
            </a:fld>
            <a:endParaRPr lang="en-TT" dirty="0"/>
          </a:p>
        </p:txBody>
      </p:sp>
      <p:sp>
        <p:nvSpPr>
          <p:cNvPr id="5" name="Footer Placeholder 4"/>
          <p:cNvSpPr>
            <a:spLocks noGrp="1"/>
          </p:cNvSpPr>
          <p:nvPr>
            <p:ph type="ftr" sz="quarter" idx="11"/>
          </p:nvPr>
        </p:nvSpPr>
        <p:spPr/>
        <p:txBody>
          <a:bodyPr/>
          <a:lstStyle/>
          <a:p>
            <a:endParaRPr lang="en-TT" dirty="0"/>
          </a:p>
        </p:txBody>
      </p:sp>
      <p:sp>
        <p:nvSpPr>
          <p:cNvPr id="6" name="Slide Number Placeholder 5"/>
          <p:cNvSpPr>
            <a:spLocks noGrp="1"/>
          </p:cNvSpPr>
          <p:nvPr>
            <p:ph type="sldNum" sz="quarter" idx="12"/>
          </p:nvPr>
        </p:nvSpPr>
        <p:spPr/>
        <p:txBody>
          <a:bodyPr/>
          <a:lstStyle/>
          <a:p>
            <a:fld id="{940615AC-5AD2-4C08-BEED-89E90E062919}" type="slidenum">
              <a:rPr lang="en-TT" smtClean="0"/>
              <a:t>‹#›</a:t>
            </a:fld>
            <a:endParaRPr lang="en-T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32AEF79-83D6-4968-A11E-A96091F4F13D}" type="datetimeFigureOut">
              <a:rPr lang="en-TT" smtClean="0"/>
              <a:t>29/07/2015</a:t>
            </a:fld>
            <a:endParaRPr lang="en-TT" dirty="0"/>
          </a:p>
        </p:txBody>
      </p:sp>
      <p:sp>
        <p:nvSpPr>
          <p:cNvPr id="6" name="Footer Placeholder 5"/>
          <p:cNvSpPr>
            <a:spLocks noGrp="1"/>
          </p:cNvSpPr>
          <p:nvPr>
            <p:ph type="ftr" sz="quarter" idx="11"/>
          </p:nvPr>
        </p:nvSpPr>
        <p:spPr/>
        <p:txBody>
          <a:bodyPr/>
          <a:lstStyle/>
          <a:p>
            <a:endParaRPr lang="en-TT" dirty="0"/>
          </a:p>
        </p:txBody>
      </p:sp>
      <p:sp>
        <p:nvSpPr>
          <p:cNvPr id="7" name="Slide Number Placeholder 6"/>
          <p:cNvSpPr>
            <a:spLocks noGrp="1"/>
          </p:cNvSpPr>
          <p:nvPr>
            <p:ph type="sldNum" sz="quarter" idx="12"/>
          </p:nvPr>
        </p:nvSpPr>
        <p:spPr/>
        <p:txBody>
          <a:bodyPr/>
          <a:lstStyle/>
          <a:p>
            <a:fld id="{940615AC-5AD2-4C08-BEED-89E90E062919}" type="slidenum">
              <a:rPr lang="en-TT" smtClean="0"/>
              <a:t>‹#›</a:t>
            </a:fld>
            <a:endParaRPr lang="en-TT"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2AEF79-83D6-4968-A11E-A96091F4F13D}" type="datetimeFigureOut">
              <a:rPr lang="en-TT" smtClean="0"/>
              <a:t>29/07/2015</a:t>
            </a:fld>
            <a:endParaRPr lang="en-TT" dirty="0"/>
          </a:p>
        </p:txBody>
      </p:sp>
      <p:sp>
        <p:nvSpPr>
          <p:cNvPr id="8" name="Footer Placeholder 7"/>
          <p:cNvSpPr>
            <a:spLocks noGrp="1"/>
          </p:cNvSpPr>
          <p:nvPr>
            <p:ph type="ftr" sz="quarter" idx="11"/>
          </p:nvPr>
        </p:nvSpPr>
        <p:spPr/>
        <p:txBody>
          <a:bodyPr/>
          <a:lstStyle/>
          <a:p>
            <a:endParaRPr lang="en-TT" dirty="0"/>
          </a:p>
        </p:txBody>
      </p:sp>
      <p:sp>
        <p:nvSpPr>
          <p:cNvPr id="9" name="Slide Number Placeholder 8"/>
          <p:cNvSpPr>
            <a:spLocks noGrp="1"/>
          </p:cNvSpPr>
          <p:nvPr>
            <p:ph type="sldNum" sz="quarter" idx="12"/>
          </p:nvPr>
        </p:nvSpPr>
        <p:spPr/>
        <p:txBody>
          <a:bodyPr/>
          <a:lstStyle/>
          <a:p>
            <a:fld id="{940615AC-5AD2-4C08-BEED-89E90E062919}" type="slidenum">
              <a:rPr lang="en-TT" smtClean="0"/>
              <a:t>‹#›</a:t>
            </a:fld>
            <a:endParaRPr lang="en-T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2AEF79-83D6-4968-A11E-A96091F4F13D}" type="datetimeFigureOut">
              <a:rPr lang="en-TT" smtClean="0"/>
              <a:t>29/07/2015</a:t>
            </a:fld>
            <a:endParaRPr lang="en-TT" dirty="0"/>
          </a:p>
        </p:txBody>
      </p:sp>
      <p:sp>
        <p:nvSpPr>
          <p:cNvPr id="4" name="Footer Placeholder 3"/>
          <p:cNvSpPr>
            <a:spLocks noGrp="1"/>
          </p:cNvSpPr>
          <p:nvPr>
            <p:ph type="ftr" sz="quarter" idx="11"/>
          </p:nvPr>
        </p:nvSpPr>
        <p:spPr/>
        <p:txBody>
          <a:bodyPr/>
          <a:lstStyle/>
          <a:p>
            <a:endParaRPr lang="en-TT" dirty="0"/>
          </a:p>
        </p:txBody>
      </p:sp>
      <p:sp>
        <p:nvSpPr>
          <p:cNvPr id="5" name="Slide Number Placeholder 4"/>
          <p:cNvSpPr>
            <a:spLocks noGrp="1"/>
          </p:cNvSpPr>
          <p:nvPr>
            <p:ph type="sldNum" sz="quarter" idx="12"/>
          </p:nvPr>
        </p:nvSpPr>
        <p:spPr/>
        <p:txBody>
          <a:bodyPr/>
          <a:lstStyle/>
          <a:p>
            <a:fld id="{940615AC-5AD2-4C08-BEED-89E90E062919}" type="slidenum">
              <a:rPr lang="en-TT" smtClean="0"/>
              <a:t>‹#›</a:t>
            </a:fld>
            <a:endParaRPr lang="en-T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2AEF79-83D6-4968-A11E-A96091F4F13D}" type="datetimeFigureOut">
              <a:rPr lang="en-TT" smtClean="0"/>
              <a:t>29/07/2015</a:t>
            </a:fld>
            <a:endParaRPr lang="en-TT" dirty="0"/>
          </a:p>
        </p:txBody>
      </p:sp>
      <p:sp>
        <p:nvSpPr>
          <p:cNvPr id="3" name="Footer Placeholder 2"/>
          <p:cNvSpPr>
            <a:spLocks noGrp="1"/>
          </p:cNvSpPr>
          <p:nvPr>
            <p:ph type="ftr" sz="quarter" idx="11"/>
          </p:nvPr>
        </p:nvSpPr>
        <p:spPr/>
        <p:txBody>
          <a:bodyPr/>
          <a:lstStyle/>
          <a:p>
            <a:endParaRPr lang="en-TT" dirty="0"/>
          </a:p>
        </p:txBody>
      </p:sp>
      <p:sp>
        <p:nvSpPr>
          <p:cNvPr id="4" name="Slide Number Placeholder 3"/>
          <p:cNvSpPr>
            <a:spLocks noGrp="1"/>
          </p:cNvSpPr>
          <p:nvPr>
            <p:ph type="sldNum" sz="quarter" idx="12"/>
          </p:nvPr>
        </p:nvSpPr>
        <p:spPr/>
        <p:txBody>
          <a:bodyPr/>
          <a:lstStyle/>
          <a:p>
            <a:fld id="{940615AC-5AD2-4C08-BEED-89E90E062919}" type="slidenum">
              <a:rPr lang="en-TT" smtClean="0"/>
              <a:t>‹#›</a:t>
            </a:fld>
            <a:endParaRPr lang="en-T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832AEF79-83D6-4968-A11E-A96091F4F13D}" type="datetimeFigureOut">
              <a:rPr lang="en-TT" smtClean="0"/>
              <a:t>29/07/2015</a:t>
            </a:fld>
            <a:endParaRPr lang="en-TT" dirty="0"/>
          </a:p>
        </p:txBody>
      </p:sp>
      <p:sp>
        <p:nvSpPr>
          <p:cNvPr id="7" name="Slide Number Placeholder 6"/>
          <p:cNvSpPr>
            <a:spLocks noGrp="1"/>
          </p:cNvSpPr>
          <p:nvPr>
            <p:ph type="sldNum" sz="quarter" idx="12"/>
          </p:nvPr>
        </p:nvSpPr>
        <p:spPr/>
        <p:txBody>
          <a:bodyPr/>
          <a:lstStyle/>
          <a:p>
            <a:fld id="{940615AC-5AD2-4C08-BEED-89E90E062919}" type="slidenum">
              <a:rPr lang="en-TT" smtClean="0"/>
              <a:t>‹#›</a:t>
            </a:fld>
            <a:endParaRPr lang="en-TT"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TT"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AEF79-83D6-4968-A11E-A96091F4F13D}" type="datetimeFigureOut">
              <a:rPr lang="en-TT" smtClean="0"/>
              <a:t>29/07/2015</a:t>
            </a:fld>
            <a:endParaRPr lang="en-TT"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TT" dirty="0"/>
          </a:p>
        </p:txBody>
      </p:sp>
      <p:sp>
        <p:nvSpPr>
          <p:cNvPr id="7" name="Slide Number Placeholder 6"/>
          <p:cNvSpPr>
            <a:spLocks noGrp="1"/>
          </p:cNvSpPr>
          <p:nvPr>
            <p:ph type="sldNum" sz="quarter" idx="12"/>
          </p:nvPr>
        </p:nvSpPr>
        <p:spPr/>
        <p:txBody>
          <a:bodyPr/>
          <a:lstStyle/>
          <a:p>
            <a:fld id="{940615AC-5AD2-4C08-BEED-89E90E062919}" type="slidenum">
              <a:rPr lang="en-TT" smtClean="0"/>
              <a:t>‹#›</a:t>
            </a:fld>
            <a:endParaRPr lang="en-T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32AEF79-83D6-4968-A11E-A96091F4F13D}" type="datetimeFigureOut">
              <a:rPr lang="en-TT" smtClean="0"/>
              <a:t>29/07/2015</a:t>
            </a:fld>
            <a:endParaRPr lang="en-TT"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TT"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40615AC-5AD2-4C08-BEED-89E90E062919}" type="slidenum">
              <a:rPr lang="en-TT" smtClean="0"/>
              <a:t>‹#›</a:t>
            </a:fld>
            <a:endParaRPr lang="en-TT"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sz="quarter" idx="13"/>
          </p:nvPr>
        </p:nvSpPr>
        <p:spPr>
          <a:xfrm>
            <a:off x="1115616" y="2564904"/>
            <a:ext cx="6984776" cy="2160240"/>
          </a:xfrm>
        </p:spPr>
        <p:txBody>
          <a:bodyPr>
            <a:noAutofit/>
          </a:bodyPr>
          <a:lstStyle/>
          <a:p>
            <a:pPr marL="68580" indent="0" algn="ctr">
              <a:buNone/>
            </a:pPr>
            <a:r>
              <a:rPr lang="en-TT" sz="3000" b="1" dirty="0" smtClean="0">
                <a:solidFill>
                  <a:srgbClr val="0070C0"/>
                </a:solidFill>
                <a:latin typeface="Arial Black" pitchFamily="34" charset="0"/>
                <a:cs typeface="Aharoni" pitchFamily="2" charset="-79"/>
              </a:rPr>
              <a:t>Presentation to the Standing Committee on Trade and Related Matters </a:t>
            </a:r>
            <a:endParaRPr lang="en-TT" sz="3000" b="1" i="1" dirty="0">
              <a:solidFill>
                <a:srgbClr val="0070C0"/>
              </a:solidFill>
              <a:latin typeface="Arial Black" pitchFamily="34" charset="0"/>
              <a:cs typeface="Aharoni" pitchFamily="2" charset="-79"/>
            </a:endParaRPr>
          </a:p>
        </p:txBody>
      </p:sp>
      <p:pic>
        <p:nvPicPr>
          <p:cNvPr id="4" name="Picture 3"/>
          <p:cNvPicPr/>
          <p:nvPr/>
        </p:nvPicPr>
        <p:blipFill rotWithShape="1">
          <a:blip r:embed="rId2"/>
          <a:srcRect l="12308" t="24248" r="9103" b="48996"/>
          <a:stretch/>
        </p:blipFill>
        <p:spPr bwMode="auto">
          <a:xfrm>
            <a:off x="1619672" y="836712"/>
            <a:ext cx="5904656" cy="16288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911982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620688"/>
            <a:ext cx="7024744" cy="1143000"/>
          </a:xfrm>
        </p:spPr>
        <p:txBody>
          <a:bodyPr>
            <a:normAutofit fontScale="90000"/>
          </a:bodyPr>
          <a:lstStyle/>
          <a:p>
            <a:pPr algn="ctr"/>
            <a:r>
              <a:rPr lang="en-TT" b="1" dirty="0" smtClean="0">
                <a:solidFill>
                  <a:srgbClr val="0070C0"/>
                </a:solidFill>
                <a:latin typeface="Arial Black" pitchFamily="34" charset="0"/>
              </a:rPr>
              <a:t>CARICOM-Costa Rica FTA </a:t>
            </a:r>
            <a:endParaRPr lang="en-TT" b="1" dirty="0">
              <a:solidFill>
                <a:srgbClr val="0070C0"/>
              </a:solidFill>
              <a:latin typeface="Arial Black" pitchFamily="34" charset="0"/>
            </a:endParaRPr>
          </a:p>
        </p:txBody>
      </p:sp>
      <p:sp>
        <p:nvSpPr>
          <p:cNvPr id="3" name="Content Placeholder 2"/>
          <p:cNvSpPr>
            <a:spLocks noGrp="1"/>
          </p:cNvSpPr>
          <p:nvPr>
            <p:ph idx="1"/>
          </p:nvPr>
        </p:nvSpPr>
        <p:spPr>
          <a:xfrm>
            <a:off x="1043492" y="1772816"/>
            <a:ext cx="7272924" cy="4059813"/>
          </a:xfrm>
        </p:spPr>
        <p:txBody>
          <a:bodyPr>
            <a:normAutofit fontScale="77500" lnSpcReduction="20000"/>
          </a:bodyPr>
          <a:lstStyle/>
          <a:p>
            <a:r>
              <a:rPr lang="en-TT" dirty="0">
                <a:latin typeface="Arial Black" pitchFamily="34" charset="0"/>
              </a:rPr>
              <a:t>Standing Committee on Anti-competitive business practices </a:t>
            </a:r>
            <a:r>
              <a:rPr lang="en-TT" dirty="0" smtClean="0">
                <a:latin typeface="Arial Black" pitchFamily="34" charset="0"/>
              </a:rPr>
              <a:t>established </a:t>
            </a:r>
            <a:r>
              <a:rPr lang="en-TT" dirty="0">
                <a:latin typeface="Arial Black" pitchFamily="34" charset="0"/>
              </a:rPr>
              <a:t>to monitor the implementation of the provisions of the </a:t>
            </a:r>
            <a:r>
              <a:rPr lang="en-TT" dirty="0" smtClean="0">
                <a:latin typeface="Arial Black" pitchFamily="34" charset="0"/>
              </a:rPr>
              <a:t>Agreement</a:t>
            </a:r>
            <a:endParaRPr lang="en-TT" dirty="0" smtClean="0">
              <a:latin typeface="Arial Black" pitchFamily="34" charset="0"/>
            </a:endParaRPr>
          </a:p>
          <a:p>
            <a:r>
              <a:rPr lang="en-TT" dirty="0" smtClean="0">
                <a:latin typeface="Arial Black" pitchFamily="34" charset="0"/>
              </a:rPr>
              <a:t>There </a:t>
            </a:r>
            <a:r>
              <a:rPr lang="en-TT" dirty="0">
                <a:latin typeface="Arial Black" pitchFamily="34" charset="0"/>
              </a:rPr>
              <a:t>is a short Competition Policy Chapter i.e. Chapter 5</a:t>
            </a:r>
          </a:p>
          <a:p>
            <a:r>
              <a:rPr lang="en-TT" dirty="0">
                <a:latin typeface="Arial Black" pitchFamily="34" charset="0"/>
              </a:rPr>
              <a:t>The Parties agree to make an effort to establish mechanisms to facilitate and promote the development of competition policy and to guarantee the application of regulations on free competition in and between the </a:t>
            </a:r>
            <a:r>
              <a:rPr lang="en-TT" dirty="0" smtClean="0">
                <a:latin typeface="Arial Black" pitchFamily="34" charset="0"/>
              </a:rPr>
              <a:t>Parties</a:t>
            </a:r>
            <a:endParaRPr lang="en-TT" dirty="0">
              <a:latin typeface="Arial Black" pitchFamily="34" charset="0"/>
            </a:endParaRPr>
          </a:p>
          <a:p>
            <a:r>
              <a:rPr lang="en-TT" dirty="0">
                <a:latin typeface="Arial Black" pitchFamily="34" charset="0"/>
              </a:rPr>
              <a:t>This may involve adopting a more elaborate Competition Policy Chapter and Work Program in the near future. </a:t>
            </a:r>
          </a:p>
          <a:p>
            <a:r>
              <a:rPr lang="en-TT" dirty="0">
                <a:latin typeface="Arial Black" pitchFamily="34" charset="0"/>
              </a:rPr>
              <a:t>Costa Rica has an established competition law framework in place with a national competition agency (COPROCOM) established in </a:t>
            </a:r>
            <a:r>
              <a:rPr lang="en-TT" dirty="0" smtClean="0">
                <a:latin typeface="Arial Black" pitchFamily="34" charset="0"/>
              </a:rPr>
              <a:t>1996</a:t>
            </a:r>
            <a:endParaRPr lang="en-TT" dirty="0">
              <a:latin typeface="Arial Black" pitchFamily="34" charset="0"/>
            </a:endParaRPr>
          </a:p>
        </p:txBody>
      </p:sp>
      <p:pic>
        <p:nvPicPr>
          <p:cNvPr id="4" name="Picture 3"/>
          <p:cNvPicPr/>
          <p:nvPr/>
        </p:nvPicPr>
        <p:blipFill rotWithShape="1">
          <a:blip r:embed="rId2"/>
          <a:srcRect l="12308" t="24248" r="9103" b="48996"/>
          <a:stretch/>
        </p:blipFill>
        <p:spPr bwMode="auto">
          <a:xfrm>
            <a:off x="488442" y="390498"/>
            <a:ext cx="2211350" cy="66223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00162221"/>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TT" dirty="0" smtClean="0">
                <a:latin typeface="Aharoni" pitchFamily="2" charset="-79"/>
                <a:cs typeface="Aharoni" pitchFamily="2" charset="-79"/>
              </a:rPr>
              <a:t/>
            </a:r>
            <a:br>
              <a:rPr lang="en-TT" dirty="0" smtClean="0">
                <a:latin typeface="Aharoni" pitchFamily="2" charset="-79"/>
                <a:cs typeface="Aharoni" pitchFamily="2" charset="-79"/>
              </a:rPr>
            </a:br>
            <a:r>
              <a:rPr lang="en-TT" dirty="0">
                <a:latin typeface="Aharoni" pitchFamily="2" charset="-79"/>
                <a:cs typeface="Aharoni" pitchFamily="2" charset="-79"/>
              </a:rPr>
              <a:t/>
            </a:r>
            <a:br>
              <a:rPr lang="en-TT" dirty="0">
                <a:latin typeface="Aharoni" pitchFamily="2" charset="-79"/>
                <a:cs typeface="Aharoni" pitchFamily="2" charset="-79"/>
              </a:rPr>
            </a:br>
            <a:r>
              <a:rPr lang="en-TT" dirty="0" smtClean="0">
                <a:latin typeface="Aharoni" pitchFamily="2" charset="-79"/>
                <a:cs typeface="Aharoni" pitchFamily="2" charset="-79"/>
              </a:rPr>
              <a:t/>
            </a:r>
            <a:br>
              <a:rPr lang="en-TT" dirty="0" smtClean="0">
                <a:latin typeface="Aharoni" pitchFamily="2" charset="-79"/>
                <a:cs typeface="Aharoni" pitchFamily="2" charset="-79"/>
              </a:rPr>
            </a:br>
            <a:r>
              <a:rPr lang="en-TT" dirty="0">
                <a:latin typeface="Aharoni" pitchFamily="2" charset="-79"/>
                <a:cs typeface="Aharoni" pitchFamily="2" charset="-79"/>
              </a:rPr>
              <a:t> </a:t>
            </a:r>
            <a:r>
              <a:rPr lang="en-TT" dirty="0" smtClean="0">
                <a:latin typeface="Aharoni" pitchFamily="2" charset="-79"/>
                <a:cs typeface="Aharoni" pitchFamily="2" charset="-79"/>
              </a:rPr>
              <a:t>            </a:t>
            </a:r>
            <a:r>
              <a:rPr lang="en-TT" b="1" dirty="0" smtClean="0">
                <a:solidFill>
                  <a:srgbClr val="0070C0"/>
                </a:solidFill>
                <a:latin typeface="Arial Black" pitchFamily="34" charset="0"/>
                <a:cs typeface="Aharoni" pitchFamily="2" charset="-79"/>
              </a:rPr>
              <a:t>CARICOM-Dominican Republic FTA </a:t>
            </a:r>
            <a:endParaRPr lang="en-TT" b="1" dirty="0">
              <a:solidFill>
                <a:srgbClr val="0070C0"/>
              </a:solidFill>
              <a:latin typeface="Arial Black" pitchFamily="34" charset="0"/>
              <a:cs typeface="Aharoni" pitchFamily="2" charset="-79"/>
            </a:endParaRPr>
          </a:p>
        </p:txBody>
      </p:sp>
      <p:sp>
        <p:nvSpPr>
          <p:cNvPr id="3" name="Content Placeholder 2"/>
          <p:cNvSpPr>
            <a:spLocks noGrp="1"/>
          </p:cNvSpPr>
          <p:nvPr>
            <p:ph idx="1"/>
          </p:nvPr>
        </p:nvSpPr>
        <p:spPr>
          <a:xfrm>
            <a:off x="971600" y="2323652"/>
            <a:ext cx="6849209" cy="3769644"/>
          </a:xfrm>
        </p:spPr>
        <p:txBody>
          <a:bodyPr>
            <a:noAutofit/>
          </a:bodyPr>
          <a:lstStyle/>
          <a:p>
            <a:r>
              <a:rPr lang="en-TT" sz="2000" dirty="0">
                <a:latin typeface="Arial Black" pitchFamily="34" charset="0"/>
              </a:rPr>
              <a:t>Committee on Anti-Competitive Business Practices (Article XIV)</a:t>
            </a:r>
          </a:p>
          <a:p>
            <a:r>
              <a:rPr lang="en-TT" sz="2000" dirty="0" smtClean="0">
                <a:latin typeface="Arial Black" pitchFamily="34" charset="0"/>
              </a:rPr>
              <a:t>Annex I, Article XI Anti-Competitive Business Practices as it relates to Goods</a:t>
            </a:r>
          </a:p>
          <a:p>
            <a:r>
              <a:rPr lang="en-TT" sz="2000" dirty="0" smtClean="0">
                <a:latin typeface="Arial Black" pitchFamily="34" charset="0"/>
              </a:rPr>
              <a:t>Annex II, Article XVII, Anti-Competitive Business Practices as it relates to </a:t>
            </a:r>
            <a:r>
              <a:rPr lang="en-TT" sz="2000" dirty="0" smtClean="0">
                <a:latin typeface="Arial Black" pitchFamily="34" charset="0"/>
              </a:rPr>
              <a:t>Services </a:t>
            </a:r>
            <a:endParaRPr lang="en-TT" sz="2000" dirty="0" smtClean="0">
              <a:latin typeface="Arial Black" pitchFamily="34" charset="0"/>
            </a:endParaRPr>
          </a:p>
          <a:p>
            <a:r>
              <a:rPr lang="en-TT" sz="2000" dirty="0" err="1" smtClean="0">
                <a:latin typeface="Arial Black" pitchFamily="34" charset="0"/>
              </a:rPr>
              <a:t>Procompetencia</a:t>
            </a:r>
            <a:r>
              <a:rPr lang="en-TT" sz="2000" dirty="0" smtClean="0">
                <a:latin typeface="Arial Black" pitchFamily="34" charset="0"/>
              </a:rPr>
              <a:t> </a:t>
            </a:r>
            <a:r>
              <a:rPr lang="en-TT" sz="2000" dirty="0">
                <a:latin typeface="Arial Black" pitchFamily="34" charset="0"/>
              </a:rPr>
              <a:t>is the name of the Dominican Republic’s Competition authority and was established in </a:t>
            </a:r>
            <a:r>
              <a:rPr lang="en-TT" sz="2000" dirty="0" smtClean="0">
                <a:latin typeface="Arial Black" pitchFamily="34" charset="0"/>
              </a:rPr>
              <a:t>2008</a:t>
            </a:r>
            <a:endParaRPr lang="en-TT" sz="1900" dirty="0">
              <a:latin typeface="Arial Black" pitchFamily="34" charset="0"/>
            </a:endParaRPr>
          </a:p>
        </p:txBody>
      </p:sp>
      <p:pic>
        <p:nvPicPr>
          <p:cNvPr id="4" name="Picture 3"/>
          <p:cNvPicPr/>
          <p:nvPr/>
        </p:nvPicPr>
        <p:blipFill rotWithShape="1">
          <a:blip r:embed="rId2"/>
          <a:srcRect l="12308" t="24248" r="9103" b="48996"/>
          <a:stretch/>
        </p:blipFill>
        <p:spPr bwMode="auto">
          <a:xfrm>
            <a:off x="488442" y="375220"/>
            <a:ext cx="2643398" cy="8935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96849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TT" sz="2000" dirty="0" smtClean="0">
                <a:solidFill>
                  <a:srgbClr val="0070C0"/>
                </a:solidFill>
                <a:latin typeface="Arial Black" pitchFamily="34" charset="0"/>
              </a:rPr>
              <a:t>Economic </a:t>
            </a:r>
            <a:r>
              <a:rPr lang="en-TT" sz="2000" dirty="0">
                <a:solidFill>
                  <a:srgbClr val="0070C0"/>
                </a:solidFill>
                <a:latin typeface="Arial Black" pitchFamily="34" charset="0"/>
              </a:rPr>
              <a:t>Partnership Agreement between the CARIFORUM States and the European </a:t>
            </a:r>
            <a:r>
              <a:rPr lang="en-TT" sz="2000" dirty="0" smtClean="0">
                <a:solidFill>
                  <a:srgbClr val="0070C0"/>
                </a:solidFill>
                <a:latin typeface="Arial Black" pitchFamily="34" charset="0"/>
              </a:rPr>
              <a:t>Community </a:t>
            </a:r>
            <a:endParaRPr lang="en-TT" sz="2000" dirty="0">
              <a:solidFill>
                <a:srgbClr val="0070C0"/>
              </a:solidFill>
              <a:latin typeface="Arial Black" pitchFamily="34" charset="0"/>
            </a:endParaRPr>
          </a:p>
        </p:txBody>
      </p:sp>
      <p:sp>
        <p:nvSpPr>
          <p:cNvPr id="3" name="Content Placeholder 2"/>
          <p:cNvSpPr>
            <a:spLocks noGrp="1"/>
          </p:cNvSpPr>
          <p:nvPr>
            <p:ph idx="1"/>
          </p:nvPr>
        </p:nvSpPr>
        <p:spPr>
          <a:xfrm>
            <a:off x="1043608" y="2348880"/>
            <a:ext cx="6777317" cy="3508977"/>
          </a:xfrm>
        </p:spPr>
        <p:txBody>
          <a:bodyPr>
            <a:noAutofit/>
          </a:bodyPr>
          <a:lstStyle/>
          <a:p>
            <a:r>
              <a:rPr lang="en-TT" sz="1200" dirty="0" smtClean="0">
                <a:latin typeface="Arial Black" pitchFamily="34" charset="0"/>
              </a:rPr>
              <a:t>Article </a:t>
            </a:r>
            <a:r>
              <a:rPr lang="en-TT" sz="1200" dirty="0">
                <a:latin typeface="Arial Black" pitchFamily="34" charset="0"/>
              </a:rPr>
              <a:t>126- </a:t>
            </a:r>
            <a:r>
              <a:rPr lang="en-TT" sz="1200" b="1" dirty="0">
                <a:latin typeface="Arial Black" pitchFamily="34" charset="0"/>
              </a:rPr>
              <a:t>Principles</a:t>
            </a:r>
          </a:p>
          <a:p>
            <a:pPr marL="68580" indent="0">
              <a:buNone/>
            </a:pPr>
            <a:r>
              <a:rPr lang="en-TT" sz="1200" dirty="0">
                <a:latin typeface="Arial Black" pitchFamily="34" charset="0"/>
              </a:rPr>
              <a:t>The Parties </a:t>
            </a:r>
            <a:r>
              <a:rPr lang="en-TT" sz="1200" dirty="0" smtClean="0">
                <a:latin typeface="Arial Black" pitchFamily="34" charset="0"/>
              </a:rPr>
              <a:t>acknowledge </a:t>
            </a:r>
            <a:r>
              <a:rPr lang="en-TT" sz="1200" dirty="0">
                <a:latin typeface="Arial Black" pitchFamily="34" charset="0"/>
              </a:rPr>
              <a:t>that anti-competitive business practices have the potential to distort the </a:t>
            </a:r>
            <a:r>
              <a:rPr lang="en-TT" sz="1200" dirty="0" smtClean="0">
                <a:latin typeface="Arial Black" pitchFamily="34" charset="0"/>
              </a:rPr>
              <a:t>proper </a:t>
            </a:r>
            <a:r>
              <a:rPr lang="en-TT" sz="1200" dirty="0">
                <a:latin typeface="Arial Black" pitchFamily="34" charset="0"/>
              </a:rPr>
              <a:t>functioning of markets and </a:t>
            </a:r>
            <a:r>
              <a:rPr lang="en-TT" sz="1200" dirty="0" smtClean="0">
                <a:latin typeface="Arial Black" pitchFamily="34" charset="0"/>
              </a:rPr>
              <a:t>the </a:t>
            </a:r>
            <a:r>
              <a:rPr lang="en-TT" sz="1200" dirty="0">
                <a:latin typeface="Arial Black" pitchFamily="34" charset="0"/>
              </a:rPr>
              <a:t>benefits of trade </a:t>
            </a:r>
            <a:r>
              <a:rPr lang="en-TT" sz="1200" dirty="0" smtClean="0">
                <a:latin typeface="Arial Black" pitchFamily="34" charset="0"/>
              </a:rPr>
              <a:t>liberalisation</a:t>
            </a:r>
            <a:endParaRPr lang="en-TT" sz="1200" dirty="0">
              <a:latin typeface="Arial Black" pitchFamily="34" charset="0"/>
            </a:endParaRPr>
          </a:p>
          <a:p>
            <a:r>
              <a:rPr lang="en-TT" sz="1200" dirty="0">
                <a:latin typeface="Arial Black" pitchFamily="34" charset="0"/>
              </a:rPr>
              <a:t>Article 127- </a:t>
            </a:r>
            <a:r>
              <a:rPr lang="en-TT" sz="1200" b="1" dirty="0">
                <a:latin typeface="Arial Black" pitchFamily="34" charset="0"/>
              </a:rPr>
              <a:t>Implementation</a:t>
            </a:r>
          </a:p>
          <a:p>
            <a:pPr marL="68580" indent="0">
              <a:buNone/>
            </a:pPr>
            <a:r>
              <a:rPr lang="en-TT" sz="1200" dirty="0" smtClean="0">
                <a:latin typeface="Arial Black" pitchFamily="34" charset="0"/>
              </a:rPr>
              <a:t>The </a:t>
            </a:r>
            <a:r>
              <a:rPr lang="en-TT" sz="1200" dirty="0">
                <a:latin typeface="Arial Black" pitchFamily="34" charset="0"/>
              </a:rPr>
              <a:t>Parties shall ensure that within five years of the entry into force of this Agreement they have laws in force addressing restrictions on competition </a:t>
            </a:r>
            <a:r>
              <a:rPr lang="en-TT" sz="1200" dirty="0" smtClean="0">
                <a:latin typeface="Arial Black" pitchFamily="34" charset="0"/>
              </a:rPr>
              <a:t>and </a:t>
            </a:r>
            <a:r>
              <a:rPr lang="en-TT" sz="1200" dirty="0">
                <a:latin typeface="Arial Black" pitchFamily="34" charset="0"/>
              </a:rPr>
              <a:t>have established  a Competition </a:t>
            </a:r>
            <a:r>
              <a:rPr lang="en-TT" sz="1200" dirty="0" smtClean="0">
                <a:latin typeface="Arial Black" pitchFamily="34" charset="0"/>
              </a:rPr>
              <a:t>Authority</a:t>
            </a:r>
            <a:endParaRPr lang="en-TT" sz="1200" dirty="0">
              <a:latin typeface="Arial Black" pitchFamily="34" charset="0"/>
            </a:endParaRPr>
          </a:p>
          <a:p>
            <a:r>
              <a:rPr lang="en-TT" sz="1200" dirty="0">
                <a:latin typeface="Arial Black" pitchFamily="34" charset="0"/>
              </a:rPr>
              <a:t>Article 128- </a:t>
            </a:r>
            <a:r>
              <a:rPr lang="en-TT" sz="1200" b="1" dirty="0">
                <a:latin typeface="Arial Black" pitchFamily="34" charset="0"/>
              </a:rPr>
              <a:t>Exchange of information and enforcement </a:t>
            </a:r>
            <a:r>
              <a:rPr lang="en-TT" sz="1200" b="1" dirty="0" smtClean="0">
                <a:latin typeface="Arial Black" pitchFamily="34" charset="0"/>
              </a:rPr>
              <a:t>cooperation</a:t>
            </a:r>
            <a:endParaRPr lang="en-TT" sz="1200" dirty="0">
              <a:latin typeface="Arial Black" pitchFamily="34" charset="0"/>
            </a:endParaRPr>
          </a:p>
          <a:p>
            <a:pPr marL="68580" indent="0">
              <a:buNone/>
            </a:pPr>
            <a:r>
              <a:rPr lang="en-TT" sz="1200" dirty="0" smtClean="0">
                <a:latin typeface="Arial Black" pitchFamily="34" charset="0"/>
              </a:rPr>
              <a:t>Any </a:t>
            </a:r>
            <a:r>
              <a:rPr lang="en-TT" sz="1200" dirty="0">
                <a:latin typeface="Arial Black" pitchFamily="34" charset="0"/>
              </a:rPr>
              <a:t>Competition Authority may inform the other Competition Authorities of any information it possesses which indicates that anticompetitive business practices </a:t>
            </a:r>
            <a:r>
              <a:rPr lang="en-TT" sz="1200" dirty="0" smtClean="0">
                <a:latin typeface="Arial Black" pitchFamily="34" charset="0"/>
              </a:rPr>
              <a:t>are </a:t>
            </a:r>
            <a:r>
              <a:rPr lang="en-TT" sz="1200" dirty="0">
                <a:latin typeface="Arial Black" pitchFamily="34" charset="0"/>
              </a:rPr>
              <a:t>taking place in the other Party's </a:t>
            </a:r>
            <a:r>
              <a:rPr lang="en-TT" sz="1200" dirty="0" smtClean="0">
                <a:latin typeface="Arial Black" pitchFamily="34" charset="0"/>
              </a:rPr>
              <a:t>territory</a:t>
            </a:r>
            <a:endParaRPr lang="en-TT" sz="1200" dirty="0">
              <a:latin typeface="Arial Black" pitchFamily="34" charset="0"/>
            </a:endParaRPr>
          </a:p>
          <a:p>
            <a:r>
              <a:rPr lang="en-TT" sz="1200" dirty="0">
                <a:latin typeface="Arial Black" pitchFamily="34" charset="0"/>
              </a:rPr>
              <a:t>Article 130- </a:t>
            </a:r>
            <a:r>
              <a:rPr lang="en-TT" sz="1200" b="1" dirty="0">
                <a:latin typeface="Arial Black" pitchFamily="34" charset="0"/>
              </a:rPr>
              <a:t>Cooperation</a:t>
            </a:r>
          </a:p>
          <a:p>
            <a:pPr marL="68580" indent="0">
              <a:buNone/>
            </a:pPr>
            <a:r>
              <a:rPr lang="en-TT" sz="1200" dirty="0" smtClean="0">
                <a:latin typeface="Arial Black" pitchFamily="34" charset="0"/>
              </a:rPr>
              <a:t>The </a:t>
            </a:r>
            <a:r>
              <a:rPr lang="en-TT" sz="1200" dirty="0">
                <a:latin typeface="Arial Black" pitchFamily="34" charset="0"/>
              </a:rPr>
              <a:t>Parties agree on the importance of technical assistance and </a:t>
            </a:r>
            <a:r>
              <a:rPr lang="en-TT" sz="1200" dirty="0" smtClean="0">
                <a:latin typeface="Arial Black" pitchFamily="34" charset="0"/>
              </a:rPr>
              <a:t>capacity-building and agree </a:t>
            </a:r>
            <a:r>
              <a:rPr lang="en-TT" sz="1200" dirty="0">
                <a:latin typeface="Arial Black" pitchFamily="34" charset="0"/>
              </a:rPr>
              <a:t>to cooperate, including by facilitating </a:t>
            </a:r>
            <a:r>
              <a:rPr lang="en-TT" sz="1200" dirty="0" smtClean="0">
                <a:latin typeface="Arial Black" pitchFamily="34" charset="0"/>
              </a:rPr>
              <a:t>support</a:t>
            </a:r>
            <a:endParaRPr lang="en-TT" sz="1200" dirty="0">
              <a:latin typeface="Arial Black" pitchFamily="34" charset="0"/>
            </a:endParaRPr>
          </a:p>
        </p:txBody>
      </p:sp>
      <p:pic>
        <p:nvPicPr>
          <p:cNvPr id="4" name="Picture 3"/>
          <p:cNvPicPr/>
          <p:nvPr/>
        </p:nvPicPr>
        <p:blipFill rotWithShape="1">
          <a:blip r:embed="rId2"/>
          <a:srcRect l="12308" t="24248" r="9103" b="48996"/>
          <a:stretch/>
        </p:blipFill>
        <p:spPr bwMode="auto">
          <a:xfrm>
            <a:off x="488442" y="375220"/>
            <a:ext cx="2643398" cy="8935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91275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548680"/>
            <a:ext cx="7024744" cy="1143000"/>
          </a:xfrm>
        </p:spPr>
        <p:txBody>
          <a:bodyPr>
            <a:normAutofit/>
          </a:bodyPr>
          <a:lstStyle/>
          <a:p>
            <a:pPr algn="ctr"/>
            <a:r>
              <a:rPr lang="en-TT" sz="2800" dirty="0" smtClean="0">
                <a:solidFill>
                  <a:srgbClr val="0070C0"/>
                </a:solidFill>
                <a:latin typeface="Arial Black" pitchFamily="34" charset="0"/>
              </a:rPr>
              <a:t>Revised Treaty of </a:t>
            </a:r>
            <a:r>
              <a:rPr lang="en-TT" sz="2800" dirty="0" err="1" smtClean="0">
                <a:solidFill>
                  <a:srgbClr val="0070C0"/>
                </a:solidFill>
                <a:latin typeface="Arial Black" pitchFamily="34" charset="0"/>
              </a:rPr>
              <a:t>Chaguaramas</a:t>
            </a:r>
            <a:r>
              <a:rPr lang="en-TT" sz="2800" dirty="0" smtClean="0">
                <a:solidFill>
                  <a:srgbClr val="0070C0"/>
                </a:solidFill>
                <a:latin typeface="Arial Black" pitchFamily="34" charset="0"/>
              </a:rPr>
              <a:t> </a:t>
            </a:r>
            <a:endParaRPr lang="en-TT" sz="2800" dirty="0">
              <a:solidFill>
                <a:srgbClr val="0070C0"/>
              </a:solidFill>
              <a:latin typeface="Arial Black" pitchFamily="34" charset="0"/>
            </a:endParaRPr>
          </a:p>
        </p:txBody>
      </p:sp>
      <p:sp>
        <p:nvSpPr>
          <p:cNvPr id="3" name="Content Placeholder 2"/>
          <p:cNvSpPr>
            <a:spLocks noGrp="1"/>
          </p:cNvSpPr>
          <p:nvPr>
            <p:ph idx="1"/>
          </p:nvPr>
        </p:nvSpPr>
        <p:spPr>
          <a:xfrm>
            <a:off x="1043608" y="1772816"/>
            <a:ext cx="7200800" cy="4032448"/>
          </a:xfrm>
        </p:spPr>
        <p:txBody>
          <a:bodyPr>
            <a:normAutofit fontScale="70000" lnSpcReduction="20000"/>
          </a:bodyPr>
          <a:lstStyle/>
          <a:p>
            <a:r>
              <a:rPr lang="en-TT" dirty="0">
                <a:latin typeface="Arial Black" pitchFamily="34" charset="0"/>
              </a:rPr>
              <a:t>Article 169 Objectives of Community Competition Policy </a:t>
            </a:r>
            <a:endParaRPr lang="en-TT" dirty="0" smtClean="0">
              <a:latin typeface="Arial Black" pitchFamily="34" charset="0"/>
            </a:endParaRPr>
          </a:p>
          <a:p>
            <a:pPr marL="68580" indent="0">
              <a:buNone/>
            </a:pPr>
            <a:r>
              <a:rPr lang="en-TT" dirty="0" smtClean="0">
                <a:latin typeface="Arial Black" pitchFamily="34" charset="0"/>
              </a:rPr>
              <a:t>The goal shall </a:t>
            </a:r>
            <a:r>
              <a:rPr lang="en-TT" dirty="0">
                <a:latin typeface="Arial Black" pitchFamily="34" charset="0"/>
              </a:rPr>
              <a:t>be to ensure that the benefits expected from the establishment of the CSME are not frustrated by anti-competitive business </a:t>
            </a:r>
            <a:r>
              <a:rPr lang="en-TT" dirty="0" smtClean="0">
                <a:latin typeface="Arial Black" pitchFamily="34" charset="0"/>
              </a:rPr>
              <a:t>conduct</a:t>
            </a:r>
            <a:endParaRPr lang="en-TT" dirty="0">
              <a:latin typeface="Arial Black" pitchFamily="34" charset="0"/>
            </a:endParaRPr>
          </a:p>
          <a:p>
            <a:r>
              <a:rPr lang="en-TT" dirty="0">
                <a:latin typeface="Arial Black" pitchFamily="34" charset="0"/>
              </a:rPr>
              <a:t>Article 170 Implementation of Competition Policy </a:t>
            </a:r>
          </a:p>
          <a:p>
            <a:pPr marL="0" indent="0">
              <a:buNone/>
            </a:pPr>
            <a:r>
              <a:rPr lang="en-TT" dirty="0" smtClean="0">
                <a:latin typeface="Arial Black" pitchFamily="34" charset="0"/>
              </a:rPr>
              <a:t>The </a:t>
            </a:r>
            <a:r>
              <a:rPr lang="en-TT" dirty="0">
                <a:latin typeface="Arial Black" pitchFamily="34" charset="0"/>
              </a:rPr>
              <a:t>Member States </a:t>
            </a:r>
            <a:r>
              <a:rPr lang="en-TT" dirty="0" smtClean="0">
                <a:latin typeface="Arial Black" pitchFamily="34" charset="0"/>
              </a:rPr>
              <a:t>shall take </a:t>
            </a:r>
            <a:r>
              <a:rPr lang="en-TT" dirty="0">
                <a:latin typeface="Arial Black" pitchFamily="34" charset="0"/>
              </a:rPr>
              <a:t>the necessary legislative measures to ensure consistency and compliance with the rules of competition and </a:t>
            </a:r>
            <a:r>
              <a:rPr lang="en-TT" dirty="0" smtClean="0">
                <a:latin typeface="Arial Black" pitchFamily="34" charset="0"/>
              </a:rPr>
              <a:t>establish </a:t>
            </a:r>
            <a:r>
              <a:rPr lang="en-TT" dirty="0">
                <a:latin typeface="Arial Black" pitchFamily="34" charset="0"/>
              </a:rPr>
              <a:t>and maintain institutional arrangements and administrative procedures to enforce competition </a:t>
            </a:r>
            <a:r>
              <a:rPr lang="en-TT" dirty="0" smtClean="0">
                <a:latin typeface="Arial Black" pitchFamily="34" charset="0"/>
              </a:rPr>
              <a:t>laws</a:t>
            </a:r>
            <a:endParaRPr lang="en-TT" dirty="0">
              <a:latin typeface="Arial Black" pitchFamily="34" charset="0"/>
            </a:endParaRPr>
          </a:p>
          <a:p>
            <a:pPr indent="-342900"/>
            <a:r>
              <a:rPr lang="en-TT" dirty="0" smtClean="0">
                <a:latin typeface="Arial Black" pitchFamily="34" charset="0"/>
              </a:rPr>
              <a:t>Article </a:t>
            </a:r>
            <a:r>
              <a:rPr lang="en-TT" dirty="0">
                <a:latin typeface="Arial Black" pitchFamily="34" charset="0"/>
              </a:rPr>
              <a:t>171- Establishment of a CARICOM Competition Commission</a:t>
            </a:r>
          </a:p>
          <a:p>
            <a:pPr marL="0" indent="0">
              <a:buNone/>
            </a:pPr>
            <a:r>
              <a:rPr lang="en-TT" dirty="0">
                <a:latin typeface="Arial Black" pitchFamily="34" charset="0"/>
              </a:rPr>
              <a:t>The Commission may, </a:t>
            </a:r>
            <a:r>
              <a:rPr lang="en-TT" dirty="0" smtClean="0">
                <a:latin typeface="Arial Black" pitchFamily="34" charset="0"/>
              </a:rPr>
              <a:t>make </a:t>
            </a:r>
            <a:r>
              <a:rPr lang="en-TT" dirty="0">
                <a:latin typeface="Arial Black" pitchFamily="34" charset="0"/>
              </a:rPr>
              <a:t>determinations or take action to inhibit and penalise enterprises whose business conduct prejudices trade or prevents, restricts or distorts competition within the </a:t>
            </a:r>
            <a:r>
              <a:rPr lang="en-TT" dirty="0" smtClean="0">
                <a:latin typeface="Arial Black" pitchFamily="34" charset="0"/>
              </a:rPr>
              <a:t>CSME</a:t>
            </a:r>
            <a:endParaRPr lang="en-TT" dirty="0">
              <a:latin typeface="Arial Black" pitchFamily="34" charset="0"/>
              <a:cs typeface="Aharoni" pitchFamily="2" charset="-79"/>
            </a:endParaRPr>
          </a:p>
          <a:p>
            <a:endParaRPr lang="en-TT" dirty="0">
              <a:latin typeface="Arial Black" pitchFamily="34" charset="0"/>
            </a:endParaRPr>
          </a:p>
        </p:txBody>
      </p:sp>
      <p:pic>
        <p:nvPicPr>
          <p:cNvPr id="4" name="Picture 3"/>
          <p:cNvPicPr/>
          <p:nvPr/>
        </p:nvPicPr>
        <p:blipFill rotWithShape="1">
          <a:blip r:embed="rId2"/>
          <a:srcRect l="12308" t="24248" r="9103" b="48996"/>
          <a:stretch/>
        </p:blipFill>
        <p:spPr bwMode="auto">
          <a:xfrm>
            <a:off x="488442" y="390498"/>
            <a:ext cx="2643398" cy="80625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1237539"/>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TT" dirty="0" smtClean="0">
                <a:solidFill>
                  <a:srgbClr val="0070C0"/>
                </a:solidFill>
                <a:latin typeface="Arial Black" pitchFamily="34" charset="0"/>
              </a:rPr>
              <a:t>Other Trade Agreements</a:t>
            </a:r>
            <a:r>
              <a:rPr lang="en-TT" dirty="0" smtClean="0">
                <a:latin typeface="Arial Black" pitchFamily="34" charset="0"/>
              </a:rPr>
              <a:t> </a:t>
            </a:r>
            <a:endParaRPr lang="en-TT" dirty="0">
              <a:latin typeface="Arial Black" pitchFamily="34" charset="0"/>
            </a:endParaRPr>
          </a:p>
        </p:txBody>
      </p:sp>
      <p:sp>
        <p:nvSpPr>
          <p:cNvPr id="3" name="Content Placeholder 2"/>
          <p:cNvSpPr>
            <a:spLocks noGrp="1"/>
          </p:cNvSpPr>
          <p:nvPr>
            <p:ph idx="1"/>
          </p:nvPr>
        </p:nvSpPr>
        <p:spPr/>
        <p:txBody>
          <a:bodyPr>
            <a:normAutofit fontScale="85000" lnSpcReduction="10000"/>
          </a:bodyPr>
          <a:lstStyle/>
          <a:p>
            <a:r>
              <a:rPr lang="en-TT" dirty="0">
                <a:latin typeface="Arial Black" pitchFamily="34" charset="0"/>
              </a:rPr>
              <a:t>No Competition Chapters in the signed Partial Scope Agreements </a:t>
            </a:r>
            <a:r>
              <a:rPr lang="en-TT" dirty="0" smtClean="0">
                <a:latin typeface="Arial Black" pitchFamily="34" charset="0"/>
              </a:rPr>
              <a:t>between Trinidad and Tobago and Panama</a:t>
            </a:r>
            <a:r>
              <a:rPr lang="en-TT" dirty="0">
                <a:latin typeface="Arial Black" pitchFamily="34" charset="0"/>
              </a:rPr>
              <a:t>, Colombia and Venezuela nor the still in progress Agreements with Guatemala and El </a:t>
            </a:r>
            <a:r>
              <a:rPr lang="en-TT" dirty="0" smtClean="0">
                <a:latin typeface="Arial Black" pitchFamily="34" charset="0"/>
              </a:rPr>
              <a:t>Salvador</a:t>
            </a:r>
            <a:endParaRPr lang="en-TT" dirty="0" smtClean="0">
              <a:latin typeface="Arial Black" pitchFamily="34" charset="0"/>
            </a:endParaRPr>
          </a:p>
          <a:p>
            <a:r>
              <a:rPr lang="en-TT" dirty="0" smtClean="0">
                <a:latin typeface="Arial Black" pitchFamily="34" charset="0"/>
              </a:rPr>
              <a:t>Competition was one of the ‘Singapore’ issues on the WTO Agenda however there have been no material developments in this </a:t>
            </a:r>
            <a:r>
              <a:rPr lang="en-TT" dirty="0" smtClean="0">
                <a:latin typeface="Arial Black" pitchFamily="34" charset="0"/>
              </a:rPr>
              <a:t>area</a:t>
            </a:r>
            <a:endParaRPr lang="en-TT" dirty="0">
              <a:latin typeface="Arial Black" pitchFamily="34" charset="0"/>
            </a:endParaRPr>
          </a:p>
          <a:p>
            <a:r>
              <a:rPr lang="en-TT" dirty="0" smtClean="0">
                <a:latin typeface="Arial Black" pitchFamily="34" charset="0"/>
              </a:rPr>
              <a:t>There was a Competition Chapter during the FTAA negotiations that have now been stalled  </a:t>
            </a:r>
            <a:endParaRPr lang="en-TT" dirty="0">
              <a:latin typeface="Arial Black" pitchFamily="34" charset="0"/>
            </a:endParaRPr>
          </a:p>
          <a:p>
            <a:endParaRPr lang="en-TT" dirty="0"/>
          </a:p>
          <a:p>
            <a:endParaRPr lang="en-TT" dirty="0"/>
          </a:p>
        </p:txBody>
      </p:sp>
      <p:pic>
        <p:nvPicPr>
          <p:cNvPr id="4" name="Picture 3"/>
          <p:cNvPicPr/>
          <p:nvPr/>
        </p:nvPicPr>
        <p:blipFill rotWithShape="1">
          <a:blip r:embed="rId2"/>
          <a:srcRect l="12308" t="24248" r="9103" b="48996"/>
          <a:stretch/>
        </p:blipFill>
        <p:spPr bwMode="auto">
          <a:xfrm>
            <a:off x="488442" y="375220"/>
            <a:ext cx="2643398" cy="8935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869714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TT" sz="3200" dirty="0" smtClean="0">
                <a:solidFill>
                  <a:srgbClr val="0070C0"/>
                </a:solidFill>
                <a:latin typeface="Arial Black" pitchFamily="34" charset="0"/>
              </a:rPr>
              <a:t>Commission’s Focus Areas </a:t>
            </a:r>
            <a:endParaRPr lang="en-TT" sz="3200" dirty="0">
              <a:solidFill>
                <a:srgbClr val="0070C0"/>
              </a:solidFill>
              <a:latin typeface="Arial Black" pitchFamily="34" charset="0"/>
            </a:endParaRPr>
          </a:p>
        </p:txBody>
      </p:sp>
      <p:sp>
        <p:nvSpPr>
          <p:cNvPr id="3" name="Content Placeholder 2"/>
          <p:cNvSpPr>
            <a:spLocks noGrp="1"/>
          </p:cNvSpPr>
          <p:nvPr>
            <p:ph idx="1"/>
          </p:nvPr>
        </p:nvSpPr>
        <p:spPr/>
        <p:txBody>
          <a:bodyPr>
            <a:normAutofit lnSpcReduction="10000"/>
          </a:bodyPr>
          <a:lstStyle/>
          <a:p>
            <a:r>
              <a:rPr lang="en-TT" dirty="0">
                <a:latin typeface="Arial Black" pitchFamily="34" charset="0"/>
                <a:cs typeface="Aharoni" pitchFamily="2" charset="-79"/>
              </a:rPr>
              <a:t>Continued Staff Recruitment</a:t>
            </a:r>
          </a:p>
          <a:p>
            <a:r>
              <a:rPr lang="en-TT" dirty="0">
                <a:latin typeface="Arial Black" pitchFamily="34" charset="0"/>
                <a:cs typeface="Aharoni" pitchFamily="2" charset="-79"/>
              </a:rPr>
              <a:t>Continued Stakeholder-focussed Presentations </a:t>
            </a:r>
          </a:p>
          <a:p>
            <a:r>
              <a:rPr lang="en-TT" dirty="0">
                <a:latin typeface="Arial Black" pitchFamily="34" charset="0"/>
                <a:cs typeface="Aharoni" pitchFamily="2" charset="-79"/>
              </a:rPr>
              <a:t>Entering into MOUs with other Regulators nationally, regionally and internationally </a:t>
            </a:r>
          </a:p>
          <a:p>
            <a:r>
              <a:rPr lang="en-TT" dirty="0">
                <a:latin typeface="Arial Black" pitchFamily="34" charset="0"/>
                <a:cs typeface="Aharoni" pitchFamily="2" charset="-79"/>
              </a:rPr>
              <a:t>Starting a public awareness </a:t>
            </a:r>
            <a:r>
              <a:rPr lang="en-TT" dirty="0" smtClean="0">
                <a:latin typeface="Arial Black" pitchFamily="34" charset="0"/>
                <a:cs typeface="Aharoni" pitchFamily="2" charset="-79"/>
              </a:rPr>
              <a:t>campaign focussed on the </a:t>
            </a:r>
            <a:r>
              <a:rPr lang="en-TT" dirty="0">
                <a:latin typeface="Arial Black" pitchFamily="34" charset="0"/>
                <a:cs typeface="Aharoni" pitchFamily="2" charset="-79"/>
              </a:rPr>
              <a:t>benefits of </a:t>
            </a:r>
            <a:r>
              <a:rPr lang="en-TT" dirty="0" smtClean="0">
                <a:latin typeface="Arial Black" pitchFamily="34" charset="0"/>
                <a:cs typeface="Aharoni" pitchFamily="2" charset="-79"/>
              </a:rPr>
              <a:t>competition</a:t>
            </a:r>
            <a:endParaRPr lang="en-TT" dirty="0">
              <a:latin typeface="Arial Black" pitchFamily="34" charset="0"/>
              <a:cs typeface="Aharoni" pitchFamily="2" charset="-79"/>
            </a:endParaRPr>
          </a:p>
          <a:p>
            <a:pPr marL="0" indent="0">
              <a:buNone/>
            </a:pPr>
            <a:endParaRPr lang="en-TT" dirty="0"/>
          </a:p>
          <a:p>
            <a:endParaRPr lang="en-TT" dirty="0"/>
          </a:p>
        </p:txBody>
      </p:sp>
      <p:pic>
        <p:nvPicPr>
          <p:cNvPr id="4" name="Picture 3"/>
          <p:cNvPicPr/>
          <p:nvPr/>
        </p:nvPicPr>
        <p:blipFill rotWithShape="1">
          <a:blip r:embed="rId2"/>
          <a:srcRect l="12308" t="24248" r="9103" b="48996"/>
          <a:stretch/>
        </p:blipFill>
        <p:spPr bwMode="auto">
          <a:xfrm>
            <a:off x="488442" y="375220"/>
            <a:ext cx="2643398" cy="8935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16552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TT" dirty="0">
                <a:solidFill>
                  <a:srgbClr val="0070C0"/>
                </a:solidFill>
                <a:latin typeface="Arial Black" pitchFamily="34" charset="0"/>
              </a:rPr>
              <a:t>Advice to Stakeholders </a:t>
            </a:r>
          </a:p>
        </p:txBody>
      </p:sp>
      <p:sp>
        <p:nvSpPr>
          <p:cNvPr id="3" name="Content Placeholder 2"/>
          <p:cNvSpPr>
            <a:spLocks noGrp="1"/>
          </p:cNvSpPr>
          <p:nvPr>
            <p:ph idx="1"/>
          </p:nvPr>
        </p:nvSpPr>
        <p:spPr/>
        <p:txBody>
          <a:bodyPr>
            <a:normAutofit fontScale="62500" lnSpcReduction="20000"/>
          </a:bodyPr>
          <a:lstStyle/>
          <a:p>
            <a:r>
              <a:rPr lang="en-TT" dirty="0">
                <a:latin typeface="Arial Black" pitchFamily="34" charset="0"/>
              </a:rPr>
              <a:t>Don’t discuss prices with competitors</a:t>
            </a:r>
          </a:p>
          <a:p>
            <a:r>
              <a:rPr lang="en-TT" dirty="0">
                <a:latin typeface="Arial Black" pitchFamily="34" charset="0"/>
              </a:rPr>
              <a:t>Don’t agree with competitors to restrict or increase levels of production</a:t>
            </a:r>
          </a:p>
          <a:p>
            <a:r>
              <a:rPr lang="en-TT" dirty="0">
                <a:latin typeface="Arial Black" pitchFamily="34" charset="0"/>
              </a:rPr>
              <a:t>Don’t divide customers, markets or territories with competitors</a:t>
            </a:r>
          </a:p>
          <a:p>
            <a:r>
              <a:rPr lang="en-TT" dirty="0">
                <a:latin typeface="Arial Black" pitchFamily="34" charset="0"/>
              </a:rPr>
              <a:t>Don’t require a customer to buy products only from you unless you get advice and approval from legal counsel</a:t>
            </a:r>
          </a:p>
          <a:p>
            <a:r>
              <a:rPr lang="en-TT" dirty="0">
                <a:latin typeface="Arial Black" pitchFamily="34" charset="0"/>
              </a:rPr>
              <a:t>Don’t agree with competitors to boycott suppliers or customers </a:t>
            </a:r>
          </a:p>
          <a:p>
            <a:r>
              <a:rPr lang="en-TT" dirty="0">
                <a:latin typeface="Arial Black" pitchFamily="34" charset="0"/>
              </a:rPr>
              <a:t>Don’t use one product as leverage to force or induce a customer to purchase another product without consulting legal counsel </a:t>
            </a:r>
          </a:p>
          <a:p>
            <a:r>
              <a:rPr lang="en-TT" dirty="0">
                <a:latin typeface="Arial Black" pitchFamily="34" charset="0"/>
              </a:rPr>
              <a:t>Don’t cover up wrongdoings, report it immediately to legal counsel or to the </a:t>
            </a:r>
            <a:r>
              <a:rPr lang="en-TT" dirty="0" smtClean="0">
                <a:latin typeface="Arial Black" pitchFamily="34" charset="0"/>
              </a:rPr>
              <a:t>Commission</a:t>
            </a:r>
            <a:endParaRPr lang="en-TT" dirty="0">
              <a:latin typeface="Arial Black" pitchFamily="34" charset="0"/>
            </a:endParaRPr>
          </a:p>
        </p:txBody>
      </p:sp>
      <p:pic>
        <p:nvPicPr>
          <p:cNvPr id="4" name="Picture 3"/>
          <p:cNvPicPr/>
          <p:nvPr/>
        </p:nvPicPr>
        <p:blipFill rotWithShape="1">
          <a:blip r:embed="rId2"/>
          <a:srcRect l="12308" t="24248" r="9103" b="48996"/>
          <a:stretch/>
        </p:blipFill>
        <p:spPr bwMode="auto">
          <a:xfrm>
            <a:off x="488442" y="375220"/>
            <a:ext cx="2643398" cy="8935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67147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TT" dirty="0" smtClean="0"/>
              <a:t>	</a:t>
            </a:r>
            <a:r>
              <a:rPr lang="en-TT" dirty="0" smtClean="0">
                <a:solidFill>
                  <a:srgbClr val="0070C0"/>
                </a:solidFill>
                <a:latin typeface="Arial Black" pitchFamily="34" charset="0"/>
              </a:rPr>
              <a:t>Final Thoughts </a:t>
            </a:r>
            <a:endParaRPr lang="en-TT" dirty="0">
              <a:solidFill>
                <a:srgbClr val="0070C0"/>
              </a:solidFill>
              <a:latin typeface="Arial Black" pitchFamily="34" charset="0"/>
            </a:endParaRPr>
          </a:p>
        </p:txBody>
      </p:sp>
      <p:sp>
        <p:nvSpPr>
          <p:cNvPr id="3" name="Content Placeholder 2"/>
          <p:cNvSpPr>
            <a:spLocks noGrp="1"/>
          </p:cNvSpPr>
          <p:nvPr>
            <p:ph idx="1"/>
          </p:nvPr>
        </p:nvSpPr>
        <p:spPr/>
        <p:txBody>
          <a:bodyPr>
            <a:normAutofit fontScale="92500" lnSpcReduction="10000"/>
          </a:bodyPr>
          <a:lstStyle/>
          <a:p>
            <a:r>
              <a:rPr lang="en-TT" dirty="0">
                <a:latin typeface="Arial Black" pitchFamily="34" charset="0"/>
                <a:cs typeface="Aharoni" pitchFamily="2" charset="-79"/>
              </a:rPr>
              <a:t>C</a:t>
            </a:r>
            <a:r>
              <a:rPr lang="en-TT" dirty="0" smtClean="0">
                <a:latin typeface="Arial Black" pitchFamily="34" charset="0"/>
                <a:cs typeface="Aharoni" pitchFamily="2" charset="-79"/>
              </a:rPr>
              <a:t>ompetitive </a:t>
            </a:r>
            <a:r>
              <a:rPr lang="en-TT" dirty="0">
                <a:latin typeface="Arial Black" pitchFamily="34" charset="0"/>
                <a:cs typeface="Aharoni" pitchFamily="2" charset="-79"/>
              </a:rPr>
              <a:t>markets can and do contribute to productivity, cost efficiency, low prices, innovation and therefore economic growth</a:t>
            </a:r>
          </a:p>
          <a:p>
            <a:r>
              <a:rPr lang="en-US" dirty="0">
                <a:latin typeface="Arial Black" pitchFamily="34" charset="0"/>
              </a:rPr>
              <a:t>Try to ensure that your practices are in accordance with the </a:t>
            </a:r>
            <a:r>
              <a:rPr lang="en-US" dirty="0" smtClean="0">
                <a:latin typeface="Arial Black" pitchFamily="34" charset="0"/>
              </a:rPr>
              <a:t>legislation</a:t>
            </a:r>
            <a:endParaRPr lang="en-TT" dirty="0">
              <a:latin typeface="Arial Black" pitchFamily="34" charset="0"/>
            </a:endParaRPr>
          </a:p>
          <a:p>
            <a:r>
              <a:rPr lang="en-TT" dirty="0">
                <a:latin typeface="Arial Black" pitchFamily="34" charset="0"/>
                <a:cs typeface="Aharoni" pitchFamily="2" charset="-79"/>
              </a:rPr>
              <a:t>The TTFTC has a responsibility to do as much as possible to ensure that our policies are coherent and properly </a:t>
            </a:r>
            <a:r>
              <a:rPr lang="en-TT" dirty="0" smtClean="0">
                <a:latin typeface="Arial Black" pitchFamily="34" charset="0"/>
                <a:cs typeface="Aharoni" pitchFamily="2" charset="-79"/>
              </a:rPr>
              <a:t>communicated.</a:t>
            </a:r>
            <a:endParaRPr lang="en-TT" dirty="0">
              <a:latin typeface="Arial Black" pitchFamily="34" charset="0"/>
            </a:endParaRPr>
          </a:p>
        </p:txBody>
      </p:sp>
      <p:pic>
        <p:nvPicPr>
          <p:cNvPr id="4" name="Picture 3"/>
          <p:cNvPicPr/>
          <p:nvPr/>
        </p:nvPicPr>
        <p:blipFill rotWithShape="1">
          <a:blip r:embed="rId2"/>
          <a:srcRect l="12308" t="24248" r="9103" b="48996"/>
          <a:stretch/>
        </p:blipFill>
        <p:spPr bwMode="auto">
          <a:xfrm>
            <a:off x="488442" y="375220"/>
            <a:ext cx="2643398" cy="8935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29747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1772816"/>
            <a:ext cx="6777317" cy="3508977"/>
          </a:xfrm>
        </p:spPr>
        <p:txBody>
          <a:bodyPr/>
          <a:lstStyle/>
          <a:p>
            <a:pPr marL="0" indent="0">
              <a:buNone/>
            </a:pPr>
            <a:r>
              <a:rPr lang="en-TT" dirty="0" smtClean="0"/>
              <a:t>              </a:t>
            </a:r>
          </a:p>
          <a:p>
            <a:pPr marL="0" indent="0">
              <a:buNone/>
            </a:pPr>
            <a:endParaRPr lang="en-TT" dirty="0"/>
          </a:p>
          <a:p>
            <a:pPr marL="0" indent="0" algn="ctr">
              <a:buNone/>
            </a:pPr>
            <a:endParaRPr lang="en-TT" dirty="0" smtClean="0">
              <a:latin typeface="Aharoni" pitchFamily="2" charset="-79"/>
              <a:cs typeface="Aharoni" pitchFamily="2" charset="-79"/>
            </a:endParaRPr>
          </a:p>
          <a:p>
            <a:pPr marL="0" indent="0" algn="ctr">
              <a:buNone/>
            </a:pPr>
            <a:r>
              <a:rPr lang="en-TT" dirty="0" smtClean="0">
                <a:solidFill>
                  <a:srgbClr val="92D050"/>
                </a:solidFill>
                <a:latin typeface="Aharoni" pitchFamily="2" charset="-79"/>
                <a:cs typeface="Aharoni" pitchFamily="2" charset="-79"/>
              </a:rPr>
              <a:t>Thank you for your attention!</a:t>
            </a:r>
          </a:p>
          <a:p>
            <a:pPr marL="0" indent="0" algn="ctr">
              <a:buNone/>
            </a:pPr>
            <a:endParaRPr lang="en-TT" dirty="0">
              <a:latin typeface="Aharoni" pitchFamily="2" charset="-79"/>
              <a:cs typeface="Aharoni" pitchFamily="2" charset="-79"/>
            </a:endParaRPr>
          </a:p>
          <a:p>
            <a:pPr marL="0" indent="0" algn="ctr">
              <a:buNone/>
            </a:pPr>
            <a:r>
              <a:rPr lang="en-TT" dirty="0" smtClean="0">
                <a:solidFill>
                  <a:srgbClr val="0070C0"/>
                </a:solidFill>
                <a:latin typeface="Aharoni" pitchFamily="2" charset="-79"/>
                <a:cs typeface="Aharoni" pitchFamily="2" charset="-79"/>
              </a:rPr>
              <a:t>Email</a:t>
            </a:r>
            <a:r>
              <a:rPr lang="en-TT" dirty="0" smtClean="0">
                <a:solidFill>
                  <a:srgbClr val="0070C0"/>
                </a:solidFill>
              </a:rPr>
              <a:t>: </a:t>
            </a:r>
            <a:r>
              <a:rPr lang="en-TT" b="1" dirty="0" smtClean="0">
                <a:solidFill>
                  <a:srgbClr val="0070C0"/>
                </a:solidFill>
                <a:latin typeface="Aharoni" pitchFamily="2" charset="-79"/>
                <a:cs typeface="Aharoni" pitchFamily="2" charset="-79"/>
              </a:rPr>
              <a:t>tandtftc@gmail.com </a:t>
            </a:r>
            <a:endParaRPr lang="en-TT" b="1" dirty="0">
              <a:solidFill>
                <a:srgbClr val="0070C0"/>
              </a:solidFill>
              <a:latin typeface="Aharoni" pitchFamily="2" charset="-79"/>
              <a:cs typeface="Aharoni" pitchFamily="2" charset="-79"/>
            </a:endParaRPr>
          </a:p>
        </p:txBody>
      </p:sp>
      <p:pic>
        <p:nvPicPr>
          <p:cNvPr id="4" name="Picture 3"/>
          <p:cNvPicPr/>
          <p:nvPr/>
        </p:nvPicPr>
        <p:blipFill rotWithShape="1">
          <a:blip r:embed="rId2"/>
          <a:srcRect l="12308" t="24248" r="9103" b="48996"/>
          <a:stretch/>
        </p:blipFill>
        <p:spPr bwMode="auto">
          <a:xfrm>
            <a:off x="488442" y="390498"/>
            <a:ext cx="2931430" cy="1022278"/>
          </a:xfrm>
          <a:prstGeom prst="rect">
            <a:avLst/>
          </a:prstGeom>
          <a:ln>
            <a:noFill/>
          </a:ln>
          <a:extLst>
            <a:ext uri="{53640926-AAD7-44D8-BBD7-CCE9431645EC}">
              <a14:shadowObscured xmlns:a14="http://schemas.microsoft.com/office/drawing/2010/main"/>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4384" y="1340768"/>
            <a:ext cx="25431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966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76672"/>
            <a:ext cx="7024744" cy="1143000"/>
          </a:xfrm>
        </p:spPr>
        <p:txBody>
          <a:bodyPr/>
          <a:lstStyle/>
          <a:p>
            <a:pPr algn="ctr"/>
            <a:r>
              <a:rPr lang="en-TT" dirty="0" smtClean="0">
                <a:solidFill>
                  <a:srgbClr val="0070C0"/>
                </a:solidFill>
                <a:latin typeface="Arial Black" pitchFamily="34" charset="0"/>
              </a:rPr>
              <a:t>Overview</a:t>
            </a:r>
            <a:r>
              <a:rPr lang="en-TT" dirty="0" smtClean="0">
                <a:solidFill>
                  <a:srgbClr val="0070C0"/>
                </a:solidFill>
                <a:latin typeface="Berlin Sans FB Demi" pitchFamily="34" charset="0"/>
              </a:rPr>
              <a:t> </a:t>
            </a:r>
            <a:endParaRPr lang="en-TT" dirty="0">
              <a:solidFill>
                <a:srgbClr val="0070C0"/>
              </a:solidFill>
              <a:latin typeface="Berlin Sans FB Demi" pitchFamily="34" charset="0"/>
            </a:endParaRPr>
          </a:p>
        </p:txBody>
      </p:sp>
      <p:sp>
        <p:nvSpPr>
          <p:cNvPr id="3" name="Content Placeholder 2"/>
          <p:cNvSpPr>
            <a:spLocks noGrp="1"/>
          </p:cNvSpPr>
          <p:nvPr>
            <p:ph idx="1"/>
          </p:nvPr>
        </p:nvSpPr>
        <p:spPr>
          <a:xfrm>
            <a:off x="1043492" y="2323653"/>
            <a:ext cx="7560956" cy="3049564"/>
          </a:xfrm>
        </p:spPr>
        <p:txBody>
          <a:bodyPr>
            <a:normAutofit fontScale="92500" lnSpcReduction="20000"/>
          </a:bodyPr>
          <a:lstStyle/>
          <a:p>
            <a:r>
              <a:rPr lang="en-TT" dirty="0">
                <a:latin typeface="Arial Black" pitchFamily="34" charset="0"/>
                <a:cs typeface="Aharoni" pitchFamily="2" charset="-79"/>
              </a:rPr>
              <a:t>What is Competition</a:t>
            </a:r>
          </a:p>
          <a:p>
            <a:r>
              <a:rPr lang="en-TT" dirty="0">
                <a:latin typeface="Arial Black" pitchFamily="34" charset="0"/>
                <a:cs typeface="Aharoni" pitchFamily="2" charset="-79"/>
              </a:rPr>
              <a:t>Benefits of Competition</a:t>
            </a:r>
          </a:p>
          <a:p>
            <a:r>
              <a:rPr lang="en-TT" dirty="0" smtClean="0">
                <a:latin typeface="Arial Black" pitchFamily="34" charset="0"/>
                <a:cs typeface="Aharoni" pitchFamily="2" charset="-79"/>
              </a:rPr>
              <a:t>History </a:t>
            </a:r>
          </a:p>
          <a:p>
            <a:r>
              <a:rPr lang="en-TT" dirty="0" smtClean="0">
                <a:latin typeface="Arial Black" pitchFamily="34" charset="0"/>
                <a:cs typeface="Aharoni" pitchFamily="2" charset="-79"/>
              </a:rPr>
              <a:t>Fair Trading Act</a:t>
            </a:r>
          </a:p>
          <a:p>
            <a:r>
              <a:rPr lang="en-TT" dirty="0" smtClean="0">
                <a:latin typeface="Arial Black" pitchFamily="34" charset="0"/>
                <a:cs typeface="Aharoni" pitchFamily="2" charset="-79"/>
              </a:rPr>
              <a:t>About </a:t>
            </a:r>
            <a:r>
              <a:rPr lang="en-TT" dirty="0">
                <a:latin typeface="Arial Black" pitchFamily="34" charset="0"/>
                <a:cs typeface="Aharoni" pitchFamily="2" charset="-79"/>
              </a:rPr>
              <a:t>the Commission and our work</a:t>
            </a:r>
          </a:p>
          <a:p>
            <a:r>
              <a:rPr lang="en-TT" dirty="0" smtClean="0">
                <a:latin typeface="Arial Black" pitchFamily="34" charset="0"/>
                <a:cs typeface="Aharoni" pitchFamily="2" charset="-79"/>
              </a:rPr>
              <a:t>International Agreements </a:t>
            </a:r>
            <a:endParaRPr lang="en-TT" dirty="0">
              <a:latin typeface="Arial Black" pitchFamily="34" charset="0"/>
              <a:cs typeface="Aharoni" pitchFamily="2" charset="-79"/>
            </a:endParaRPr>
          </a:p>
          <a:p>
            <a:r>
              <a:rPr lang="en-TT" dirty="0" smtClean="0">
                <a:latin typeface="Arial Black" pitchFamily="34" charset="0"/>
                <a:cs typeface="Aharoni" pitchFamily="2" charset="-79"/>
              </a:rPr>
              <a:t>Commission’s Focus Areas </a:t>
            </a:r>
            <a:endParaRPr lang="en-TT" dirty="0">
              <a:latin typeface="Arial Black" pitchFamily="34" charset="0"/>
              <a:cs typeface="Aharoni" pitchFamily="2" charset="-79"/>
            </a:endParaRPr>
          </a:p>
          <a:p>
            <a:r>
              <a:rPr lang="en-TT" dirty="0" smtClean="0">
                <a:latin typeface="Arial Black" pitchFamily="34" charset="0"/>
                <a:cs typeface="Aharoni" pitchFamily="2" charset="-79"/>
              </a:rPr>
              <a:t>Advice</a:t>
            </a:r>
          </a:p>
          <a:p>
            <a:r>
              <a:rPr lang="en-TT" dirty="0" smtClean="0">
                <a:latin typeface="Arial Black" pitchFamily="34" charset="0"/>
                <a:cs typeface="Aharoni" pitchFamily="2" charset="-79"/>
              </a:rPr>
              <a:t>Final </a:t>
            </a:r>
            <a:r>
              <a:rPr lang="en-TT" dirty="0">
                <a:latin typeface="Arial Black" pitchFamily="34" charset="0"/>
                <a:cs typeface="Aharoni" pitchFamily="2" charset="-79"/>
              </a:rPr>
              <a:t>Thoughts </a:t>
            </a:r>
          </a:p>
          <a:p>
            <a:pPr marL="68580" indent="0">
              <a:buNone/>
            </a:pPr>
            <a:endParaRPr lang="en-TT" dirty="0"/>
          </a:p>
        </p:txBody>
      </p:sp>
      <p:pic>
        <p:nvPicPr>
          <p:cNvPr id="4" name="Picture 3"/>
          <p:cNvPicPr/>
          <p:nvPr/>
        </p:nvPicPr>
        <p:blipFill rotWithShape="1">
          <a:blip r:embed="rId2"/>
          <a:srcRect l="12308" t="24248" r="9103" b="48996"/>
          <a:stretch/>
        </p:blipFill>
        <p:spPr bwMode="auto">
          <a:xfrm>
            <a:off x="488442" y="375220"/>
            <a:ext cx="2643398" cy="8935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789520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548680"/>
            <a:ext cx="7024744" cy="1152128"/>
          </a:xfrm>
        </p:spPr>
        <p:txBody>
          <a:bodyPr/>
          <a:lstStyle/>
          <a:p>
            <a:pPr algn="ctr"/>
            <a:r>
              <a:rPr lang="en-TT" dirty="0" smtClean="0">
                <a:solidFill>
                  <a:srgbClr val="0070C0"/>
                </a:solidFill>
                <a:latin typeface="Arial Black" pitchFamily="34" charset="0"/>
              </a:rPr>
              <a:t>What is Competition  </a:t>
            </a:r>
            <a:endParaRPr lang="en-TT" dirty="0">
              <a:solidFill>
                <a:srgbClr val="0070C0"/>
              </a:solidFill>
              <a:latin typeface="Arial Black" pitchFamily="34" charset="0"/>
            </a:endParaRPr>
          </a:p>
        </p:txBody>
      </p:sp>
      <p:sp>
        <p:nvSpPr>
          <p:cNvPr id="3" name="Content Placeholder 2"/>
          <p:cNvSpPr>
            <a:spLocks noGrp="1"/>
          </p:cNvSpPr>
          <p:nvPr>
            <p:ph idx="1"/>
          </p:nvPr>
        </p:nvSpPr>
        <p:spPr>
          <a:xfrm>
            <a:off x="1043608" y="1988840"/>
            <a:ext cx="6777317" cy="3960440"/>
          </a:xfrm>
        </p:spPr>
        <p:txBody>
          <a:bodyPr>
            <a:normAutofit fontScale="32500" lnSpcReduction="20000"/>
          </a:bodyPr>
          <a:lstStyle/>
          <a:p>
            <a:r>
              <a:rPr lang="en-TT" sz="7200" dirty="0">
                <a:latin typeface="Arial Black" pitchFamily="34" charset="0"/>
              </a:rPr>
              <a:t>A</a:t>
            </a:r>
            <a:r>
              <a:rPr lang="en-TT" sz="7200" dirty="0" smtClean="0">
                <a:latin typeface="Arial Black" pitchFamily="34" charset="0"/>
              </a:rPr>
              <a:t> </a:t>
            </a:r>
            <a:r>
              <a:rPr lang="en-TT" sz="7200" dirty="0">
                <a:latin typeface="Arial Black" pitchFamily="34" charset="0"/>
              </a:rPr>
              <a:t>situation in a market in which firms or sellers independently strive for buyers’ patronage in order to attain a particular business objective, in most cases profit, market shares, and/or sales (OECD 1993:22)</a:t>
            </a:r>
          </a:p>
          <a:p>
            <a:r>
              <a:rPr lang="en-TT" sz="7200" dirty="0">
                <a:latin typeface="Arial Black" pitchFamily="34" charset="0"/>
              </a:rPr>
              <a:t>Increased competition is an important way for firms to grow to efficient </a:t>
            </a:r>
            <a:r>
              <a:rPr lang="en-TT" sz="7200" dirty="0" smtClean="0">
                <a:latin typeface="Arial Black" pitchFamily="34" charset="0"/>
              </a:rPr>
              <a:t>sizes</a:t>
            </a:r>
            <a:endParaRPr lang="en-TT" sz="7200" dirty="0">
              <a:latin typeface="Arial Black" pitchFamily="34" charset="0"/>
            </a:endParaRPr>
          </a:p>
          <a:p>
            <a:endParaRPr lang="en-TT" sz="7200" dirty="0"/>
          </a:p>
          <a:p>
            <a:pPr marL="68580" indent="0">
              <a:buNone/>
            </a:pPr>
            <a:endParaRPr lang="en-US" sz="6800" dirty="0" smtClean="0">
              <a:latin typeface="Aharoni" pitchFamily="2" charset="-79"/>
              <a:cs typeface="Aharoni" pitchFamily="2" charset="-79"/>
            </a:endParaRPr>
          </a:p>
          <a:p>
            <a:endParaRPr lang="en-GB" sz="6800" dirty="0" smtClean="0">
              <a:latin typeface="Aharoni" pitchFamily="2" charset="-79"/>
              <a:cs typeface="Aharoni" pitchFamily="2" charset="-79"/>
            </a:endParaRPr>
          </a:p>
          <a:p>
            <a:pPr marL="68580" indent="0">
              <a:buNone/>
            </a:pPr>
            <a:endParaRPr lang="en-TT" dirty="0"/>
          </a:p>
        </p:txBody>
      </p:sp>
      <p:pic>
        <p:nvPicPr>
          <p:cNvPr id="4" name="Picture 3"/>
          <p:cNvPicPr/>
          <p:nvPr/>
        </p:nvPicPr>
        <p:blipFill rotWithShape="1">
          <a:blip r:embed="rId2"/>
          <a:srcRect l="12308" t="24248" r="9103" b="48996"/>
          <a:stretch/>
        </p:blipFill>
        <p:spPr bwMode="auto">
          <a:xfrm>
            <a:off x="488442" y="375220"/>
            <a:ext cx="2643398" cy="82153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141962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082015"/>
            <a:ext cx="7024744" cy="1143000"/>
          </a:xfrm>
        </p:spPr>
        <p:txBody>
          <a:bodyPr>
            <a:normAutofit fontScale="90000"/>
          </a:bodyPr>
          <a:lstStyle/>
          <a:p>
            <a:pPr algn="ctr"/>
            <a:r>
              <a:rPr lang="en-TT" dirty="0" smtClean="0">
                <a:solidFill>
                  <a:srgbClr val="0070C0"/>
                </a:solidFill>
                <a:latin typeface="Arial Black" pitchFamily="34" charset="0"/>
              </a:rPr>
              <a:t>Competition and Competitiveness </a:t>
            </a:r>
            <a:endParaRPr lang="en-TT" dirty="0">
              <a:solidFill>
                <a:srgbClr val="0070C0"/>
              </a:solidFill>
              <a:latin typeface="Arial Black" pitchFamily="34" charset="0"/>
            </a:endParaRPr>
          </a:p>
        </p:txBody>
      </p:sp>
      <p:sp>
        <p:nvSpPr>
          <p:cNvPr id="3" name="Content Placeholder 2"/>
          <p:cNvSpPr>
            <a:spLocks noGrp="1"/>
          </p:cNvSpPr>
          <p:nvPr>
            <p:ph idx="1"/>
          </p:nvPr>
        </p:nvSpPr>
        <p:spPr>
          <a:xfrm>
            <a:off x="1043492" y="2323652"/>
            <a:ext cx="7200916" cy="3697636"/>
          </a:xfrm>
        </p:spPr>
        <p:txBody>
          <a:bodyPr>
            <a:normAutofit fontScale="92500"/>
          </a:bodyPr>
          <a:lstStyle/>
          <a:p>
            <a:r>
              <a:rPr lang="en-TT" dirty="0" smtClean="0">
                <a:latin typeface="Arial Black" pitchFamily="34" charset="0"/>
              </a:rPr>
              <a:t>Competition is an important driver of competitiveness as it encourages entrepreneurial activities and market </a:t>
            </a:r>
            <a:r>
              <a:rPr lang="en-TT" dirty="0" smtClean="0">
                <a:latin typeface="Arial Black" pitchFamily="34" charset="0"/>
              </a:rPr>
              <a:t>entry</a:t>
            </a:r>
            <a:endParaRPr lang="en-TT" dirty="0" smtClean="0">
              <a:latin typeface="Arial Black" pitchFamily="34" charset="0"/>
            </a:endParaRPr>
          </a:p>
          <a:p>
            <a:r>
              <a:rPr lang="en-TT" dirty="0" smtClean="0">
                <a:latin typeface="Arial Black" pitchFamily="34" charset="0"/>
              </a:rPr>
              <a:t>Effective Competition policy and law can promote competitiveness and an economy’s growth </a:t>
            </a:r>
            <a:r>
              <a:rPr lang="en-TT" dirty="0" smtClean="0">
                <a:latin typeface="Arial Black" pitchFamily="34" charset="0"/>
              </a:rPr>
              <a:t>prospects and can </a:t>
            </a:r>
            <a:r>
              <a:rPr lang="en-TT" dirty="0">
                <a:latin typeface="Arial Black" pitchFamily="34" charset="0"/>
              </a:rPr>
              <a:t>work with other complementary policies and strategies </a:t>
            </a:r>
            <a:r>
              <a:rPr lang="en-TT" dirty="0" smtClean="0">
                <a:latin typeface="Arial Black" pitchFamily="34" charset="0"/>
              </a:rPr>
              <a:t>to </a:t>
            </a:r>
            <a:r>
              <a:rPr lang="en-TT" dirty="0">
                <a:latin typeface="Arial Black" pitchFamily="34" charset="0"/>
              </a:rPr>
              <a:t>enhance trade and </a:t>
            </a:r>
            <a:r>
              <a:rPr lang="en-TT" dirty="0" smtClean="0">
                <a:latin typeface="Arial Black" pitchFamily="34" charset="0"/>
              </a:rPr>
              <a:t>investment and </a:t>
            </a:r>
            <a:r>
              <a:rPr lang="en-TT" dirty="0">
                <a:latin typeface="Arial Black" pitchFamily="34" charset="0"/>
              </a:rPr>
              <a:t>resource </a:t>
            </a:r>
            <a:r>
              <a:rPr lang="en-TT" dirty="0" smtClean="0">
                <a:latin typeface="Arial Black" pitchFamily="34" charset="0"/>
              </a:rPr>
              <a:t>mobilization</a:t>
            </a:r>
            <a:endParaRPr lang="en-TT" dirty="0">
              <a:latin typeface="Arial Black" pitchFamily="34" charset="0"/>
            </a:endParaRPr>
          </a:p>
          <a:p>
            <a:endParaRPr lang="en-TT" dirty="0" smtClean="0"/>
          </a:p>
          <a:p>
            <a:endParaRPr lang="en-TT" dirty="0" smtClean="0"/>
          </a:p>
          <a:p>
            <a:pPr marL="68580" indent="0">
              <a:buNone/>
            </a:pPr>
            <a:endParaRPr lang="en-TT" dirty="0">
              <a:latin typeface="Aharoni" pitchFamily="2" charset="-79"/>
              <a:cs typeface="Aharoni" pitchFamily="2" charset="-79"/>
            </a:endParaRPr>
          </a:p>
        </p:txBody>
      </p:sp>
      <p:pic>
        <p:nvPicPr>
          <p:cNvPr id="4" name="Picture 3"/>
          <p:cNvPicPr/>
          <p:nvPr/>
        </p:nvPicPr>
        <p:blipFill rotWithShape="1">
          <a:blip r:embed="rId3"/>
          <a:srcRect l="12308" t="24248" r="9103" b="48996"/>
          <a:stretch/>
        </p:blipFill>
        <p:spPr bwMode="auto">
          <a:xfrm>
            <a:off x="488442" y="390498"/>
            <a:ext cx="2355366" cy="80625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9140937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TT" b="1" dirty="0" smtClean="0">
                <a:solidFill>
                  <a:srgbClr val="0070C0"/>
                </a:solidFill>
                <a:latin typeface="Arial Black" pitchFamily="34" charset="0"/>
              </a:rPr>
              <a:t>History </a:t>
            </a:r>
            <a:endParaRPr lang="en-TT" b="1" dirty="0">
              <a:solidFill>
                <a:srgbClr val="0070C0"/>
              </a:solidFill>
              <a:latin typeface="Arial Black" pitchFamily="34" charset="0"/>
            </a:endParaRPr>
          </a:p>
        </p:txBody>
      </p:sp>
      <p:sp>
        <p:nvSpPr>
          <p:cNvPr id="3" name="Content Placeholder 2"/>
          <p:cNvSpPr>
            <a:spLocks noGrp="1"/>
          </p:cNvSpPr>
          <p:nvPr>
            <p:ph idx="1"/>
          </p:nvPr>
        </p:nvSpPr>
        <p:spPr/>
        <p:txBody>
          <a:bodyPr>
            <a:normAutofit fontScale="92500"/>
          </a:bodyPr>
          <a:lstStyle/>
          <a:p>
            <a:r>
              <a:rPr lang="en-TT" dirty="0" smtClean="0">
                <a:latin typeface="Arial Black" pitchFamily="34" charset="0"/>
                <a:cs typeface="Aharoni" pitchFamily="2" charset="-79"/>
              </a:rPr>
              <a:t>Competition </a:t>
            </a:r>
            <a:r>
              <a:rPr lang="en-TT" dirty="0">
                <a:latin typeface="Arial Black" pitchFamily="34" charset="0"/>
                <a:cs typeface="Aharoni" pitchFamily="2" charset="-79"/>
              </a:rPr>
              <a:t>policy was introduced in Trinidad and Tobago, as part of the Economic Reform of the early </a:t>
            </a:r>
            <a:r>
              <a:rPr lang="en-TT" dirty="0" smtClean="0">
                <a:latin typeface="Arial Black" pitchFamily="34" charset="0"/>
                <a:cs typeface="Aharoni" pitchFamily="2" charset="-79"/>
              </a:rPr>
              <a:t>1990s and </a:t>
            </a:r>
            <a:r>
              <a:rPr lang="en-GB" dirty="0" smtClean="0">
                <a:latin typeface="Arial Black" pitchFamily="34" charset="0"/>
                <a:cs typeface="Aharoni" pitchFamily="2" charset="-79"/>
              </a:rPr>
              <a:t>was </a:t>
            </a:r>
            <a:r>
              <a:rPr lang="en-GB" dirty="0">
                <a:latin typeface="Arial Black" pitchFamily="34" charset="0"/>
                <a:cs typeface="Aharoni" pitchFamily="2" charset="-79"/>
              </a:rPr>
              <a:t>intended to serve as a complement to other policies geared towards trade and market liberalization </a:t>
            </a:r>
          </a:p>
          <a:p>
            <a:r>
              <a:rPr lang="en-GB" dirty="0">
                <a:latin typeface="Arial Black" pitchFamily="34" charset="0"/>
                <a:cs typeface="Aharoni" pitchFamily="2" charset="-79"/>
              </a:rPr>
              <a:t>Fair Trading Act was passed in 2006 </a:t>
            </a:r>
          </a:p>
          <a:p>
            <a:r>
              <a:rPr lang="en-GB" dirty="0">
                <a:latin typeface="Arial Black" pitchFamily="34" charset="0"/>
                <a:cs typeface="Aharoni" pitchFamily="2" charset="-79"/>
              </a:rPr>
              <a:t>Fair Trading Commission established in </a:t>
            </a:r>
            <a:r>
              <a:rPr lang="en-GB" dirty="0" smtClean="0">
                <a:latin typeface="Arial Black" pitchFamily="34" charset="0"/>
                <a:cs typeface="Aharoni" pitchFamily="2" charset="-79"/>
              </a:rPr>
              <a:t>2014</a:t>
            </a:r>
            <a:endParaRPr lang="en-TT" dirty="0">
              <a:latin typeface="Arial Black" pitchFamily="34" charset="0"/>
              <a:cs typeface="Aharoni" pitchFamily="2" charset="-79"/>
            </a:endParaRPr>
          </a:p>
          <a:p>
            <a:endParaRPr lang="en-TT" dirty="0"/>
          </a:p>
        </p:txBody>
      </p:sp>
      <p:pic>
        <p:nvPicPr>
          <p:cNvPr id="4" name="Picture 3"/>
          <p:cNvPicPr/>
          <p:nvPr/>
        </p:nvPicPr>
        <p:blipFill rotWithShape="1">
          <a:blip r:embed="rId2"/>
          <a:srcRect l="12308" t="24248" r="9103" b="48996"/>
          <a:stretch/>
        </p:blipFill>
        <p:spPr bwMode="auto">
          <a:xfrm>
            <a:off x="488442" y="375220"/>
            <a:ext cx="2643398" cy="8935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3558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764704"/>
            <a:ext cx="7024744" cy="1143000"/>
          </a:xfrm>
        </p:spPr>
        <p:txBody>
          <a:bodyPr/>
          <a:lstStyle/>
          <a:p>
            <a:pPr algn="ctr"/>
            <a:r>
              <a:rPr lang="en-TT" dirty="0" smtClean="0">
                <a:solidFill>
                  <a:srgbClr val="0070C0"/>
                </a:solidFill>
                <a:latin typeface="Arial Black" pitchFamily="34" charset="0"/>
              </a:rPr>
              <a:t>The Fair Trading Act </a:t>
            </a:r>
            <a:r>
              <a:rPr lang="en-TT" dirty="0" smtClean="0">
                <a:latin typeface="Arial Black" pitchFamily="34" charset="0"/>
              </a:rPr>
              <a:t> </a:t>
            </a:r>
            <a:endParaRPr lang="en-TT" dirty="0">
              <a:latin typeface="Arial Black" pitchFamily="34" charset="0"/>
            </a:endParaRPr>
          </a:p>
        </p:txBody>
      </p:sp>
      <p:sp>
        <p:nvSpPr>
          <p:cNvPr id="3" name="Content Placeholder 2"/>
          <p:cNvSpPr>
            <a:spLocks noGrp="1"/>
          </p:cNvSpPr>
          <p:nvPr>
            <p:ph idx="1"/>
          </p:nvPr>
        </p:nvSpPr>
        <p:spPr/>
        <p:txBody>
          <a:bodyPr>
            <a:normAutofit fontScale="47500" lnSpcReduction="20000"/>
          </a:bodyPr>
          <a:lstStyle/>
          <a:p>
            <a:r>
              <a:rPr lang="en-US" sz="2800" dirty="0">
                <a:latin typeface="Arial Black" pitchFamily="34" charset="0"/>
                <a:cs typeface="Aharoni" pitchFamily="2" charset="-79"/>
              </a:rPr>
              <a:t>The Fair Trading Act </a:t>
            </a:r>
            <a:r>
              <a:rPr lang="en-GB" sz="2800" dirty="0">
                <a:latin typeface="Arial Black" pitchFamily="34" charset="0"/>
                <a:cs typeface="Aharoni" pitchFamily="2" charset="-79"/>
              </a:rPr>
              <a:t>creates an institutional framework for the enforcement of competition policy in Trinidad and Tobago and </a:t>
            </a:r>
            <a:r>
              <a:rPr lang="en-TT" sz="2800" dirty="0">
                <a:latin typeface="Arial Black" pitchFamily="34" charset="0"/>
                <a:cs typeface="Aharoni" pitchFamily="2" charset="-79"/>
              </a:rPr>
              <a:t>deals with many major issues including:</a:t>
            </a:r>
          </a:p>
          <a:p>
            <a:pPr marL="582930" indent="-514350">
              <a:buAutoNum type="romanLcParenBoth"/>
            </a:pPr>
            <a:r>
              <a:rPr lang="en-TT" sz="2800" dirty="0">
                <a:latin typeface="Arial Black" pitchFamily="34" charset="0"/>
                <a:cs typeface="Aharoni" pitchFamily="2" charset="-79"/>
              </a:rPr>
              <a:t>the abuse of monopoly </a:t>
            </a:r>
            <a:r>
              <a:rPr lang="en-TT" sz="2800" dirty="0" smtClean="0">
                <a:latin typeface="Arial Black" pitchFamily="34" charset="0"/>
                <a:cs typeface="Aharoni" pitchFamily="2" charset="-79"/>
              </a:rPr>
              <a:t>power (dominant position is defined as controlling more than 40% of the market</a:t>
            </a:r>
            <a:r>
              <a:rPr lang="en-TT" sz="2800" dirty="0" smtClean="0">
                <a:latin typeface="Arial Black" pitchFamily="34" charset="0"/>
                <a:cs typeface="Aharoni" pitchFamily="2" charset="-79"/>
              </a:rPr>
              <a:t>)</a:t>
            </a:r>
            <a:endParaRPr lang="en-TT" sz="2800" dirty="0">
              <a:latin typeface="Arial Black" pitchFamily="34" charset="0"/>
              <a:cs typeface="Aharoni" pitchFamily="2" charset="-79"/>
            </a:endParaRPr>
          </a:p>
          <a:p>
            <a:pPr marL="582930" indent="-514350">
              <a:buAutoNum type="romanLcParenBoth"/>
            </a:pPr>
            <a:r>
              <a:rPr lang="en-TT" sz="2800" dirty="0">
                <a:latin typeface="Arial Black" pitchFamily="34" charset="0"/>
                <a:cs typeface="Aharoni" pitchFamily="2" charset="-79"/>
              </a:rPr>
              <a:t>anti-competitive mergers</a:t>
            </a:r>
          </a:p>
          <a:p>
            <a:pPr marL="582930" indent="-514350">
              <a:buAutoNum type="romanLcParenBoth"/>
            </a:pPr>
            <a:r>
              <a:rPr lang="en-TT" sz="2800" dirty="0">
                <a:latin typeface="Arial Black" pitchFamily="34" charset="0"/>
                <a:cs typeface="Aharoni" pitchFamily="2" charset="-79"/>
              </a:rPr>
              <a:t>anti-competitive agreements and </a:t>
            </a:r>
          </a:p>
          <a:p>
            <a:pPr marL="582930" indent="-514350">
              <a:buAutoNum type="romanLcParenBoth"/>
            </a:pPr>
            <a:r>
              <a:rPr lang="en-TT" sz="2800" dirty="0">
                <a:latin typeface="Arial Black" pitchFamily="34" charset="0"/>
                <a:cs typeface="Aharoni" pitchFamily="2" charset="-79"/>
              </a:rPr>
              <a:t>The enforcement of the relevant clauses or enforcement measures.</a:t>
            </a:r>
            <a:endParaRPr lang="en-GB" dirty="0">
              <a:latin typeface="Arial Black" pitchFamily="34" charset="0"/>
              <a:cs typeface="Aharoni" pitchFamily="2" charset="-79"/>
            </a:endParaRPr>
          </a:p>
          <a:p>
            <a:r>
              <a:rPr lang="en-US" dirty="0">
                <a:latin typeface="Arial Black" pitchFamily="34" charset="0"/>
                <a:cs typeface="Aharoni" pitchFamily="2" charset="-79"/>
              </a:rPr>
              <a:t>Parts II, IV, V, VI, VIII have already been proclaimed</a:t>
            </a:r>
            <a:endParaRPr lang="en-TT" dirty="0">
              <a:latin typeface="Arial Black" pitchFamily="34" charset="0"/>
              <a:cs typeface="Aharoni" pitchFamily="2" charset="-79"/>
            </a:endParaRPr>
          </a:p>
          <a:p>
            <a:pPr lvl="0"/>
            <a:r>
              <a:rPr lang="en-US" dirty="0">
                <a:latin typeface="Arial Black" pitchFamily="34" charset="0"/>
              </a:rPr>
              <a:t>Specific anti-competitive practices that are prohibited under the Act include resale price maintenance, </a:t>
            </a:r>
            <a:r>
              <a:rPr lang="en-US" dirty="0" smtClean="0">
                <a:latin typeface="Arial Black" pitchFamily="34" charset="0"/>
              </a:rPr>
              <a:t>price </a:t>
            </a:r>
            <a:r>
              <a:rPr lang="en-US" dirty="0">
                <a:latin typeface="Arial Black" pitchFamily="34" charset="0"/>
              </a:rPr>
              <a:t>fixing, collusion and cartels and bid </a:t>
            </a:r>
            <a:r>
              <a:rPr lang="en-US" dirty="0" smtClean="0">
                <a:latin typeface="Arial Black" pitchFamily="34" charset="0"/>
              </a:rPr>
              <a:t>rigging</a:t>
            </a:r>
          </a:p>
          <a:p>
            <a:pPr lvl="0"/>
            <a:r>
              <a:rPr lang="en-US" dirty="0" smtClean="0">
                <a:latin typeface="Arial Black" pitchFamily="34" charset="0"/>
                <a:cs typeface="Aharoni" pitchFamily="2" charset="-79"/>
              </a:rPr>
              <a:t>The </a:t>
            </a:r>
            <a:r>
              <a:rPr lang="en-TT" dirty="0" smtClean="0">
                <a:latin typeface="Arial Black" pitchFamily="34" charset="0"/>
                <a:cs typeface="Aharoni" pitchFamily="2" charset="-79"/>
              </a:rPr>
              <a:t>Act </a:t>
            </a:r>
            <a:r>
              <a:rPr lang="en-TT" dirty="0">
                <a:latin typeface="Arial Black" pitchFamily="34" charset="0"/>
                <a:cs typeface="Aharoni" pitchFamily="2" charset="-79"/>
              </a:rPr>
              <a:t>is of general application. There are however certain sectors where the Act does not </a:t>
            </a:r>
            <a:r>
              <a:rPr lang="en-TT" dirty="0" smtClean="0">
                <a:latin typeface="Arial Black" pitchFamily="34" charset="0"/>
                <a:cs typeface="Aharoni" pitchFamily="2" charset="-79"/>
              </a:rPr>
              <a:t>apply including:</a:t>
            </a:r>
          </a:p>
          <a:p>
            <a:pPr marL="582930" lvl="0" indent="-514350">
              <a:buAutoNum type="romanLcParenBoth"/>
            </a:pPr>
            <a:r>
              <a:rPr lang="en-US" dirty="0" smtClean="0">
                <a:latin typeface="Arial Black" pitchFamily="34" charset="0"/>
                <a:cs typeface="Aharoni" pitchFamily="2" charset="-79"/>
              </a:rPr>
              <a:t>Securities Industry</a:t>
            </a:r>
          </a:p>
          <a:p>
            <a:pPr marL="582930" lvl="0" indent="-514350">
              <a:buAutoNum type="romanLcParenBoth"/>
            </a:pPr>
            <a:r>
              <a:rPr lang="en-US" dirty="0" smtClean="0">
                <a:latin typeface="Arial Black" pitchFamily="34" charset="0"/>
                <a:cs typeface="Aharoni" pitchFamily="2" charset="-79"/>
              </a:rPr>
              <a:t>Telecoms</a:t>
            </a:r>
            <a:endParaRPr lang="en-TT" dirty="0" smtClean="0">
              <a:latin typeface="Arial Black" pitchFamily="34" charset="0"/>
              <a:cs typeface="Aharoni" pitchFamily="2" charset="-79"/>
            </a:endParaRPr>
          </a:p>
          <a:p>
            <a:pPr marL="582930" lvl="0" indent="-514350">
              <a:buAutoNum type="romanLcParenBoth"/>
            </a:pPr>
            <a:r>
              <a:rPr lang="en-US" dirty="0" smtClean="0">
                <a:latin typeface="Arial Black" pitchFamily="34" charset="0"/>
                <a:cs typeface="Aharoni" pitchFamily="2" charset="-79"/>
              </a:rPr>
              <a:t>Banking Industry</a:t>
            </a:r>
            <a:endParaRPr lang="en-TT" dirty="0" smtClean="0">
              <a:latin typeface="Arial Black" pitchFamily="34" charset="0"/>
              <a:cs typeface="Aharoni" pitchFamily="2" charset="-79"/>
            </a:endParaRPr>
          </a:p>
          <a:p>
            <a:pPr marL="582930" lvl="0" indent="-514350">
              <a:buAutoNum type="romanLcParenBoth"/>
            </a:pPr>
            <a:r>
              <a:rPr lang="en-US" dirty="0" smtClean="0">
                <a:latin typeface="Arial Black" pitchFamily="34" charset="0"/>
                <a:cs typeface="Aharoni" pitchFamily="2" charset="-79"/>
              </a:rPr>
              <a:t>Intellectual Property</a:t>
            </a:r>
            <a:endParaRPr lang="en-TT" dirty="0" smtClean="0">
              <a:latin typeface="Arial Black" pitchFamily="34" charset="0"/>
              <a:cs typeface="Aharoni" pitchFamily="2" charset="-79"/>
            </a:endParaRPr>
          </a:p>
          <a:p>
            <a:pPr marL="582930" lvl="0" indent="-514350">
              <a:buAutoNum type="romanLcParenBoth"/>
            </a:pPr>
            <a:r>
              <a:rPr lang="en-US" dirty="0" smtClean="0">
                <a:latin typeface="Arial Black" pitchFamily="34" charset="0"/>
                <a:cs typeface="Aharoni" pitchFamily="2" charset="-79"/>
              </a:rPr>
              <a:t>Professional </a:t>
            </a:r>
            <a:r>
              <a:rPr lang="en-US" dirty="0">
                <a:latin typeface="Arial Black" pitchFamily="34" charset="0"/>
                <a:cs typeface="Aharoni" pitchFamily="2" charset="-79"/>
              </a:rPr>
              <a:t>Associations/Collective Bargaining </a:t>
            </a:r>
            <a:r>
              <a:rPr lang="en-US" dirty="0" smtClean="0">
                <a:latin typeface="Arial Black" pitchFamily="34" charset="0"/>
                <a:cs typeface="Aharoni" pitchFamily="2" charset="-79"/>
              </a:rPr>
              <a:t>Situations</a:t>
            </a:r>
            <a:endParaRPr lang="en-TT" dirty="0">
              <a:latin typeface="Arial Black" pitchFamily="34" charset="0"/>
              <a:cs typeface="Aharoni" pitchFamily="2" charset="-79"/>
            </a:endParaRPr>
          </a:p>
          <a:p>
            <a:endParaRPr lang="en-TT" dirty="0">
              <a:latin typeface="Arial Black" pitchFamily="34" charset="0"/>
              <a:cs typeface="Aharoni" pitchFamily="2" charset="-79"/>
            </a:endParaRPr>
          </a:p>
          <a:p>
            <a:pPr lvl="0"/>
            <a:endParaRPr lang="en-TT" dirty="0">
              <a:latin typeface="Berlin Sans FB Demi" pitchFamily="34" charset="0"/>
            </a:endParaRPr>
          </a:p>
          <a:p>
            <a:pPr lvl="0"/>
            <a:endParaRPr lang="en-TT" dirty="0"/>
          </a:p>
          <a:p>
            <a:endParaRPr lang="en-TT" dirty="0"/>
          </a:p>
        </p:txBody>
      </p:sp>
      <p:pic>
        <p:nvPicPr>
          <p:cNvPr id="4" name="Picture 3"/>
          <p:cNvPicPr/>
          <p:nvPr/>
        </p:nvPicPr>
        <p:blipFill rotWithShape="1">
          <a:blip r:embed="rId2"/>
          <a:srcRect l="12308" t="24248" r="9103" b="48996"/>
          <a:stretch/>
        </p:blipFill>
        <p:spPr bwMode="auto">
          <a:xfrm>
            <a:off x="488442" y="375220"/>
            <a:ext cx="2736304" cy="100811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498298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024744" cy="1143000"/>
          </a:xfrm>
        </p:spPr>
        <p:txBody>
          <a:bodyPr/>
          <a:lstStyle/>
          <a:p>
            <a:pPr algn="ctr"/>
            <a:r>
              <a:rPr lang="en-TT" dirty="0">
                <a:solidFill>
                  <a:srgbClr val="0070C0"/>
                </a:solidFill>
                <a:latin typeface="Berlin Sans FB Demi" pitchFamily="34" charset="0"/>
              </a:rPr>
              <a:t>T</a:t>
            </a:r>
            <a:r>
              <a:rPr lang="en-TT" dirty="0" smtClean="0">
                <a:solidFill>
                  <a:srgbClr val="0070C0"/>
                </a:solidFill>
                <a:latin typeface="Berlin Sans FB Demi" pitchFamily="34" charset="0"/>
              </a:rPr>
              <a:t>he Commission  </a:t>
            </a:r>
            <a:endParaRPr lang="en-TT" dirty="0">
              <a:solidFill>
                <a:srgbClr val="0070C0"/>
              </a:solidFill>
              <a:latin typeface="Berlin Sans FB Demi" pitchFamily="34" charset="0"/>
            </a:endParaRPr>
          </a:p>
        </p:txBody>
      </p:sp>
      <p:sp>
        <p:nvSpPr>
          <p:cNvPr id="3" name="Content Placeholder 2"/>
          <p:cNvSpPr>
            <a:spLocks noGrp="1"/>
          </p:cNvSpPr>
          <p:nvPr>
            <p:ph idx="1"/>
          </p:nvPr>
        </p:nvSpPr>
        <p:spPr>
          <a:xfrm>
            <a:off x="539552" y="1268760"/>
            <a:ext cx="7920880" cy="4320480"/>
          </a:xfrm>
        </p:spPr>
        <p:txBody>
          <a:bodyPr>
            <a:normAutofit fontScale="92500" lnSpcReduction="20000"/>
          </a:bodyPr>
          <a:lstStyle/>
          <a:p>
            <a:r>
              <a:rPr lang="en-TT" dirty="0">
                <a:latin typeface="Arial Black" pitchFamily="34" charset="0"/>
                <a:cs typeface="Aharoni" pitchFamily="2" charset="-79"/>
              </a:rPr>
              <a:t>Independent Statutory Body</a:t>
            </a:r>
            <a:endParaRPr lang="en-US" dirty="0">
              <a:latin typeface="Arial Black" pitchFamily="34" charset="0"/>
              <a:cs typeface="Aharoni" pitchFamily="2" charset="-79"/>
            </a:endParaRPr>
          </a:p>
          <a:p>
            <a:r>
              <a:rPr lang="en-GB" dirty="0">
                <a:latin typeface="Arial Black" pitchFamily="34" charset="0"/>
                <a:cs typeface="Aharoni" pitchFamily="2" charset="-79"/>
              </a:rPr>
              <a:t>Our main purposes are to:</a:t>
            </a:r>
          </a:p>
          <a:p>
            <a:pPr marL="0" indent="0">
              <a:buNone/>
            </a:pPr>
            <a:r>
              <a:rPr lang="en-GB" dirty="0">
                <a:latin typeface="Arial Black" pitchFamily="34" charset="0"/>
                <a:cs typeface="Aharoni" pitchFamily="2" charset="-79"/>
              </a:rPr>
              <a:t>(</a:t>
            </a:r>
            <a:r>
              <a:rPr lang="en-GB" dirty="0" err="1">
                <a:latin typeface="Arial Black" pitchFamily="34" charset="0"/>
                <a:cs typeface="Aharoni" pitchFamily="2" charset="-79"/>
              </a:rPr>
              <a:t>i</a:t>
            </a:r>
            <a:r>
              <a:rPr lang="en-GB" dirty="0">
                <a:latin typeface="Arial Black" pitchFamily="34" charset="0"/>
                <a:cs typeface="Aharoni" pitchFamily="2" charset="-79"/>
              </a:rPr>
              <a:t>) promote and maintain effective competition throughout the economy, and to ensure that competition is not distorted, restricted or </a:t>
            </a:r>
            <a:r>
              <a:rPr lang="en-GB" dirty="0" smtClean="0">
                <a:latin typeface="Arial Black" pitchFamily="34" charset="0"/>
                <a:cs typeface="Aharoni" pitchFamily="2" charset="-79"/>
              </a:rPr>
              <a:t>prevented</a:t>
            </a:r>
            <a:endParaRPr lang="en-TT" dirty="0">
              <a:latin typeface="Arial Black" pitchFamily="34" charset="0"/>
              <a:cs typeface="Aharoni" pitchFamily="2" charset="-79"/>
            </a:endParaRPr>
          </a:p>
          <a:p>
            <a:pPr marL="0" lvl="0" indent="0">
              <a:buNone/>
            </a:pPr>
            <a:r>
              <a:rPr lang="en-US" dirty="0">
                <a:latin typeface="Arial Black" pitchFamily="34" charset="0"/>
                <a:cs typeface="Aharoni" pitchFamily="2" charset="-79"/>
              </a:rPr>
              <a:t>(ii) ensure that all legitimate business enterprises have an equal opportunity to participate in the </a:t>
            </a:r>
            <a:r>
              <a:rPr lang="en-US" dirty="0" smtClean="0">
                <a:latin typeface="Arial Black" pitchFamily="34" charset="0"/>
                <a:cs typeface="Aharoni" pitchFamily="2" charset="-79"/>
              </a:rPr>
              <a:t>economy</a:t>
            </a:r>
            <a:endParaRPr lang="en-TT" dirty="0">
              <a:latin typeface="Arial Black" pitchFamily="34" charset="0"/>
              <a:cs typeface="Aharoni" pitchFamily="2" charset="-79"/>
            </a:endParaRPr>
          </a:p>
          <a:p>
            <a:pPr marL="0" indent="0">
              <a:buNone/>
            </a:pPr>
            <a:r>
              <a:rPr lang="en-GB" dirty="0">
                <a:latin typeface="Arial Black" pitchFamily="34" charset="0"/>
                <a:cs typeface="Aharoni" pitchFamily="2" charset="-79"/>
              </a:rPr>
              <a:t>(iii) prevent anti- competitive conduct </a:t>
            </a:r>
            <a:r>
              <a:rPr lang="en-GB" dirty="0" smtClean="0">
                <a:latin typeface="Arial Black" pitchFamily="34" charset="0"/>
                <a:cs typeface="Aharoni" pitchFamily="2" charset="-79"/>
              </a:rPr>
              <a:t>while </a:t>
            </a:r>
            <a:r>
              <a:rPr lang="en-GB" dirty="0">
                <a:latin typeface="Arial Black" pitchFamily="34" charset="0"/>
                <a:cs typeface="Aharoni" pitchFamily="2" charset="-79"/>
              </a:rPr>
              <a:t>at the same time complementing </a:t>
            </a:r>
            <a:r>
              <a:rPr lang="en-GB" dirty="0" smtClean="0">
                <a:latin typeface="Arial Black" pitchFamily="34" charset="0"/>
                <a:cs typeface="Aharoni" pitchFamily="2" charset="-79"/>
              </a:rPr>
              <a:t>policies </a:t>
            </a:r>
            <a:r>
              <a:rPr lang="en-GB" dirty="0">
                <a:latin typeface="Arial Black" pitchFamily="34" charset="0"/>
                <a:cs typeface="Aharoni" pitchFamily="2" charset="-79"/>
              </a:rPr>
              <a:t>that promote </a:t>
            </a:r>
            <a:r>
              <a:rPr lang="en-GB" dirty="0" smtClean="0">
                <a:latin typeface="Arial Black" pitchFamily="34" charset="0"/>
                <a:cs typeface="Aharoni" pitchFamily="2" charset="-79"/>
              </a:rPr>
              <a:t>competition</a:t>
            </a:r>
            <a:endParaRPr lang="en-US" dirty="0">
              <a:latin typeface="Arial Black" pitchFamily="34" charset="0"/>
              <a:cs typeface="Aharoni" pitchFamily="2" charset="-79"/>
            </a:endParaRPr>
          </a:p>
          <a:p>
            <a:pPr marL="0" indent="0">
              <a:buNone/>
            </a:pPr>
            <a:r>
              <a:rPr lang="en-US" dirty="0" smtClean="0">
                <a:latin typeface="Arial Black" pitchFamily="34" charset="0"/>
                <a:cs typeface="Aharoni" pitchFamily="2" charset="-79"/>
              </a:rPr>
              <a:t>(iv</a:t>
            </a:r>
            <a:r>
              <a:rPr lang="en-US" dirty="0">
                <a:latin typeface="Arial Black" pitchFamily="34" charset="0"/>
                <a:cs typeface="Aharoni" pitchFamily="2" charset="-79"/>
              </a:rPr>
              <a:t>) take action against anti-competitive </a:t>
            </a:r>
            <a:r>
              <a:rPr lang="en-US" dirty="0" smtClean="0">
                <a:latin typeface="Arial Black" pitchFamily="34" charset="0"/>
                <a:cs typeface="Aharoni" pitchFamily="2" charset="-79"/>
              </a:rPr>
              <a:t>practices</a:t>
            </a:r>
            <a:endParaRPr lang="en-US" dirty="0">
              <a:latin typeface="Arial Black" pitchFamily="34" charset="0"/>
              <a:cs typeface="Aharoni" pitchFamily="2" charset="-79"/>
            </a:endParaRPr>
          </a:p>
          <a:p>
            <a:pPr marL="68580" lvl="0" indent="0">
              <a:buNone/>
            </a:pPr>
            <a:endParaRPr lang="en-TT" dirty="0">
              <a:latin typeface="Arial Black" pitchFamily="34" charset="0"/>
            </a:endParaRPr>
          </a:p>
        </p:txBody>
      </p:sp>
      <p:pic>
        <p:nvPicPr>
          <p:cNvPr id="4" name="Picture 3"/>
          <p:cNvPicPr/>
          <p:nvPr/>
        </p:nvPicPr>
        <p:blipFill rotWithShape="1">
          <a:blip r:embed="rId2"/>
          <a:srcRect l="12308" t="24248" r="9103" b="48996"/>
          <a:stretch/>
        </p:blipFill>
        <p:spPr bwMode="auto">
          <a:xfrm>
            <a:off x="488442" y="390498"/>
            <a:ext cx="2211350" cy="66223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8748405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548680"/>
            <a:ext cx="7024744" cy="1143000"/>
          </a:xfrm>
        </p:spPr>
        <p:txBody>
          <a:bodyPr/>
          <a:lstStyle/>
          <a:p>
            <a:pPr algn="ctr"/>
            <a:r>
              <a:rPr lang="en-TT" dirty="0" smtClean="0">
                <a:solidFill>
                  <a:srgbClr val="0070C0"/>
                </a:solidFill>
                <a:latin typeface="Berlin Sans FB Demi" pitchFamily="34" charset="0"/>
              </a:rPr>
              <a:t>Powers</a:t>
            </a:r>
            <a:endParaRPr lang="en-TT" dirty="0">
              <a:solidFill>
                <a:srgbClr val="0070C0"/>
              </a:solidFill>
              <a:latin typeface="Berlin Sans FB Demi" pitchFamily="34" charset="0"/>
            </a:endParaRPr>
          </a:p>
        </p:txBody>
      </p:sp>
      <p:sp>
        <p:nvSpPr>
          <p:cNvPr id="3" name="Content Placeholder 2"/>
          <p:cNvSpPr>
            <a:spLocks noGrp="1"/>
          </p:cNvSpPr>
          <p:nvPr>
            <p:ph idx="1"/>
          </p:nvPr>
        </p:nvSpPr>
        <p:spPr>
          <a:xfrm>
            <a:off x="1187624" y="1772816"/>
            <a:ext cx="7056784" cy="4176464"/>
          </a:xfrm>
        </p:spPr>
        <p:txBody>
          <a:bodyPr>
            <a:normAutofit fontScale="92500" lnSpcReduction="10000"/>
          </a:bodyPr>
          <a:lstStyle/>
          <a:p>
            <a:r>
              <a:rPr lang="en-US" dirty="0" smtClean="0">
                <a:latin typeface="Arial Black" pitchFamily="34" charset="0"/>
                <a:cs typeface="Aharoni" pitchFamily="2" charset="-79"/>
              </a:rPr>
              <a:t>Our powers </a:t>
            </a:r>
            <a:r>
              <a:rPr lang="en-US" dirty="0">
                <a:latin typeface="Arial Black" pitchFamily="34" charset="0"/>
                <a:cs typeface="Aharoni" pitchFamily="2" charset="-79"/>
              </a:rPr>
              <a:t>include the power to </a:t>
            </a:r>
          </a:p>
          <a:p>
            <a:pPr marL="582930" indent="-514350">
              <a:buAutoNum type="romanLcParenBoth"/>
            </a:pPr>
            <a:r>
              <a:rPr lang="en-US" dirty="0">
                <a:latin typeface="Arial Black" pitchFamily="34" charset="0"/>
                <a:cs typeface="Aharoni" pitchFamily="2" charset="-79"/>
              </a:rPr>
              <a:t>carry out </a:t>
            </a:r>
            <a:r>
              <a:rPr lang="en-US" dirty="0" smtClean="0">
                <a:latin typeface="Arial Black" pitchFamily="34" charset="0"/>
                <a:cs typeface="Aharoni" pitchFamily="2" charset="-79"/>
              </a:rPr>
              <a:t>investigations</a:t>
            </a:r>
            <a:endParaRPr lang="en-US" dirty="0">
              <a:latin typeface="Arial Black" pitchFamily="34" charset="0"/>
              <a:cs typeface="Aharoni" pitchFamily="2" charset="-79"/>
            </a:endParaRPr>
          </a:p>
          <a:p>
            <a:pPr marL="582930" indent="-514350">
              <a:buAutoNum type="romanLcParenBoth"/>
            </a:pPr>
            <a:r>
              <a:rPr lang="en-US" dirty="0">
                <a:latin typeface="Arial Black" pitchFamily="34" charset="0"/>
                <a:cs typeface="Aharoni" pitchFamily="2" charset="-79"/>
              </a:rPr>
              <a:t>summon and examine </a:t>
            </a:r>
            <a:r>
              <a:rPr lang="en-US" dirty="0" smtClean="0">
                <a:latin typeface="Arial Black" pitchFamily="34" charset="0"/>
                <a:cs typeface="Aharoni" pitchFamily="2" charset="-79"/>
              </a:rPr>
              <a:t>witnesses</a:t>
            </a:r>
            <a:endParaRPr lang="en-US" dirty="0">
              <a:latin typeface="Arial Black" pitchFamily="34" charset="0"/>
              <a:cs typeface="Aharoni" pitchFamily="2" charset="-79"/>
            </a:endParaRPr>
          </a:p>
          <a:p>
            <a:pPr marL="582930" indent="-514350">
              <a:buAutoNum type="romanLcParenBoth"/>
            </a:pPr>
            <a:r>
              <a:rPr lang="en-US" dirty="0">
                <a:latin typeface="Arial Black" pitchFamily="34" charset="0"/>
                <a:cs typeface="Aharoni" pitchFamily="2" charset="-79"/>
              </a:rPr>
              <a:t>to call for, require the production of and examine documents in connection with an </a:t>
            </a:r>
            <a:r>
              <a:rPr lang="en-US" dirty="0" smtClean="0">
                <a:latin typeface="Arial Black" pitchFamily="34" charset="0"/>
                <a:cs typeface="Aharoni" pitchFamily="2" charset="-79"/>
              </a:rPr>
              <a:t>investigation and </a:t>
            </a:r>
            <a:endParaRPr lang="en-US" dirty="0">
              <a:latin typeface="Arial Black" pitchFamily="34" charset="0"/>
              <a:cs typeface="Aharoni" pitchFamily="2" charset="-79"/>
            </a:endParaRPr>
          </a:p>
          <a:p>
            <a:pPr marL="582930" indent="-514350">
              <a:buAutoNum type="romanLcParenBoth"/>
            </a:pPr>
            <a:r>
              <a:rPr lang="en-US" dirty="0">
                <a:latin typeface="Arial Black" pitchFamily="34" charset="0"/>
                <a:cs typeface="Aharoni" pitchFamily="2" charset="-79"/>
              </a:rPr>
              <a:t>to direct an enterprise to take such steps as are necessary and </a:t>
            </a:r>
            <a:r>
              <a:rPr lang="en-US" dirty="0" smtClean="0">
                <a:latin typeface="Arial Black" pitchFamily="34" charset="0"/>
                <a:cs typeface="Aharoni" pitchFamily="2" charset="-79"/>
              </a:rPr>
              <a:t>reasonable. </a:t>
            </a:r>
            <a:endParaRPr lang="en-US" dirty="0">
              <a:latin typeface="Arial Black" pitchFamily="34" charset="0"/>
              <a:cs typeface="Aharoni" pitchFamily="2" charset="-79"/>
            </a:endParaRPr>
          </a:p>
          <a:p>
            <a:r>
              <a:rPr lang="en-US" dirty="0">
                <a:latin typeface="Arial Black" pitchFamily="34" charset="0"/>
                <a:cs typeface="Aharoni" pitchFamily="2" charset="-79"/>
              </a:rPr>
              <a:t>The </a:t>
            </a:r>
            <a:r>
              <a:rPr lang="en-US" dirty="0" smtClean="0">
                <a:latin typeface="Arial Black" pitchFamily="34" charset="0"/>
                <a:cs typeface="Aharoni" pitchFamily="2" charset="-79"/>
              </a:rPr>
              <a:t>Commission </a:t>
            </a:r>
            <a:r>
              <a:rPr lang="en-US" dirty="0">
                <a:latin typeface="Arial Black" pitchFamily="34" charset="0"/>
                <a:cs typeface="Aharoni" pitchFamily="2" charset="-79"/>
              </a:rPr>
              <a:t>can take to Court any business or individual who has been found guilty of anti-competitive </a:t>
            </a:r>
            <a:r>
              <a:rPr lang="en-US" dirty="0" smtClean="0">
                <a:latin typeface="Arial Black" pitchFamily="34" charset="0"/>
                <a:cs typeface="Aharoni" pitchFamily="2" charset="-79"/>
              </a:rPr>
              <a:t>practices </a:t>
            </a:r>
            <a:r>
              <a:rPr lang="en-US" dirty="0">
                <a:latin typeface="Arial Black" pitchFamily="34" charset="0"/>
                <a:cs typeface="Aharoni" pitchFamily="2" charset="-79"/>
              </a:rPr>
              <a:t>and has failed to take corrective </a:t>
            </a:r>
            <a:r>
              <a:rPr lang="en-US" dirty="0" smtClean="0">
                <a:latin typeface="Arial Black" pitchFamily="34" charset="0"/>
                <a:cs typeface="Aharoni" pitchFamily="2" charset="-79"/>
              </a:rPr>
              <a:t>measures</a:t>
            </a:r>
            <a:endParaRPr lang="en-TT" dirty="0">
              <a:latin typeface="Arial Black" pitchFamily="34" charset="0"/>
            </a:endParaRPr>
          </a:p>
        </p:txBody>
      </p:sp>
      <p:pic>
        <p:nvPicPr>
          <p:cNvPr id="4" name="Picture 3"/>
          <p:cNvPicPr/>
          <p:nvPr/>
        </p:nvPicPr>
        <p:blipFill rotWithShape="1">
          <a:blip r:embed="rId3"/>
          <a:srcRect l="12308" t="24248" r="9103" b="48996"/>
          <a:stretch/>
        </p:blipFill>
        <p:spPr bwMode="auto">
          <a:xfrm>
            <a:off x="488442" y="390498"/>
            <a:ext cx="2355366" cy="73424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22697357"/>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720117"/>
            <a:ext cx="7024744" cy="1143000"/>
          </a:xfrm>
        </p:spPr>
        <p:txBody>
          <a:bodyPr>
            <a:normAutofit/>
          </a:bodyPr>
          <a:lstStyle/>
          <a:p>
            <a:pPr algn="ctr"/>
            <a:r>
              <a:rPr lang="en-TT" sz="3200" dirty="0" smtClean="0">
                <a:solidFill>
                  <a:srgbClr val="0070C0"/>
                </a:solidFill>
                <a:latin typeface="Arial Black" pitchFamily="34" charset="0"/>
              </a:rPr>
              <a:t>Court’s Enforcement Powers </a:t>
            </a:r>
            <a:endParaRPr lang="en-TT" sz="3200" dirty="0">
              <a:solidFill>
                <a:srgbClr val="0070C0"/>
              </a:solidFill>
              <a:latin typeface="Arial Black" pitchFamily="34" charset="0"/>
            </a:endParaRPr>
          </a:p>
        </p:txBody>
      </p:sp>
      <p:sp>
        <p:nvSpPr>
          <p:cNvPr id="3" name="Content Placeholder 2"/>
          <p:cNvSpPr>
            <a:spLocks noGrp="1"/>
          </p:cNvSpPr>
          <p:nvPr>
            <p:ph idx="1"/>
          </p:nvPr>
        </p:nvSpPr>
        <p:spPr>
          <a:xfrm>
            <a:off x="611560" y="1916832"/>
            <a:ext cx="7848872" cy="3888432"/>
          </a:xfrm>
        </p:spPr>
        <p:txBody>
          <a:bodyPr>
            <a:normAutofit fontScale="92500"/>
          </a:bodyPr>
          <a:lstStyle/>
          <a:p>
            <a:r>
              <a:rPr lang="en-GB" dirty="0" smtClean="0">
                <a:latin typeface="Arial Black" pitchFamily="34" charset="0"/>
                <a:cs typeface="Aharoni" pitchFamily="2" charset="-79"/>
              </a:rPr>
              <a:t>prohibit </a:t>
            </a:r>
            <a:r>
              <a:rPr lang="en-GB" dirty="0">
                <a:latin typeface="Arial Black" pitchFamily="34" charset="0"/>
                <a:cs typeface="Aharoni" pitchFamily="2" charset="-79"/>
              </a:rPr>
              <a:t>an agreement from being made or carried </a:t>
            </a:r>
            <a:r>
              <a:rPr lang="en-GB" dirty="0" smtClean="0">
                <a:latin typeface="Arial Black" pitchFamily="34" charset="0"/>
                <a:cs typeface="Aharoni" pitchFamily="2" charset="-79"/>
              </a:rPr>
              <a:t>out</a:t>
            </a:r>
          </a:p>
          <a:p>
            <a:r>
              <a:rPr lang="en-GB" dirty="0" smtClean="0">
                <a:latin typeface="Arial Black" pitchFamily="34" charset="0"/>
                <a:cs typeface="Aharoni" pitchFamily="2" charset="-79"/>
              </a:rPr>
              <a:t>order </a:t>
            </a:r>
            <a:r>
              <a:rPr lang="en-GB" dirty="0">
                <a:latin typeface="Arial Black" pitchFamily="34" charset="0"/>
                <a:cs typeface="Aharoni" pitchFamily="2" charset="-79"/>
              </a:rPr>
              <a:t>that an agreement be </a:t>
            </a:r>
            <a:r>
              <a:rPr lang="en-GB" dirty="0" smtClean="0">
                <a:latin typeface="Arial Black" pitchFamily="34" charset="0"/>
                <a:cs typeface="Aharoni" pitchFamily="2" charset="-79"/>
              </a:rPr>
              <a:t>terminated or modified </a:t>
            </a:r>
            <a:endParaRPr lang="en-TT" dirty="0" smtClean="0">
              <a:latin typeface="Arial Black" pitchFamily="34" charset="0"/>
              <a:cs typeface="Aharoni" pitchFamily="2" charset="-79"/>
            </a:endParaRPr>
          </a:p>
          <a:p>
            <a:r>
              <a:rPr lang="en-GB" dirty="0" smtClean="0">
                <a:latin typeface="Arial Black" pitchFamily="34" charset="0"/>
                <a:cs typeface="Aharoni" pitchFamily="2" charset="-79"/>
              </a:rPr>
              <a:t>prohibit </a:t>
            </a:r>
            <a:r>
              <a:rPr lang="en-GB" dirty="0">
                <a:latin typeface="Arial Black" pitchFamily="34" charset="0"/>
                <a:cs typeface="Aharoni" pitchFamily="2" charset="-79"/>
              </a:rPr>
              <a:t>any extraneous conditions being attached to </a:t>
            </a:r>
            <a:r>
              <a:rPr lang="en-GB" dirty="0" smtClean="0">
                <a:latin typeface="Arial Black" pitchFamily="34" charset="0"/>
                <a:cs typeface="Aharoni" pitchFamily="2" charset="-79"/>
              </a:rPr>
              <a:t>transactions</a:t>
            </a:r>
          </a:p>
          <a:p>
            <a:r>
              <a:rPr lang="en-GB" dirty="0" smtClean="0">
                <a:latin typeface="Arial Black" pitchFamily="34" charset="0"/>
                <a:cs typeface="Aharoni" pitchFamily="2" charset="-79"/>
              </a:rPr>
              <a:t>prohibit </a:t>
            </a:r>
            <a:r>
              <a:rPr lang="en-GB" dirty="0">
                <a:latin typeface="Arial Black" pitchFamily="34" charset="0"/>
                <a:cs typeface="Aharoni" pitchFamily="2" charset="-79"/>
              </a:rPr>
              <a:t>the </a:t>
            </a:r>
            <a:r>
              <a:rPr lang="en-GB" dirty="0" smtClean="0">
                <a:latin typeface="Arial Black" pitchFamily="34" charset="0"/>
                <a:cs typeface="Aharoni" pitchFamily="2" charset="-79"/>
              </a:rPr>
              <a:t>acquisition </a:t>
            </a:r>
            <a:r>
              <a:rPr lang="en-GB" dirty="0">
                <a:latin typeface="Arial Black" pitchFamily="34" charset="0"/>
                <a:cs typeface="Aharoni" pitchFamily="2" charset="-79"/>
              </a:rPr>
              <a:t>of another </a:t>
            </a:r>
            <a:r>
              <a:rPr lang="en-GB" dirty="0" smtClean="0">
                <a:latin typeface="Arial Black" pitchFamily="34" charset="0"/>
                <a:cs typeface="Aharoni" pitchFamily="2" charset="-79"/>
              </a:rPr>
              <a:t>company or require that certain undertakings be entered into</a:t>
            </a:r>
          </a:p>
          <a:p>
            <a:r>
              <a:rPr lang="en-GB" dirty="0" smtClean="0">
                <a:latin typeface="Arial Black" pitchFamily="34" charset="0"/>
                <a:cs typeface="Aharoni" pitchFamily="2" charset="-79"/>
              </a:rPr>
              <a:t>Impose Fines (up to 10% of annual turnover)</a:t>
            </a:r>
          </a:p>
        </p:txBody>
      </p:sp>
      <p:pic>
        <p:nvPicPr>
          <p:cNvPr id="4" name="Picture 3"/>
          <p:cNvPicPr/>
          <p:nvPr/>
        </p:nvPicPr>
        <p:blipFill rotWithShape="1">
          <a:blip r:embed="rId2"/>
          <a:srcRect l="12308" t="24248" r="9103" b="48996"/>
          <a:stretch/>
        </p:blipFill>
        <p:spPr bwMode="auto">
          <a:xfrm>
            <a:off x="488442" y="390498"/>
            <a:ext cx="2355366" cy="80625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5958029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7052</TotalTime>
  <Words>1174</Words>
  <Application>Microsoft Office PowerPoint</Application>
  <PresentationFormat>On-screen Show (4:3)</PresentationFormat>
  <Paragraphs>118</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Austin</vt:lpstr>
      <vt:lpstr>PowerPoint Presentation</vt:lpstr>
      <vt:lpstr>Overview </vt:lpstr>
      <vt:lpstr>What is Competition  </vt:lpstr>
      <vt:lpstr>Competition and Competitiveness </vt:lpstr>
      <vt:lpstr>History </vt:lpstr>
      <vt:lpstr>The Fair Trading Act  </vt:lpstr>
      <vt:lpstr>The Commission  </vt:lpstr>
      <vt:lpstr>Powers</vt:lpstr>
      <vt:lpstr>Court’s Enforcement Powers </vt:lpstr>
      <vt:lpstr>CARICOM-Costa Rica FTA </vt:lpstr>
      <vt:lpstr>                CARICOM-Dominican Republic FTA </vt:lpstr>
      <vt:lpstr>Economic Partnership Agreement between the CARIFORUM States and the European Community </vt:lpstr>
      <vt:lpstr>Revised Treaty of Chaguaramas </vt:lpstr>
      <vt:lpstr>Other Trade Agreements </vt:lpstr>
      <vt:lpstr>Commission’s Focus Areas </vt:lpstr>
      <vt:lpstr>Advice to Stakeholders </vt:lpstr>
      <vt:lpstr> Final Thoughts </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Chamber of Commerce</dc:title>
  <dc:creator>Bevan Narinesingh</dc:creator>
  <cp:lastModifiedBy>Bevan Narinesingh</cp:lastModifiedBy>
  <cp:revision>99</cp:revision>
  <dcterms:created xsi:type="dcterms:W3CDTF">2015-01-05T17:16:55Z</dcterms:created>
  <dcterms:modified xsi:type="dcterms:W3CDTF">2015-07-29T14:13:48Z</dcterms:modified>
</cp:coreProperties>
</file>