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6"/>
  </p:notesMasterIdLst>
  <p:sldIdLst>
    <p:sldId id="256" r:id="rId2"/>
    <p:sldId id="288" r:id="rId3"/>
    <p:sldId id="276" r:id="rId4"/>
    <p:sldId id="331" r:id="rId5"/>
    <p:sldId id="332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287" r:id="rId24"/>
    <p:sldId id="33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7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Trinidad &amp; Tobago's exports to Costa Rica</c:v>
                </c:pt>
              </c:strCache>
            </c:strRef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7664</c:v>
                </c:pt>
                <c:pt idx="1">
                  <c:v>51163</c:v>
                </c:pt>
                <c:pt idx="2">
                  <c:v>67890</c:v>
                </c:pt>
                <c:pt idx="3">
                  <c:v>51597</c:v>
                </c:pt>
                <c:pt idx="4">
                  <c:v>59504</c:v>
                </c:pt>
                <c:pt idx="5">
                  <c:v>163164</c:v>
                </c:pt>
                <c:pt idx="6">
                  <c:v>95274</c:v>
                </c:pt>
                <c:pt idx="7">
                  <c:v>72578</c:v>
                </c:pt>
                <c:pt idx="8">
                  <c:v>118965</c:v>
                </c:pt>
                <c:pt idx="9">
                  <c:v>68252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Cost Rica's exports to Trinidad &amp; Tobago</c:v>
                </c:pt>
              </c:strCache>
            </c:strRef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16956</c:v>
                </c:pt>
                <c:pt idx="1">
                  <c:v>27192</c:v>
                </c:pt>
                <c:pt idx="2">
                  <c:v>38908</c:v>
                </c:pt>
                <c:pt idx="3">
                  <c:v>35921</c:v>
                </c:pt>
                <c:pt idx="4">
                  <c:v>38055</c:v>
                </c:pt>
                <c:pt idx="5">
                  <c:v>46909</c:v>
                </c:pt>
                <c:pt idx="6">
                  <c:v>55682</c:v>
                </c:pt>
                <c:pt idx="7">
                  <c:v>55305</c:v>
                </c:pt>
                <c:pt idx="8">
                  <c:v>56543</c:v>
                </c:pt>
                <c:pt idx="9">
                  <c:v>59517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</c:numCache>
            </c:numRef>
          </c:val>
        </c:ser>
        <c:marker val="1"/>
        <c:axId val="91139456"/>
        <c:axId val="91149440"/>
      </c:lineChart>
      <c:catAx>
        <c:axId val="91139456"/>
        <c:scaling>
          <c:orientation val="minMax"/>
        </c:scaling>
        <c:axPos val="b"/>
        <c:numFmt formatCode="General" sourceLinked="1"/>
        <c:tickLblPos val="nextTo"/>
        <c:crossAx val="91149440"/>
        <c:crosses val="autoZero"/>
        <c:auto val="1"/>
        <c:lblAlgn val="ctr"/>
        <c:lblOffset val="100"/>
      </c:catAx>
      <c:valAx>
        <c:axId val="91149440"/>
        <c:scaling>
          <c:orientation val="minMax"/>
        </c:scaling>
        <c:axPos val="l"/>
        <c:majorGridlines/>
        <c:numFmt formatCode="#,##0" sourceLinked="1"/>
        <c:tickLblPos val="nextTo"/>
        <c:crossAx val="91139456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CARICOM's Exports to Cost Rica</c:v>
                </c:pt>
              </c:strCache>
            </c:strRef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5840</c:v>
                </c:pt>
                <c:pt idx="1">
                  <c:v>41738</c:v>
                </c:pt>
                <c:pt idx="2">
                  <c:v>95520</c:v>
                </c:pt>
                <c:pt idx="3">
                  <c:v>138324</c:v>
                </c:pt>
                <c:pt idx="4">
                  <c:v>61673</c:v>
                </c:pt>
                <c:pt idx="5">
                  <c:v>144358</c:v>
                </c:pt>
                <c:pt idx="6">
                  <c:v>98413</c:v>
                </c:pt>
                <c:pt idx="7">
                  <c:v>74798</c:v>
                </c:pt>
                <c:pt idx="8">
                  <c:v>120136</c:v>
                </c:pt>
                <c:pt idx="9">
                  <c:v>71115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CARICOM's imports from Cost Rica</c:v>
                </c:pt>
              </c:strCache>
            </c:strRef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91116</c:v>
                </c:pt>
                <c:pt idx="1">
                  <c:v>101661</c:v>
                </c:pt>
                <c:pt idx="2">
                  <c:v>111174</c:v>
                </c:pt>
                <c:pt idx="3">
                  <c:v>129190</c:v>
                </c:pt>
                <c:pt idx="4">
                  <c:v>143510</c:v>
                </c:pt>
                <c:pt idx="5">
                  <c:v>141424</c:v>
                </c:pt>
                <c:pt idx="6">
                  <c:v>162810</c:v>
                </c:pt>
                <c:pt idx="7">
                  <c:v>173026</c:v>
                </c:pt>
                <c:pt idx="8">
                  <c:v>182501</c:v>
                </c:pt>
                <c:pt idx="9">
                  <c:v>189360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</c:numCache>
            </c:numRef>
          </c:val>
        </c:ser>
        <c:marker val="1"/>
        <c:axId val="101681408"/>
        <c:axId val="101687296"/>
      </c:lineChart>
      <c:catAx>
        <c:axId val="101681408"/>
        <c:scaling>
          <c:orientation val="minMax"/>
        </c:scaling>
        <c:axPos val="b"/>
        <c:numFmt formatCode="General" sourceLinked="1"/>
        <c:tickLblPos val="nextTo"/>
        <c:crossAx val="101687296"/>
        <c:crosses val="autoZero"/>
        <c:auto val="1"/>
        <c:lblAlgn val="ctr"/>
        <c:lblOffset val="100"/>
      </c:catAx>
      <c:valAx>
        <c:axId val="101687296"/>
        <c:scaling>
          <c:orientation val="minMax"/>
        </c:scaling>
        <c:axPos val="l"/>
        <c:majorGridlines/>
        <c:numFmt formatCode="#,##0" sourceLinked="1"/>
        <c:tickLblPos val="nextTo"/>
        <c:crossAx val="101681408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Iron &amp; Steel</c:v>
                </c:pt>
              </c:strCache>
            </c:strRef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 formatCode="General">
                  <c:v>0</c:v>
                </c:pt>
                <c:pt idx="1">
                  <c:v>1032</c:v>
                </c:pt>
                <c:pt idx="2">
                  <c:v>18192</c:v>
                </c:pt>
                <c:pt idx="3">
                  <c:v>27392</c:v>
                </c:pt>
                <c:pt idx="4">
                  <c:v>2580</c:v>
                </c:pt>
                <c:pt idx="5">
                  <c:v>84554</c:v>
                </c:pt>
                <c:pt idx="6">
                  <c:v>33240</c:v>
                </c:pt>
                <c:pt idx="7">
                  <c:v>62881</c:v>
                </c:pt>
                <c:pt idx="8">
                  <c:v>46532</c:v>
                </c:pt>
                <c:pt idx="9">
                  <c:v>58122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Mineral, Fuels,Oils, DistillationProducts etc</c:v>
                </c:pt>
              </c:strCache>
            </c:strRef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7085</c:v>
                </c:pt>
                <c:pt idx="1">
                  <c:v>46512</c:v>
                </c:pt>
                <c:pt idx="2">
                  <c:v>47895</c:v>
                </c:pt>
                <c:pt idx="3">
                  <c:v>23769</c:v>
                </c:pt>
                <c:pt idx="4">
                  <c:v>20328</c:v>
                </c:pt>
                <c:pt idx="5">
                  <c:v>70626</c:v>
                </c:pt>
                <c:pt idx="6">
                  <c:v>53608</c:v>
                </c:pt>
                <c:pt idx="7">
                  <c:v>5823</c:v>
                </c:pt>
                <c:pt idx="8">
                  <c:v>70478</c:v>
                </c:pt>
                <c:pt idx="9">
                  <c:v>7744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</c:numCache>
            </c:numRef>
          </c:val>
        </c:ser>
        <c:marker val="1"/>
        <c:axId val="105910272"/>
        <c:axId val="105911808"/>
      </c:lineChart>
      <c:catAx>
        <c:axId val="105910272"/>
        <c:scaling>
          <c:orientation val="minMax"/>
        </c:scaling>
        <c:axPos val="b"/>
        <c:numFmt formatCode="General" sourceLinked="1"/>
        <c:tickLblPos val="nextTo"/>
        <c:crossAx val="105911808"/>
        <c:crosses val="autoZero"/>
        <c:auto val="1"/>
        <c:lblAlgn val="ctr"/>
        <c:lblOffset val="100"/>
      </c:catAx>
      <c:valAx>
        <c:axId val="105911808"/>
        <c:scaling>
          <c:orientation val="minMax"/>
        </c:scaling>
        <c:axPos val="l"/>
        <c:majorGridlines/>
        <c:numFmt formatCode="General" sourceLinked="1"/>
        <c:tickLblPos val="nextTo"/>
        <c:crossAx val="105910272"/>
        <c:crosses val="autoZero"/>
        <c:crossBetween val="between"/>
      </c:valAx>
    </c:plotArea>
    <c:legend>
      <c:legendPos val="r"/>
      <c:legendEntry>
        <c:idx val="2"/>
        <c:delete val="1"/>
      </c:legendEntry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AF01077-4DDE-40AF-8411-E3E9073A2C5D}" type="datetimeFigureOut">
              <a:rPr lang="en-US"/>
              <a:pPr>
                <a:defRPr/>
              </a:pPr>
              <a:t>11/17/2015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52120D5-252F-4EF9-A4CE-E2B85F1B1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09852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EB6A1B8-F853-4A92-9E45-434461A53DCD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EEF653D-1A98-46F9-B042-48C603DC3C13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029" dirty="0" smtClean="0"/>
              <a:t>Costa Rica has been described by the World Bank as a development success story. </a:t>
            </a:r>
            <a:endParaRPr lang="en-029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2120D5-252F-4EF9-A4CE-E2B85F1B1AA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029" dirty="0" smtClean="0"/>
              <a:t>A</a:t>
            </a:r>
            <a:r>
              <a:rPr lang="en-029" baseline="0" dirty="0" smtClean="0"/>
              <a:t> non-tariff measure is not necessarily a barrier to trade as long as it is justified/non-discriminatory. </a:t>
            </a:r>
            <a:endParaRPr lang="en-029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2120D5-252F-4EF9-A4CE-E2B85F1B1AA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latin typeface="Britannic 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C528C6-FB91-4810-9243-DBD4A3C31448}" type="datetimeFigureOut">
              <a:rPr lang="en-US"/>
              <a:pPr>
                <a:defRPr/>
              </a:pPr>
              <a:t>11/17/2015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97713C1-F4BC-4105-8BD7-E2D9677927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1EEBF-3799-4271-A228-AC00A3932074}" type="datetimeFigureOut">
              <a:rPr lang="en-US"/>
              <a:pPr>
                <a:defRPr/>
              </a:pPr>
              <a:t>11/17/2015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A9F29-D9A6-4473-A2C7-C42D9A4D3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738C8-A09C-40D9-832D-B0446F66ABAC}" type="datetimeFigureOut">
              <a:rPr lang="en-US"/>
              <a:pPr>
                <a:defRPr/>
              </a:pPr>
              <a:t>11/17/2015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172DD-1986-468C-A9C2-3342F766E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latin typeface="Britannic 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  <a:solidFill>
            <a:schemeClr val="bg2">
              <a:alpha val="70000"/>
            </a:schemeClr>
          </a:solidFill>
          <a:ln w="25400">
            <a:solidFill>
              <a:schemeClr val="accent3"/>
            </a:solidFill>
          </a:ln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B4AE3-49D3-43D2-BA50-1F651794B541}" type="datetimeFigureOut">
              <a:rPr lang="en-US"/>
              <a:pPr>
                <a:defRPr/>
              </a:pPr>
              <a:t>11/17/2015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136E0-6DD9-4C77-AFBA-6E73759B2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D6590-1A03-492E-BB18-FA23C445E14C}" type="datetimeFigureOut">
              <a:rPr lang="en-US"/>
              <a:pPr>
                <a:defRPr/>
              </a:pPr>
              <a:t>11/17/2015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DD99A6-E391-460A-8699-BF6739E3DD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D853A59-07DD-4F31-A190-AE894C53ACD7}" type="datetimeFigureOut">
              <a:rPr lang="en-US"/>
              <a:pPr>
                <a:defRPr/>
              </a:pPr>
              <a:t>11/17/2015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6EC1ED-04C0-4940-AC6A-FA1A1A479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D6803F9-E2B0-415F-A1E2-733859C9114C}" type="datetimeFigureOut">
              <a:rPr lang="en-US"/>
              <a:pPr>
                <a:defRPr/>
              </a:pPr>
              <a:t>11/17/2015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8B90C73-2711-4E9B-B379-4E1E71AD0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E700F-39EE-4E38-8F1F-42D85F018459}" type="datetimeFigureOut">
              <a:rPr lang="en-US"/>
              <a:pPr>
                <a:defRPr/>
              </a:pPr>
              <a:t>11/17/2015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7797-A563-44D3-9070-641963F8B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04F78-438D-42D4-AE1E-7575FFD9682C}" type="datetimeFigureOut">
              <a:rPr lang="en-US"/>
              <a:pPr>
                <a:defRPr/>
              </a:pPr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93CA3B8-DC04-44FF-950D-4754011AC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59B29-5E96-4C4C-8302-2CB59AAD4120}" type="datetimeFigureOut">
              <a:rPr lang="en-US"/>
              <a:pPr>
                <a:defRPr/>
              </a:pPr>
              <a:t>11/17/2015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D6E9-0D9B-44A6-A414-4727F595B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A4C98B1-ACFE-457E-BE07-CA118B9F48BE}" type="datetimeFigureOut">
              <a:rPr lang="en-US"/>
              <a:pPr>
                <a:defRPr/>
              </a:pPr>
              <a:t>11/17/2015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D37D92CA-8AC1-46D1-8864-0E86D1087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FDD97643-8967-460C-B777-83729C591CC8}" type="datetimeFigureOut">
              <a:rPr lang="en-US"/>
              <a:pPr>
                <a:defRPr/>
              </a:pPr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5FDA3D8A-43A1-4433-8540-93184F9FA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3" r:id="rId2"/>
    <p:sldLayoutId id="2147483768" r:id="rId3"/>
    <p:sldLayoutId id="2147483769" r:id="rId4"/>
    <p:sldLayoutId id="2147483770" r:id="rId5"/>
    <p:sldLayoutId id="2147483764" r:id="rId6"/>
    <p:sldLayoutId id="2147483771" r:id="rId7"/>
    <p:sldLayoutId id="2147483765" r:id="rId8"/>
    <p:sldLayoutId id="2147483772" r:id="rId9"/>
    <p:sldLayoutId id="2147483766" r:id="rId10"/>
    <p:sldLayoutId id="21474837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D2DA7A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FADA7A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icom.org/" TargetMode="External"/><Relationship Id="rId2" Type="http://schemas.openxmlformats.org/officeDocument/2006/relationships/hyperlink" Target="http://www.crnm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295400" y="2209800"/>
            <a:ext cx="6477000" cy="1600200"/>
          </a:xfrm>
        </p:spPr>
        <p:txBody>
          <a:bodyPr>
            <a:noAutofit/>
          </a:bodyPr>
          <a:lstStyle/>
          <a:p>
            <a:pPr algn="ctr"/>
            <a:r>
              <a:rPr lang="en-029" sz="2800" b="1" cap="none" dirty="0" smtClean="0">
                <a:solidFill>
                  <a:srgbClr val="00B0F0"/>
                </a:solidFill>
              </a:rPr>
              <a:t>CARICOM-Costa Rica FTA</a:t>
            </a:r>
            <a:br>
              <a:rPr lang="en-029" sz="2800" b="1" cap="none" dirty="0" smtClean="0">
                <a:solidFill>
                  <a:srgbClr val="00B0F0"/>
                </a:solidFill>
              </a:rPr>
            </a:br>
            <a:endParaRPr lang="en-US" sz="2800" b="1" cap="none" dirty="0" smtClean="0">
              <a:solidFill>
                <a:srgbClr val="00B0F0"/>
              </a:solidFill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7620000" cy="2133600"/>
          </a:xfrm>
        </p:spPr>
        <p:txBody>
          <a:bodyPr>
            <a:noAutofit/>
          </a:bodyPr>
          <a:lstStyle/>
          <a:p>
            <a:pPr algn="ctr" eaLnBrk="1" hangingPunct="1">
              <a:buFont typeface="Arial" charset="0"/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JOEL RICHARDS: TECHNICAL ADVISOR – INVESTMENT &amp; PRIVATE SECTOR</a:t>
            </a:r>
          </a:p>
          <a:p>
            <a:pPr algn="ctr" eaLnBrk="1" hangingPunct="1">
              <a:buFont typeface="Arial" charset="0"/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CARICOM OFFICE OF TRADE NEGOTIATIONS  </a:t>
            </a:r>
          </a:p>
          <a:p>
            <a:pPr algn="ctr" eaLnBrk="1" hangingPunct="1">
              <a:buFont typeface="Arial" charset="0"/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July 9, 2015</a:t>
            </a:r>
          </a:p>
          <a:p>
            <a:pPr algn="ctr" eaLnBrk="1" hangingPunct="1">
              <a:buFont typeface="Arial" charset="0"/>
              <a:buNone/>
            </a:pPr>
            <a:endParaRPr lang="en-US" sz="1600" b="1" dirty="0" smtClean="0">
              <a:solidFill>
                <a:srgbClr val="00206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Presentation at Trinidad &amp; Tobago Manufacturers’ Association Trade and Investment Convention Seminar </a:t>
            </a: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0" y="62484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dirty="0"/>
              <a:t>www.crnm.org</a:t>
            </a:r>
          </a:p>
        </p:txBody>
      </p:sp>
      <p:pic>
        <p:nvPicPr>
          <p:cNvPr id="9221" name="Picture 4" descr="OTN 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25" y="1"/>
            <a:ext cx="26955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Trade Indicators 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029" sz="3200" dirty="0" smtClean="0"/>
              <a:t>Major exports: iron and steel; mineral fuels, oils, distillation products etc.; and fertilizers (no other exports total over USD1m). </a:t>
            </a:r>
          </a:p>
          <a:p>
            <a:pPr algn="just"/>
            <a:r>
              <a:rPr lang="en-029" sz="3200" dirty="0" smtClean="0"/>
              <a:t>Major Imports: miscellaneous edible preparations; pharmaceuticals; edible vegetables and certain roots and tubers; plastics; vegetable, fruit, nut, etc food preparations. </a:t>
            </a:r>
          </a:p>
          <a:p>
            <a:endParaRPr lang="en-029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Trade Indicators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029" sz="3200" dirty="0" smtClean="0"/>
              <a:t>Iron and steel; mineral fuels, oils etc account for 96.5% of total exports in 2014.  </a:t>
            </a:r>
          </a:p>
          <a:p>
            <a:pPr algn="just"/>
            <a:r>
              <a:rPr lang="en-029" dirty="0" smtClean="0"/>
              <a:t>Exports from Trinidad &amp; Tobago are highly concentrated (3 products total over USD1m). </a:t>
            </a:r>
          </a:p>
          <a:p>
            <a:pPr algn="just"/>
            <a:r>
              <a:rPr lang="en-029" dirty="0" smtClean="0"/>
              <a:t>Exports from Costa Rica are more diversified (15 products total over USD1m). </a:t>
            </a:r>
            <a:endParaRPr lang="en-029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Trade Indicators </a:t>
            </a:r>
            <a:endParaRPr lang="en-029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2"/>
          </p:nvPr>
        </p:nvGraphicFramePr>
        <p:xfrm>
          <a:off x="609600" y="2438400"/>
          <a:ext cx="3886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029" dirty="0" smtClean="0"/>
              <a:t>Trinidad &amp; Tobago – Costa Rica</a:t>
            </a:r>
            <a:endParaRPr lang="en-029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029" dirty="0" smtClean="0"/>
              <a:t>CARICOM-Costa Rica </a:t>
            </a:r>
            <a:endParaRPr lang="en-029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quarter" idx="4"/>
          </p:nvPr>
        </p:nvGraphicFramePr>
        <p:xfrm>
          <a:off x="4800600" y="2438400"/>
          <a:ext cx="3886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sz="3200" dirty="0" smtClean="0"/>
              <a:t>Iron and Steel; Mineral Fuels Exports from T&amp;T</a:t>
            </a:r>
            <a:endParaRPr lang="en-029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CARICOM-Costa Rica FTA </a:t>
            </a:r>
            <a:endParaRPr lang="en-029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029" dirty="0" smtClean="0"/>
              <a:t>FTA signed in March 2004</a:t>
            </a:r>
          </a:p>
          <a:p>
            <a:r>
              <a:rPr lang="en-029" dirty="0" smtClean="0"/>
              <a:t>Ratified by Trinidad &amp; Tobago in November 2005 </a:t>
            </a:r>
          </a:p>
          <a:p>
            <a:r>
              <a:rPr lang="en-029" dirty="0" smtClean="0"/>
              <a:t>First Joint Council Meeting held in June 2015 </a:t>
            </a:r>
          </a:p>
          <a:p>
            <a:r>
              <a:rPr lang="en-029" dirty="0" smtClean="0"/>
              <a:t>FTA has comprehensive disciplines on Trade in Goods </a:t>
            </a:r>
          </a:p>
          <a:p>
            <a:r>
              <a:rPr lang="en-029" dirty="0" smtClean="0"/>
              <a:t>Built-in agenda on Trade in Services and Investment </a:t>
            </a:r>
            <a:endParaRPr lang="en-029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Product Coverage 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029" sz="2700" dirty="0" smtClean="0"/>
              <a:t>Majority of goods can trade duty free</a:t>
            </a:r>
          </a:p>
          <a:p>
            <a:pPr algn="just"/>
            <a:r>
              <a:rPr lang="en-029" sz="2700" dirty="0" smtClean="0"/>
              <a:t>Limited range of products excluded by both Sides </a:t>
            </a:r>
          </a:p>
          <a:p>
            <a:pPr algn="just"/>
            <a:r>
              <a:rPr lang="en-029" sz="2700" dirty="0" smtClean="0"/>
              <a:t>A number of agricultural products allowed to be traded duty free on a seasonal basis (MFN rates apply out of season) </a:t>
            </a:r>
          </a:p>
          <a:p>
            <a:pPr algn="just"/>
            <a:r>
              <a:rPr lang="en-029" sz="2700" dirty="0" smtClean="0"/>
              <a:t>Treatment of Oils and Fats to be determined by the Joint Council </a:t>
            </a:r>
          </a:p>
          <a:p>
            <a:pPr algn="just"/>
            <a:r>
              <a:rPr lang="en-029" sz="2700" b="1" dirty="0" smtClean="0"/>
              <a:t>Juices, beer, sodas, mineral waters and rum which are of significant commercial value to T&amp;T and CARICOM excluded by Costa Rica </a:t>
            </a:r>
          </a:p>
          <a:p>
            <a:pPr algn="just"/>
            <a:endParaRPr lang="en-029" sz="2700" dirty="0" smtClean="0"/>
          </a:p>
          <a:p>
            <a:pPr algn="just"/>
            <a:endParaRPr lang="en-029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Non-Tariff Barriers </a:t>
            </a:r>
            <a:endParaRPr lang="en-029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029" sz="2400" dirty="0" smtClean="0"/>
              <a:t>Bureaucratic or legal issues/processes that could act as hindrances to trade. </a:t>
            </a:r>
          </a:p>
          <a:p>
            <a:pPr algn="just"/>
            <a:r>
              <a:rPr lang="en-029" sz="2400" dirty="0" smtClean="0"/>
              <a:t>Laws, regulations, policies, conditions, restrictions or specific requirements. </a:t>
            </a:r>
          </a:p>
          <a:p>
            <a:pPr algn="just"/>
            <a:r>
              <a:rPr lang="en-029" sz="2400" dirty="0" smtClean="0"/>
              <a:t>Prohibitions that protect the domestic industries from foreign competition. </a:t>
            </a:r>
          </a:p>
          <a:p>
            <a:pPr algn="just"/>
            <a:r>
              <a:rPr lang="en-029" sz="2400" dirty="0" smtClean="0"/>
              <a:t>Unjustified and/or improper application of Non-Tariff Measures (NTMs) such as sanitary and </a:t>
            </a:r>
            <a:r>
              <a:rPr lang="en-029" sz="2400" dirty="0" err="1" smtClean="0"/>
              <a:t>phyto</a:t>
            </a:r>
            <a:r>
              <a:rPr lang="en-029" sz="2400" dirty="0" smtClean="0"/>
              <a:t>-sanitary (SPS) measures.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NTB’s in Costa Rica 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029" sz="2700" dirty="0" smtClean="0"/>
              <a:t>A Bilateral Trade Agreement Assessment commissioned by the CARICOM Secretariat found that with the exception of exports of steel from T&amp;T, Costa Rica is the most problematic market among the countries in the hemisphere with which CARICOM has concluded trade agreements. </a:t>
            </a:r>
          </a:p>
          <a:p>
            <a:pPr algn="just">
              <a:buNone/>
            </a:pPr>
            <a:endParaRPr lang="en-029" sz="2700" dirty="0" smtClean="0"/>
          </a:p>
          <a:p>
            <a:pPr algn="just"/>
            <a:r>
              <a:rPr lang="en-029" sz="2700" dirty="0" smtClean="0"/>
              <a:t>Majority of Costa Rica’s practices have been classified as administrative burdens. </a:t>
            </a:r>
          </a:p>
          <a:p>
            <a:pPr algn="just">
              <a:buNone/>
            </a:pPr>
            <a:endParaRPr lang="en-029" sz="27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NTB’s in Costa Rica 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029" dirty="0" smtClean="0"/>
              <a:t>Product Registration:</a:t>
            </a:r>
          </a:p>
          <a:p>
            <a:pPr algn="just">
              <a:buFont typeface="Wingdings" pitchFamily="2" charset="2"/>
              <a:buChar char="§"/>
            </a:pPr>
            <a:r>
              <a:rPr lang="en-029" dirty="0" smtClean="0"/>
              <a:t>Cost – between USD300-1000 per registration </a:t>
            </a:r>
          </a:p>
          <a:p>
            <a:pPr algn="just">
              <a:buFont typeface="Wingdings" pitchFamily="2" charset="2"/>
              <a:buChar char="§"/>
            </a:pPr>
            <a:r>
              <a:rPr lang="en-029" dirty="0" smtClean="0"/>
              <a:t>Length – up to six months </a:t>
            </a:r>
          </a:p>
          <a:p>
            <a:pPr algn="just">
              <a:buFont typeface="Wingdings" pitchFamily="2" charset="2"/>
              <a:buChar char="§"/>
            </a:pPr>
            <a:r>
              <a:rPr lang="en-029" dirty="0" smtClean="0"/>
              <a:t>Documentation/Procedural Requirements – “excessive” and difficult to comply with. E.g. Notarisation and certificate of free sale (not issued in CARICOM)</a:t>
            </a:r>
          </a:p>
          <a:p>
            <a:pPr algn="just">
              <a:buNone/>
            </a:pPr>
            <a:endParaRPr lang="en-029" dirty="0" smtClean="0"/>
          </a:p>
          <a:p>
            <a:pPr>
              <a:buFont typeface="Wingdings" pitchFamily="2" charset="2"/>
              <a:buChar char="§"/>
            </a:pPr>
            <a:endParaRPr lang="en-029" dirty="0" smtClean="0"/>
          </a:p>
          <a:p>
            <a:pPr>
              <a:buFont typeface="Wingdings" pitchFamily="2" charset="2"/>
              <a:buChar char="§"/>
            </a:pPr>
            <a:endParaRPr lang="en-029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NTB’s in Costa Rica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029" dirty="0" smtClean="0"/>
              <a:t>Distribution Restrictions:</a:t>
            </a:r>
          </a:p>
          <a:p>
            <a:pPr algn="just">
              <a:buFont typeface="Wingdings" pitchFamily="2" charset="2"/>
              <a:buChar char="§"/>
            </a:pPr>
            <a:r>
              <a:rPr lang="en-029" dirty="0" smtClean="0"/>
              <a:t>Law 6209 of 1978 - exclusive distributorships and compensation payments in case of unjustified termination of contracts. </a:t>
            </a:r>
          </a:p>
          <a:p>
            <a:pPr algn="just">
              <a:buFont typeface="Wingdings" pitchFamily="2" charset="2"/>
              <a:buChar char="§"/>
            </a:pPr>
            <a:r>
              <a:rPr lang="en-029" dirty="0" smtClean="0"/>
              <a:t>Reformed in 2007 and restrictions removed, e.g. Compulsory exclusivity. </a:t>
            </a:r>
          </a:p>
          <a:p>
            <a:pPr algn="just">
              <a:buNone/>
            </a:pPr>
            <a:endParaRPr lang="en-029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Presentation Outline 	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029" dirty="0" smtClean="0"/>
              <a:t>About the OTN</a:t>
            </a:r>
          </a:p>
          <a:p>
            <a:r>
              <a:rPr lang="en-029" dirty="0" smtClean="0"/>
              <a:t>Demographic and Economic Indicators </a:t>
            </a:r>
          </a:p>
          <a:p>
            <a:r>
              <a:rPr lang="en-029" dirty="0" smtClean="0"/>
              <a:t>Trade Indicators </a:t>
            </a:r>
          </a:p>
          <a:p>
            <a:r>
              <a:rPr lang="en-029" dirty="0" smtClean="0"/>
              <a:t>The FTA Explained </a:t>
            </a:r>
          </a:p>
          <a:p>
            <a:r>
              <a:rPr lang="en-029" dirty="0" smtClean="0"/>
              <a:t>NTB’s and Other Issues </a:t>
            </a:r>
          </a:p>
          <a:p>
            <a:r>
              <a:rPr lang="en-029" dirty="0" smtClean="0"/>
              <a:t>Resolving the major concerns </a:t>
            </a:r>
            <a:endParaRPr lang="en-029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Other Issues 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029" dirty="0" smtClean="0"/>
              <a:t>Transportation </a:t>
            </a:r>
          </a:p>
          <a:p>
            <a:pPr>
              <a:buFont typeface="Wingdings" pitchFamily="2" charset="2"/>
              <a:buChar char="§"/>
            </a:pPr>
            <a:r>
              <a:rPr lang="en-029" dirty="0" smtClean="0"/>
              <a:t>High cost (especially for small shipments)</a:t>
            </a:r>
          </a:p>
          <a:p>
            <a:pPr>
              <a:buFont typeface="Wingdings" pitchFamily="2" charset="2"/>
              <a:buChar char="§"/>
            </a:pPr>
            <a:r>
              <a:rPr lang="en-029" dirty="0" smtClean="0"/>
              <a:t>Lack of direct lines</a:t>
            </a:r>
          </a:p>
          <a:p>
            <a:pPr>
              <a:buFont typeface="Wingdings" pitchFamily="2" charset="2"/>
              <a:buChar char="§"/>
            </a:pPr>
            <a:r>
              <a:rPr lang="en-029" dirty="0" smtClean="0"/>
              <a:t>Deficiencies in logistics </a:t>
            </a:r>
          </a:p>
          <a:p>
            <a:pPr>
              <a:buFont typeface="Wingdings" pitchFamily="2" charset="2"/>
              <a:buChar char="§"/>
            </a:pPr>
            <a:r>
              <a:rPr lang="en-029" dirty="0" smtClean="0"/>
              <a:t>Lack of information </a:t>
            </a:r>
          </a:p>
          <a:p>
            <a:pPr>
              <a:buFont typeface="Wingdings" pitchFamily="2" charset="2"/>
              <a:buChar char="§"/>
            </a:pPr>
            <a:r>
              <a:rPr lang="en-029" dirty="0" smtClean="0"/>
              <a:t>Unreliability (especially for air transportation)</a:t>
            </a:r>
          </a:p>
          <a:p>
            <a:pPr>
              <a:buNone/>
            </a:pPr>
            <a:endParaRPr lang="en-029" dirty="0" smtClean="0"/>
          </a:p>
          <a:p>
            <a:pPr>
              <a:buFont typeface="Wingdings" pitchFamily="2" charset="2"/>
              <a:buChar char="§"/>
            </a:pPr>
            <a:endParaRPr lang="en-029" dirty="0" smtClean="0"/>
          </a:p>
          <a:p>
            <a:pPr>
              <a:buFont typeface="Wingdings" pitchFamily="2" charset="2"/>
              <a:buChar char="§"/>
            </a:pPr>
            <a:endParaRPr lang="en-029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Other Issues 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029" dirty="0" smtClean="0"/>
              <a:t>Supply Side constraints </a:t>
            </a:r>
          </a:p>
          <a:p>
            <a:pPr algn="just"/>
            <a:r>
              <a:rPr lang="en-029" dirty="0" smtClean="0"/>
              <a:t>Risk Adversity (many companies comfortable supplying the domestic market)</a:t>
            </a:r>
          </a:p>
          <a:p>
            <a:pPr algn="just"/>
            <a:r>
              <a:rPr lang="en-029" dirty="0" smtClean="0"/>
              <a:t>Language </a:t>
            </a:r>
          </a:p>
          <a:p>
            <a:pPr algn="just"/>
            <a:r>
              <a:rPr lang="en-029" b="1" dirty="0" smtClean="0"/>
              <a:t>Lack of evidence based policy making and monitoring of policy implementation on the CARICOM Side</a:t>
            </a:r>
            <a:r>
              <a:rPr lang="en-029" dirty="0" smtClean="0"/>
              <a:t>.</a:t>
            </a:r>
          </a:p>
          <a:p>
            <a:pPr algn="just">
              <a:buNone/>
            </a:pPr>
            <a:endParaRPr lang="en-029" dirty="0" smtClean="0"/>
          </a:p>
          <a:p>
            <a:pPr algn="just">
              <a:buNone/>
            </a:pPr>
            <a:endParaRPr lang="en-029" dirty="0" smtClean="0"/>
          </a:p>
          <a:p>
            <a:endParaRPr lang="en-029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sz="3600" dirty="0" smtClean="0"/>
              <a:t>How Can the Barriers be Addressed?</a:t>
            </a:r>
            <a:endParaRPr lang="en-029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029" sz="2400" dirty="0" smtClean="0"/>
              <a:t>CARICOM-Costa Rica Joint Council met in June 2015. </a:t>
            </a:r>
          </a:p>
          <a:p>
            <a:pPr algn="just"/>
            <a:r>
              <a:rPr lang="en-029" sz="2400" dirty="0" smtClean="0"/>
              <a:t>The Committee on Market Access has been activated. </a:t>
            </a:r>
          </a:p>
          <a:p>
            <a:pPr algn="just"/>
            <a:r>
              <a:rPr lang="en-029" sz="2400" dirty="0" smtClean="0"/>
              <a:t>Contact Points have been identified on both Sides. </a:t>
            </a:r>
          </a:p>
          <a:p>
            <a:pPr algn="just"/>
            <a:r>
              <a:rPr lang="en-029" sz="2400" dirty="0" smtClean="0"/>
              <a:t>Both Sides have made a commitment to address issues through the Committee on Market Access and the relevant contact points. </a:t>
            </a:r>
          </a:p>
          <a:p>
            <a:pPr algn="just"/>
            <a:r>
              <a:rPr lang="en-029" sz="2400" b="1" dirty="0" smtClean="0"/>
              <a:t>Several Issues are a result of miscommunication/misunderstanding and the lack of dialogue under the rubric of the institutional arrangements in the FTA.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			THANK YOU!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3" algn="just"/>
            <a:r>
              <a:rPr lang="en-US" dirty="0" smtClean="0"/>
              <a:t>CARICOM Office of Trade Negotiations </a:t>
            </a:r>
          </a:p>
          <a:p>
            <a:pPr algn="just">
              <a:buNone/>
            </a:pPr>
            <a:r>
              <a:rPr lang="en-US" sz="2000" dirty="0" smtClean="0"/>
              <a:t>			</a:t>
            </a:r>
            <a:r>
              <a:rPr lang="en-US" sz="2000" dirty="0" smtClean="0">
                <a:hlinkClick r:id="rId2"/>
              </a:rPr>
              <a:t>www.crnm.org</a:t>
            </a:r>
            <a:r>
              <a:rPr lang="en-US" sz="2000" dirty="0" smtClean="0"/>
              <a:t> </a:t>
            </a:r>
          </a:p>
          <a:p>
            <a:pPr algn="just">
              <a:buNone/>
            </a:pPr>
            <a:endParaRPr lang="en-US" sz="2000" dirty="0" smtClean="0"/>
          </a:p>
          <a:p>
            <a:pPr lvl="3" algn="just"/>
            <a:r>
              <a:rPr lang="en-US" dirty="0" smtClean="0"/>
              <a:t>Caribbean Community (CARICOM) Secretariat </a:t>
            </a:r>
          </a:p>
          <a:p>
            <a:pPr lvl="5" algn="just">
              <a:buNone/>
            </a:pPr>
            <a:r>
              <a:rPr lang="en-US" sz="2000" dirty="0" smtClean="0">
                <a:hlinkClick r:id="rId3"/>
              </a:rPr>
              <a:t>www.caricom.org</a:t>
            </a:r>
            <a:r>
              <a:rPr lang="en-US" sz="2000" dirty="0" smtClean="0"/>
              <a:t> </a:t>
            </a:r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About the OTN </a:t>
            </a:r>
            <a:r>
              <a:rPr lang="en-US" dirty="0" err="1" smtClean="0"/>
              <a:t>Con’t</a:t>
            </a:r>
            <a:r>
              <a:rPr lang="en-US" dirty="0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dirty="0" smtClean="0"/>
              <a:t>The OTN now has responsibility for the coordination, development, and execution of negotiating strategies for </a:t>
            </a:r>
            <a:r>
              <a:rPr lang="en-US" sz="3200" b="1" dirty="0" smtClean="0"/>
              <a:t>ALL</a:t>
            </a:r>
            <a:r>
              <a:rPr lang="en-US" sz="3200" dirty="0" smtClean="0"/>
              <a:t> Community external trade negotiations.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Demographic Indicators</a:t>
            </a:r>
            <a:endParaRPr lang="en-029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029" sz="2800" dirty="0" smtClean="0">
                <a:latin typeface="Georgia" pitchFamily="18" charset="0"/>
              </a:rPr>
              <a:t>Population: </a:t>
            </a:r>
            <a:r>
              <a:rPr lang="en-029" sz="28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4,755,234 (July 2014 est.)</a:t>
            </a:r>
          </a:p>
          <a:p>
            <a:r>
              <a:rPr lang="en-029" sz="2800" dirty="0" smtClean="0">
                <a:latin typeface="Georgia" pitchFamily="18" charset="0"/>
              </a:rPr>
              <a:t>Urban Population: </a:t>
            </a:r>
            <a:r>
              <a:rPr lang="en-029" sz="28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75.9% of total population </a:t>
            </a:r>
          </a:p>
          <a:p>
            <a:pPr>
              <a:buNone/>
            </a:pPr>
            <a:endParaRPr lang="en-029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029" sz="2800" dirty="0" smtClean="0">
                <a:latin typeface="Georgia" pitchFamily="18" charset="0"/>
              </a:rPr>
              <a:t>Population: </a:t>
            </a:r>
            <a:r>
              <a:rPr lang="en-029" sz="28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1,223,916 (July 2014 est.)</a:t>
            </a:r>
          </a:p>
          <a:p>
            <a:r>
              <a:rPr lang="en-029" sz="2800" dirty="0" smtClean="0">
                <a:latin typeface="Georgia" pitchFamily="18" charset="0"/>
              </a:rPr>
              <a:t>Urban Population: </a:t>
            </a:r>
            <a:r>
              <a:rPr lang="en-029" sz="28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8.5% of total population </a:t>
            </a:r>
            <a:endParaRPr lang="en-029" sz="2800" dirty="0">
              <a:latin typeface="Georgia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029" dirty="0" smtClean="0"/>
              <a:t>Costa Rica </a:t>
            </a:r>
            <a:endParaRPr lang="en-029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029" dirty="0" smtClean="0"/>
              <a:t>Trinidad &amp; Tobago</a:t>
            </a:r>
            <a:endParaRPr lang="en-029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Economic Indicators 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029" sz="2100" dirty="0" smtClean="0"/>
              <a:t>Income category: </a:t>
            </a:r>
            <a:r>
              <a:rPr lang="en-029" sz="2100" dirty="0" smtClean="0">
                <a:solidFill>
                  <a:srgbClr val="FFC000"/>
                </a:solidFill>
              </a:rPr>
              <a:t>Upper middle income </a:t>
            </a:r>
          </a:p>
          <a:p>
            <a:r>
              <a:rPr lang="en-029" sz="2100" dirty="0" smtClean="0"/>
              <a:t>GDP (purchasing power): </a:t>
            </a:r>
            <a:r>
              <a:rPr lang="en-029" sz="2100" dirty="0" smtClean="0">
                <a:solidFill>
                  <a:srgbClr val="FFC000"/>
                </a:solidFill>
              </a:rPr>
              <a:t>$71.21 billion</a:t>
            </a:r>
          </a:p>
          <a:p>
            <a:r>
              <a:rPr lang="en-029" sz="2100" dirty="0" smtClean="0"/>
              <a:t>GDP per capita: </a:t>
            </a:r>
            <a:r>
              <a:rPr lang="en-029" sz="2100" dirty="0" smtClean="0">
                <a:solidFill>
                  <a:srgbClr val="FFC000"/>
                </a:solidFill>
              </a:rPr>
              <a:t>$14,900</a:t>
            </a:r>
          </a:p>
          <a:p>
            <a:r>
              <a:rPr lang="en-029" sz="2100" dirty="0" smtClean="0"/>
              <a:t>GDP composition by sector: </a:t>
            </a:r>
            <a:r>
              <a:rPr lang="en-029" sz="2100" dirty="0" smtClean="0">
                <a:solidFill>
                  <a:srgbClr val="FFC000"/>
                </a:solidFill>
              </a:rPr>
              <a:t>agriculture (6%); industry (20.5%); services (73.4%)</a:t>
            </a:r>
          </a:p>
          <a:p>
            <a:r>
              <a:rPr lang="en-029" sz="2100" dirty="0" smtClean="0"/>
              <a:t>GDP growth: </a:t>
            </a:r>
            <a:r>
              <a:rPr lang="en-029" sz="2100" dirty="0" smtClean="0">
                <a:solidFill>
                  <a:srgbClr val="FFC000"/>
                </a:solidFill>
              </a:rPr>
              <a:t>3.6% (2014 est.)</a:t>
            </a:r>
            <a:endParaRPr lang="en-029" sz="2100" dirty="0">
              <a:solidFill>
                <a:srgbClr val="FFC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029" sz="2100" dirty="0" smtClean="0"/>
              <a:t>Income category: </a:t>
            </a:r>
            <a:r>
              <a:rPr lang="en-029" sz="2100" dirty="0" smtClean="0">
                <a:solidFill>
                  <a:srgbClr val="FFC000"/>
                </a:solidFill>
              </a:rPr>
              <a:t>High income </a:t>
            </a:r>
          </a:p>
          <a:p>
            <a:r>
              <a:rPr lang="en-029" sz="2100" dirty="0" smtClean="0"/>
              <a:t>GDP (purchasing power): </a:t>
            </a:r>
            <a:r>
              <a:rPr lang="en-029" sz="2100" dirty="0" smtClean="0">
                <a:solidFill>
                  <a:srgbClr val="FFC000"/>
                </a:solidFill>
              </a:rPr>
              <a:t>$42.23 billion</a:t>
            </a:r>
          </a:p>
          <a:p>
            <a:r>
              <a:rPr lang="en-029" sz="2100" dirty="0" smtClean="0"/>
              <a:t>GDP per capita: </a:t>
            </a:r>
            <a:r>
              <a:rPr lang="en-029" sz="2100" dirty="0" smtClean="0">
                <a:solidFill>
                  <a:srgbClr val="FFC000"/>
                </a:solidFill>
              </a:rPr>
              <a:t>$31,300</a:t>
            </a:r>
          </a:p>
          <a:p>
            <a:r>
              <a:rPr lang="en-029" sz="2100" dirty="0" smtClean="0"/>
              <a:t>GDP composition by sector: </a:t>
            </a:r>
            <a:r>
              <a:rPr lang="en-029" sz="2100" dirty="0" smtClean="0">
                <a:solidFill>
                  <a:srgbClr val="FFC000"/>
                </a:solidFill>
              </a:rPr>
              <a:t>agriculture (0.5%); industry (15.2%); services (84.3%)</a:t>
            </a:r>
          </a:p>
          <a:p>
            <a:r>
              <a:rPr lang="en-029" sz="2100" dirty="0" smtClean="0"/>
              <a:t>GDP growth: </a:t>
            </a:r>
            <a:r>
              <a:rPr lang="en-029" sz="2100" dirty="0" smtClean="0">
                <a:solidFill>
                  <a:srgbClr val="FFC000"/>
                </a:solidFill>
              </a:rPr>
              <a:t>2.3% (2014 est.)</a:t>
            </a:r>
            <a:endParaRPr lang="en-029" sz="2100" dirty="0">
              <a:solidFill>
                <a:srgbClr val="FFC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029" dirty="0" smtClean="0"/>
              <a:t>Costa Rica </a:t>
            </a:r>
            <a:endParaRPr lang="en-029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029" dirty="0" smtClean="0"/>
              <a:t>Trinidad &amp; Tobago</a:t>
            </a:r>
            <a:endParaRPr lang="en-029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Trade Indicators </a:t>
            </a:r>
            <a:endParaRPr lang="en-029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029" dirty="0" smtClean="0"/>
              <a:t>Costa Rica’s major export partners:</a:t>
            </a:r>
          </a:p>
          <a:p>
            <a:pPr>
              <a:buFont typeface="Wingdings" pitchFamily="2" charset="2"/>
              <a:buChar char="§"/>
            </a:pPr>
            <a:r>
              <a:rPr lang="en-029" dirty="0" smtClean="0"/>
              <a:t>US – 31.9%</a:t>
            </a:r>
          </a:p>
          <a:p>
            <a:pPr>
              <a:buFont typeface="Wingdings" pitchFamily="2" charset="2"/>
              <a:buChar char="§"/>
            </a:pPr>
            <a:r>
              <a:rPr lang="en-029" dirty="0" smtClean="0"/>
              <a:t>China – 12.6%</a:t>
            </a:r>
          </a:p>
          <a:p>
            <a:pPr>
              <a:buFont typeface="Wingdings" pitchFamily="2" charset="2"/>
              <a:buChar char="§"/>
            </a:pPr>
            <a:r>
              <a:rPr lang="en-029" dirty="0" smtClean="0"/>
              <a:t>Mexico – 9.3%</a:t>
            </a:r>
          </a:p>
          <a:p>
            <a:pPr>
              <a:buFont typeface="Wingdings" pitchFamily="2" charset="2"/>
              <a:buChar char="§"/>
            </a:pPr>
            <a:r>
              <a:rPr lang="en-029" dirty="0" smtClean="0"/>
              <a:t>UK – 8.6%</a:t>
            </a:r>
          </a:p>
          <a:p>
            <a:pPr>
              <a:buFont typeface="Wingdings" pitchFamily="2" charset="2"/>
              <a:buChar char="§"/>
            </a:pPr>
            <a:r>
              <a:rPr lang="en-029" dirty="0" smtClean="0"/>
              <a:t>Hong Kong – 5.2%</a:t>
            </a:r>
          </a:p>
          <a:p>
            <a:pPr>
              <a:buNone/>
            </a:pPr>
            <a:endParaRPr lang="en-029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Trade Indicators 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029" dirty="0" smtClean="0"/>
              <a:t>Costa Rica’s major import partners:</a:t>
            </a:r>
          </a:p>
          <a:p>
            <a:pPr>
              <a:buFont typeface="Wingdings" pitchFamily="2" charset="2"/>
              <a:buChar char="§"/>
            </a:pPr>
            <a:r>
              <a:rPr lang="en-029" dirty="0" smtClean="0"/>
              <a:t>US – 47.6%</a:t>
            </a:r>
          </a:p>
          <a:p>
            <a:pPr>
              <a:buFont typeface="Wingdings" pitchFamily="2" charset="2"/>
              <a:buChar char="§"/>
            </a:pPr>
            <a:r>
              <a:rPr lang="en-029" dirty="0" smtClean="0"/>
              <a:t>Mexico – 6.4%</a:t>
            </a:r>
          </a:p>
          <a:p>
            <a:pPr>
              <a:buFont typeface="Wingdings" pitchFamily="2" charset="2"/>
              <a:buChar char="§"/>
            </a:pPr>
            <a:r>
              <a:rPr lang="en-029" dirty="0" smtClean="0"/>
              <a:t>China – 6.1%</a:t>
            </a:r>
          </a:p>
          <a:p>
            <a:pPr>
              <a:buFont typeface="Wingdings" pitchFamily="2" charset="2"/>
              <a:buChar char="§"/>
            </a:pPr>
            <a:r>
              <a:rPr lang="en-029" dirty="0" smtClean="0"/>
              <a:t>Japan – 5.2% </a:t>
            </a:r>
            <a:endParaRPr lang="en-029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Trade Indicators 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029" dirty="0" smtClean="0"/>
              <a:t>Costa Rica’s Main Export Commodities: </a:t>
            </a:r>
            <a:r>
              <a:rPr lang="en-029" dirty="0" smtClean="0">
                <a:solidFill>
                  <a:schemeClr val="bg2">
                    <a:lumMod val="50000"/>
                  </a:schemeClr>
                </a:solidFill>
              </a:rPr>
              <a:t>bananas, pineapples, coffee, melons, ornamental plants, sugar; beef; seafood; electronic components, medical equipment. </a:t>
            </a:r>
          </a:p>
          <a:p>
            <a:pPr algn="just"/>
            <a:endParaRPr lang="en-029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n-029" dirty="0" smtClean="0"/>
              <a:t>Costa Rica’s Main Import Commodities: </a:t>
            </a:r>
            <a:r>
              <a:rPr lang="en-029" dirty="0" smtClean="0">
                <a:solidFill>
                  <a:schemeClr val="bg2">
                    <a:lumMod val="50000"/>
                  </a:schemeClr>
                </a:solidFill>
              </a:rPr>
              <a:t>raw materials, consumer goods, capital equipment, petroleum, construction materials.</a:t>
            </a:r>
            <a:endParaRPr lang="en-029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Trade Indicators 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029" sz="3200" dirty="0" smtClean="0"/>
              <a:t>Trinidad &amp; Tobago maintains a healthy trade surplus with Costa Rica – USD8.7m </a:t>
            </a:r>
          </a:p>
          <a:p>
            <a:pPr algn="just"/>
            <a:r>
              <a:rPr lang="en-029" sz="3200" dirty="0" smtClean="0"/>
              <a:t>Costa Rica accounts for 0.4% of Trinidad &amp; Tobago’s total exports and 0.97% of total imports. </a:t>
            </a:r>
          </a:p>
          <a:p>
            <a:pPr algn="just"/>
            <a:r>
              <a:rPr lang="en-029" sz="3200" dirty="0" smtClean="0"/>
              <a:t>Exports totalled over USD68m in 2014.</a:t>
            </a:r>
          </a:p>
          <a:p>
            <a:pPr algn="just"/>
            <a:r>
              <a:rPr lang="en-029" sz="3200" dirty="0" smtClean="0"/>
              <a:t>Imports totalled over USD59m in 2014.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>
    <a:extraClrScheme>
      <a:clrScheme name="Median 1">
        <a:dk1>
          <a:srgbClr val="000000"/>
        </a:dk1>
        <a:lt1>
          <a:srgbClr val="FFFFFF"/>
        </a:lt1>
        <a:dk2>
          <a:srgbClr val="464653"/>
        </a:dk2>
        <a:lt2>
          <a:srgbClr val="DDE9EC"/>
        </a:lt2>
        <a:accent1>
          <a:srgbClr val="727CA3"/>
        </a:accent1>
        <a:accent2>
          <a:srgbClr val="9FB8CD"/>
        </a:accent2>
        <a:accent3>
          <a:srgbClr val="FFFFFF"/>
        </a:accent3>
        <a:accent4>
          <a:srgbClr val="000000"/>
        </a:accent4>
        <a:accent5>
          <a:srgbClr val="BCBFCE"/>
        </a:accent5>
        <a:accent6>
          <a:srgbClr val="90A6BA"/>
        </a:accent6>
        <a:hlink>
          <a:srgbClr val="B292CA"/>
        </a:hlink>
        <a:folHlink>
          <a:srgbClr val="6B56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an 2">
        <a:dk1>
          <a:srgbClr val="FFFFFF"/>
        </a:dk1>
        <a:lt1>
          <a:srgbClr val="FFFFFF"/>
        </a:lt1>
        <a:dk2>
          <a:srgbClr val="DDE9EC"/>
        </a:dk2>
        <a:lt2>
          <a:srgbClr val="464653"/>
        </a:lt2>
        <a:accent1>
          <a:srgbClr val="727CA3"/>
        </a:accent1>
        <a:accent2>
          <a:srgbClr val="9FB8CD"/>
        </a:accent2>
        <a:accent3>
          <a:srgbClr val="FFFFFF"/>
        </a:accent3>
        <a:accent4>
          <a:srgbClr val="DADADA"/>
        </a:accent4>
        <a:accent5>
          <a:srgbClr val="BCBFCE"/>
        </a:accent5>
        <a:accent6>
          <a:srgbClr val="90A6BA"/>
        </a:accent6>
        <a:hlink>
          <a:srgbClr val="B292CA"/>
        </a:hlink>
        <a:folHlink>
          <a:srgbClr val="6B56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an 3">
        <a:dk1>
          <a:srgbClr val="464653"/>
        </a:dk1>
        <a:lt1>
          <a:srgbClr val="FFFFFF"/>
        </a:lt1>
        <a:dk2>
          <a:srgbClr val="CCFFFF"/>
        </a:dk2>
        <a:lt2>
          <a:srgbClr val="DDE9EC"/>
        </a:lt2>
        <a:accent1>
          <a:srgbClr val="727CA3"/>
        </a:accent1>
        <a:accent2>
          <a:srgbClr val="9FB8CD"/>
        </a:accent2>
        <a:accent3>
          <a:srgbClr val="E2FFFF"/>
        </a:accent3>
        <a:accent4>
          <a:srgbClr val="DADADA"/>
        </a:accent4>
        <a:accent5>
          <a:srgbClr val="BCBFCE"/>
        </a:accent5>
        <a:accent6>
          <a:srgbClr val="90A6BA"/>
        </a:accent6>
        <a:hlink>
          <a:srgbClr val="B292CA"/>
        </a:hlink>
        <a:folHlink>
          <a:srgbClr val="6B56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Median 3">
    <a:dk1>
      <a:srgbClr val="464653"/>
    </a:dk1>
    <a:lt1>
      <a:srgbClr val="FFFFFF"/>
    </a:lt1>
    <a:dk2>
      <a:srgbClr val="CCFFFF"/>
    </a:dk2>
    <a:lt2>
      <a:srgbClr val="DDE9EC"/>
    </a:lt2>
    <a:accent1>
      <a:srgbClr val="727CA3"/>
    </a:accent1>
    <a:accent2>
      <a:srgbClr val="9FB8CD"/>
    </a:accent2>
    <a:accent3>
      <a:srgbClr val="E2FFFF"/>
    </a:accent3>
    <a:accent4>
      <a:srgbClr val="DADADA"/>
    </a:accent4>
    <a:accent5>
      <a:srgbClr val="BCBFCE"/>
    </a:accent5>
    <a:accent6>
      <a:srgbClr val="90A6B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3180</TotalTime>
  <Words>990</Words>
  <Application>Microsoft Office PowerPoint</Application>
  <PresentationFormat>On-screen Show (4:3)</PresentationFormat>
  <Paragraphs>137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Median</vt:lpstr>
      <vt:lpstr>CARICOM-Costa Rica FTA </vt:lpstr>
      <vt:lpstr>Presentation Outline  </vt:lpstr>
      <vt:lpstr>About the OTN Con’t </vt:lpstr>
      <vt:lpstr>Demographic Indicators</vt:lpstr>
      <vt:lpstr>Economic Indicators </vt:lpstr>
      <vt:lpstr>Trade Indicators </vt:lpstr>
      <vt:lpstr>Trade Indicators </vt:lpstr>
      <vt:lpstr>Trade Indicators </vt:lpstr>
      <vt:lpstr>Trade Indicators </vt:lpstr>
      <vt:lpstr>Trade Indicators </vt:lpstr>
      <vt:lpstr>Trade Indicators</vt:lpstr>
      <vt:lpstr>Trade Indicators </vt:lpstr>
      <vt:lpstr>Iron and Steel; Mineral Fuels Exports from T&amp;T</vt:lpstr>
      <vt:lpstr>CARICOM-Costa Rica FTA </vt:lpstr>
      <vt:lpstr>Product Coverage </vt:lpstr>
      <vt:lpstr>Non-Tariff Barriers </vt:lpstr>
      <vt:lpstr>NTB’s in Costa Rica </vt:lpstr>
      <vt:lpstr>NTB’s in Costa Rica </vt:lpstr>
      <vt:lpstr>NTB’s in Costa Rica</vt:lpstr>
      <vt:lpstr>Other Issues </vt:lpstr>
      <vt:lpstr>Other Issues </vt:lpstr>
      <vt:lpstr>How Can the Barriers be Addressed?</vt:lpstr>
      <vt:lpstr>Slide 23</vt:lpstr>
      <vt:lpstr>Useful Links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OTN: Trade Agreement 101</dc:title>
  <dc:creator>Emerson O. St. G. Bryan</dc:creator>
  <cp:lastModifiedBy>scross</cp:lastModifiedBy>
  <cp:revision>288</cp:revision>
  <dcterms:created xsi:type="dcterms:W3CDTF">2008-01-19T17:43:12Z</dcterms:created>
  <dcterms:modified xsi:type="dcterms:W3CDTF">2015-11-17T17:25:49Z</dcterms:modified>
</cp:coreProperties>
</file>