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CFC54E-0756-433E-9554-58DA83F5F923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99E2CB-6748-4735-A677-B27EB05BB58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407EB2-8E2A-41B7-8C2F-28F811ABFFAC}" type="slidenum">
              <a:rPr lang="en-US">
                <a:latin typeface="Times New Roman" pitchFamily="18" charset="0"/>
              </a:rPr>
              <a:pPr/>
              <a:t>2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817A2B-0CE7-4EE2-B0BE-F9642BE2A511}" type="slidenum">
              <a:rPr lang="en-US">
                <a:latin typeface="Times New Roman" pitchFamily="18" charset="0"/>
              </a:rPr>
              <a:pPr/>
              <a:t>3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4A2820-5D77-4E8D-9584-B3478378066D}" type="slidenum">
              <a:rPr lang="en-US">
                <a:latin typeface="Times New Roman" pitchFamily="18" charset="0"/>
              </a:rPr>
              <a:pPr/>
              <a:t>5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AA9526-6F51-46C8-8482-FEAC9D09F2EE}" type="slidenum">
              <a:rPr lang="en-US">
                <a:latin typeface="Times New Roman" pitchFamily="18" charset="0"/>
              </a:rPr>
              <a:pPr/>
              <a:t>9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D69B6A-8EA2-4366-82BB-681197AFBC98}" type="slidenum">
              <a:rPr lang="en-US">
                <a:latin typeface="Times New Roman" pitchFamily="18" charset="0"/>
              </a:rPr>
              <a:pPr/>
              <a:t>11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DB93E31-32A0-48CF-99FA-8F2B1188DEFD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C259082-FF5C-44ED-AF08-7D89225CBA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B93E31-32A0-48CF-99FA-8F2B1188DEFD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259082-FF5C-44ED-AF08-7D89225CBA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B93E31-32A0-48CF-99FA-8F2B1188DEFD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259082-FF5C-44ED-AF08-7D89225CBA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B93E31-32A0-48CF-99FA-8F2B1188DEFD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259082-FF5C-44ED-AF08-7D89225CBAE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B93E31-32A0-48CF-99FA-8F2B1188DEFD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259082-FF5C-44ED-AF08-7D89225CBAE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B93E31-32A0-48CF-99FA-8F2B1188DEFD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259082-FF5C-44ED-AF08-7D89225CBAE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B93E31-32A0-48CF-99FA-8F2B1188DEFD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259082-FF5C-44ED-AF08-7D89225CBA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B93E31-32A0-48CF-99FA-8F2B1188DEFD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259082-FF5C-44ED-AF08-7D89225CBAE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B93E31-32A0-48CF-99FA-8F2B1188DEFD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259082-FF5C-44ED-AF08-7D89225CBA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DB93E31-32A0-48CF-99FA-8F2B1188DEFD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259082-FF5C-44ED-AF08-7D89225CBA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DB93E31-32A0-48CF-99FA-8F2B1188DEFD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C259082-FF5C-44ED-AF08-7D89225CBAE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DB93E31-32A0-48CF-99FA-8F2B1188DEFD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C259082-FF5C-44ED-AF08-7D89225CBA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is HACCP?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TTMA Workshop 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September 30</a:t>
            </a:r>
            <a:r>
              <a:rPr lang="en-US" baseline="30000" dirty="0" smtClean="0">
                <a:latin typeface="Calibri" pitchFamily="34" charset="0"/>
                <a:cs typeface="Calibri" pitchFamily="34" charset="0"/>
              </a:rPr>
              <a:t>th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2015  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5" descr="C:\Documents and Settings\sharon\My Documents\My Pictures\cariri 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1752600" cy="116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The Seven Principles of HACCP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006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Tx/>
              <a:buChar char="1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Conduct Hazard Analysis</a:t>
            </a:r>
          </a:p>
          <a:p>
            <a:pPr eaLnBrk="1" hangingPunct="1">
              <a:lnSpc>
                <a:spcPct val="90000"/>
              </a:lnSpc>
              <a:buFontTx/>
              <a:buChar char="2"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90000"/>
              </a:lnSpc>
              <a:buFontTx/>
              <a:buChar char="2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Determine CCPs</a:t>
            </a:r>
          </a:p>
          <a:p>
            <a:pPr eaLnBrk="1" hangingPunct="1">
              <a:lnSpc>
                <a:spcPct val="90000"/>
              </a:lnSpc>
              <a:buFontTx/>
              <a:buChar char="2"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90000"/>
              </a:lnSpc>
              <a:buFontTx/>
              <a:buChar char="3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Establish Target Levels and Critical Limits</a:t>
            </a:r>
          </a:p>
          <a:p>
            <a:pPr eaLnBrk="1" hangingPunct="1">
              <a:lnSpc>
                <a:spcPct val="90000"/>
              </a:lnSpc>
              <a:buFontTx/>
              <a:buChar char="3"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90000"/>
              </a:lnSpc>
              <a:buFontTx/>
              <a:buChar char="4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Establish Monitoring Procedures</a:t>
            </a:r>
          </a:p>
          <a:p>
            <a:pPr eaLnBrk="1" hangingPunct="1">
              <a:lnSpc>
                <a:spcPct val="90000"/>
              </a:lnSpc>
              <a:buFontTx/>
              <a:buChar char="4"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90000"/>
              </a:lnSpc>
              <a:buFontTx/>
              <a:buChar char="5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Establish Corrective Actions</a:t>
            </a:r>
          </a:p>
          <a:p>
            <a:pPr eaLnBrk="1" hangingPunct="1">
              <a:lnSpc>
                <a:spcPct val="90000"/>
              </a:lnSpc>
              <a:buFontTx/>
              <a:buChar char="5"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90000"/>
              </a:lnSpc>
              <a:buFontTx/>
              <a:buChar char="6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Establish Verification</a:t>
            </a:r>
          </a:p>
          <a:p>
            <a:pPr eaLnBrk="1" hangingPunct="1">
              <a:lnSpc>
                <a:spcPct val="90000"/>
              </a:lnSpc>
              <a:buFontTx/>
              <a:buChar char="6"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90000"/>
              </a:lnSpc>
              <a:buFontTx/>
              <a:buChar char="7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Establish Documentation</a:t>
            </a:r>
          </a:p>
          <a:p>
            <a:pPr eaLnBrk="1" hangingPunct="1"/>
            <a:endParaRPr lang="en-US" dirty="0" smtClean="0"/>
          </a:p>
        </p:txBody>
      </p:sp>
      <p:pic>
        <p:nvPicPr>
          <p:cNvPr id="11268" name="Picture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5410200"/>
            <a:ext cx="2286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066800"/>
            <a:ext cx="7772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dirty="0" smtClean="0">
                <a:solidFill>
                  <a:schemeClr val="accent1"/>
                </a:solidFill>
                <a:effectLst/>
                <a:latin typeface="Arial Unicode MS" pitchFamily="34" charset="-128"/>
              </a:rPr>
              <a:t>Preliminary Steps To HACCP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Assemble the HACCP team</a:t>
            </a:r>
          </a:p>
          <a:p>
            <a:pPr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Describe the product and its distribution</a:t>
            </a:r>
          </a:p>
          <a:p>
            <a:pPr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Describe the intended use and the user of the products</a:t>
            </a:r>
          </a:p>
          <a:p>
            <a:pPr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Develop the process flow diagram</a:t>
            </a:r>
          </a:p>
          <a:p>
            <a:pPr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Verify the process flow diagram</a:t>
            </a:r>
          </a:p>
          <a:p>
            <a:pPr eaLnBrk="1" hangingPunct="1"/>
            <a:endParaRPr lang="en-US" dirty="0" smtClean="0"/>
          </a:p>
        </p:txBody>
      </p:sp>
      <p:pic>
        <p:nvPicPr>
          <p:cNvPr id="12292" name="Picture 4" descr="C:\Documents and Settings\sharon\My Documents\My Pictures\haccp ima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4572000"/>
            <a:ext cx="20574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5" descr="C:\Documents and Settings\sharon\My Documents\My Pictures\cariri logo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228600"/>
            <a:ext cx="1828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Presentation End</a:t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Questions? </a:t>
            </a:r>
            <a:endParaRPr lang="en-US" b="1" dirty="0"/>
          </a:p>
        </p:txBody>
      </p:sp>
      <p:pic>
        <p:nvPicPr>
          <p:cNvPr id="3" name="Picture 2" descr="cariri 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628900" cy="1514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057400" y="304800"/>
            <a:ext cx="5410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What Is HACCP?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81000" y="1295400"/>
            <a:ext cx="83820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 dirty="0">
                <a:latin typeface="Calibri" pitchFamily="34" charset="0"/>
                <a:cs typeface="Calibri" pitchFamily="34" charset="0"/>
              </a:rPr>
              <a:t>H - Hazard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b="1" dirty="0">
                <a:latin typeface="Calibri" pitchFamily="34" charset="0"/>
                <a:cs typeface="Calibri" pitchFamily="34" charset="0"/>
              </a:rPr>
              <a:t>A - Analysis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b="1" dirty="0">
                <a:latin typeface="Calibri" pitchFamily="34" charset="0"/>
                <a:cs typeface="Calibri" pitchFamily="34" charset="0"/>
              </a:rPr>
              <a:t>C - Critical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b="1" dirty="0">
                <a:latin typeface="Calibri" pitchFamily="34" charset="0"/>
                <a:cs typeface="Calibri" pitchFamily="34" charset="0"/>
              </a:rPr>
              <a:t>C - Control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b="1" dirty="0">
                <a:latin typeface="Calibri" pitchFamily="34" charset="0"/>
                <a:cs typeface="Calibri" pitchFamily="34" charset="0"/>
              </a:rPr>
              <a:t>P - Point</a:t>
            </a:r>
          </a:p>
          <a:p>
            <a:pPr marL="342900" indent="-342900">
              <a:spcBef>
                <a:spcPct val="20000"/>
              </a:spcBef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800" b="1" dirty="0">
                <a:latin typeface="Calibri" pitchFamily="34" charset="0"/>
                <a:cs typeface="Calibri" pitchFamily="34" charset="0"/>
              </a:rPr>
              <a:t>   </a:t>
            </a:r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	HACCP 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is  a food safety management system which focuses on prevention strategies required to eliminate or reduce the impact of known hazards (risks) that occur at specific points in the food production process.</a:t>
            </a:r>
          </a:p>
        </p:txBody>
      </p:sp>
      <p:pic>
        <p:nvPicPr>
          <p:cNvPr id="3076" name="Picture 5" descr="C:\Program Files\Microsoft Office\Clipart\smbusbas\BD08171_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1066800"/>
            <a:ext cx="2168525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6" descr="C:\Documents and Settings\sharon\My Documents\My Pictures\cariri logo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228600"/>
            <a:ext cx="152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819400" y="609600"/>
            <a:ext cx="5638800" cy="762000"/>
          </a:xfrm>
        </p:spPr>
        <p:txBody>
          <a:bodyPr/>
          <a:lstStyle/>
          <a:p>
            <a:pPr algn="r" eaLnBrk="1" hangingPunct="1"/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Arial Unicode MS" pitchFamily="34" charset="-128"/>
              </a:rPr>
              <a:t>History of HACCP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Developed in the 1950’s by Pillsbury Company Ltd, for NASA</a:t>
            </a:r>
          </a:p>
          <a:p>
            <a:pPr eaLnBrk="1" hangingPunct="1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Presented to the public in 1971</a:t>
            </a:r>
          </a:p>
        </p:txBody>
      </p:sp>
      <p:pic>
        <p:nvPicPr>
          <p:cNvPr id="4100" name="Picture 4" descr="C:\Documents and Settings\sharon\My Documents\My Pictures\haccp Astronauts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3352800"/>
            <a:ext cx="3186113" cy="315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 descr="C:\Documents and Settings\sharon\My Documents\My Pictures\cariri logo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228600"/>
            <a:ext cx="24526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381000"/>
            <a:ext cx="7772400" cy="5715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>
                <a:effectLst/>
              </a:rPr>
              <a:t>Why do we need HACCP 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066800"/>
            <a:ext cx="7772400" cy="5168900"/>
          </a:xfrm>
        </p:spPr>
        <p:txBody>
          <a:bodyPr>
            <a:normAutofit lnSpcReduction="10000"/>
          </a:bodyPr>
          <a:lstStyle/>
          <a:p>
            <a:r>
              <a:rPr lang="en-US" sz="3100" dirty="0" smtClean="0">
                <a:latin typeface="Calibri" pitchFamily="34" charset="0"/>
                <a:cs typeface="Calibri" pitchFamily="34" charset="0"/>
              </a:rPr>
              <a:t>to produce safe food</a:t>
            </a:r>
          </a:p>
          <a:p>
            <a:r>
              <a:rPr lang="en-US" sz="3100" dirty="0" smtClean="0">
                <a:latin typeface="Calibri" pitchFamily="34" charset="0"/>
                <a:cs typeface="Calibri" pitchFamily="34" charset="0"/>
              </a:rPr>
              <a:t>reduce loss</a:t>
            </a:r>
          </a:p>
          <a:p>
            <a:r>
              <a:rPr lang="en-US" sz="3100" dirty="0" smtClean="0">
                <a:latin typeface="Calibri" pitchFamily="34" charset="0"/>
                <a:cs typeface="Calibri" pitchFamily="34" charset="0"/>
              </a:rPr>
              <a:t>create confidence in food safety</a:t>
            </a:r>
          </a:p>
          <a:p>
            <a:r>
              <a:rPr lang="en-US" sz="3100" dirty="0" smtClean="0">
                <a:latin typeface="Calibri" pitchFamily="34" charset="0"/>
                <a:cs typeface="Calibri" pitchFamily="34" charset="0"/>
              </a:rPr>
              <a:t>easier to meet regulations</a:t>
            </a:r>
          </a:p>
          <a:p>
            <a:r>
              <a:rPr lang="en-US" sz="3100" dirty="0" smtClean="0">
                <a:latin typeface="Calibri" pitchFamily="34" charset="0"/>
                <a:cs typeface="Calibri" pitchFamily="34" charset="0"/>
              </a:rPr>
              <a:t>increase patronage</a:t>
            </a:r>
          </a:p>
          <a:p>
            <a:r>
              <a:rPr lang="en-US" sz="3100" dirty="0" smtClean="0">
                <a:latin typeface="Calibri" pitchFamily="34" charset="0"/>
                <a:cs typeface="Calibri" pitchFamily="34" charset="0"/>
              </a:rPr>
              <a:t>better organized staff</a:t>
            </a:r>
          </a:p>
          <a:p>
            <a:r>
              <a:rPr lang="en-US" sz="3100" dirty="0" smtClean="0">
                <a:latin typeface="Calibri" pitchFamily="34" charset="0"/>
                <a:cs typeface="Calibri" pitchFamily="34" charset="0"/>
              </a:rPr>
              <a:t>less consumer complaints</a:t>
            </a:r>
          </a:p>
          <a:p>
            <a:r>
              <a:rPr lang="en-US" sz="3100" dirty="0" smtClean="0">
                <a:latin typeface="Calibri" pitchFamily="34" charset="0"/>
                <a:cs typeface="Calibri" pitchFamily="34" charset="0"/>
              </a:rPr>
              <a:t>less risk of illness</a:t>
            </a:r>
          </a:p>
          <a:p>
            <a:r>
              <a:rPr lang="en-US" sz="3100" dirty="0" smtClean="0">
                <a:latin typeface="Calibri" pitchFamily="34" charset="0"/>
                <a:cs typeface="Calibri" pitchFamily="34" charset="0"/>
              </a:rPr>
              <a:t>facilitate international trade</a:t>
            </a:r>
          </a:p>
          <a:p>
            <a:r>
              <a:rPr lang="en-US" sz="3100" dirty="0" smtClean="0">
                <a:latin typeface="Calibri" pitchFamily="34" charset="0"/>
                <a:cs typeface="Calibri" pitchFamily="34" charset="0"/>
              </a:rPr>
              <a:t>improved public health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</a:p>
        </p:txBody>
      </p:sp>
      <p:pic>
        <p:nvPicPr>
          <p:cNvPr id="5124" name="Picture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5791200"/>
            <a:ext cx="1981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4" descr="C:\Program Files\Microsoft Office\Clipart\smbusbas\BD08184_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2667000"/>
            <a:ext cx="19812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228600"/>
            <a:ext cx="6400800" cy="1143000"/>
          </a:xfrm>
        </p:spPr>
        <p:txBody>
          <a:bodyPr>
            <a:normAutofit fontScale="90000"/>
          </a:bodyPr>
          <a:lstStyle/>
          <a:p>
            <a:pPr algn="r" eaLnBrk="1" hangingPunct="1"/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Arial Unicode MS" pitchFamily="34" charset="-128"/>
              </a:rPr>
              <a:t>HACCP &amp; Pre-Requisite Programmes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37338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An effective HACCP program must be supported by a foundation of pre-requisite programs</a:t>
            </a:r>
          </a:p>
          <a:p>
            <a:pPr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Without this support, the food safety system most likely will fail</a:t>
            </a:r>
          </a:p>
          <a:p>
            <a:pPr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Pre-requisite programs include GMPs, GAPs etc.</a:t>
            </a:r>
          </a:p>
        </p:txBody>
      </p:sp>
      <p:pic>
        <p:nvPicPr>
          <p:cNvPr id="6148" name="Picture 4" descr="C:\Documents and Settings\sharon\My Documents\My Pictures\haccp image 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4038600"/>
            <a:ext cx="3810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" descr="C:\Documents and Settings\sharon\My Documents\My Pictures\cariri logo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228600"/>
            <a:ext cx="1600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Hazards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772400" cy="41148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Biological</a:t>
            </a:r>
          </a:p>
          <a:p>
            <a:pPr eaLnBrk="1" hangingPunct="1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Chemical</a:t>
            </a:r>
          </a:p>
          <a:p>
            <a:pPr eaLnBrk="1" hangingPunct="1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eaLnBrk="1" hangingPunct="1"/>
            <a:r>
              <a:rPr lang="en-US" dirty="0" smtClean="0">
                <a:latin typeface="Calibri" pitchFamily="34" charset="0"/>
                <a:cs typeface="Calibri" pitchFamily="34" charset="0"/>
              </a:rPr>
              <a:t>Physical</a:t>
            </a:r>
          </a:p>
        </p:txBody>
      </p:sp>
      <p:pic>
        <p:nvPicPr>
          <p:cNvPr id="7172" name="Picture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4648200"/>
            <a:ext cx="3505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419100"/>
            <a:ext cx="7772400" cy="876300"/>
          </a:xfrm>
        </p:spPr>
        <p:txBody>
          <a:bodyPr/>
          <a:lstStyle/>
          <a:p>
            <a:pPr eaLnBrk="1" hangingPunct="1"/>
            <a:r>
              <a:rPr lang="en-US" dirty="0" smtClean="0"/>
              <a:t>Hazard analysis involves: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ahoma" pitchFamily="34" charset="0"/>
              </a:rPr>
              <a:t>Raw materials</a:t>
            </a:r>
          </a:p>
          <a:p>
            <a:pPr eaLnBrk="1" hangingPunct="1"/>
            <a:r>
              <a:rPr lang="en-US" dirty="0" smtClean="0">
                <a:latin typeface="Tahoma" pitchFamily="34" charset="0"/>
              </a:rPr>
              <a:t>Process conditions </a:t>
            </a:r>
          </a:p>
          <a:p>
            <a:pPr eaLnBrk="1" hangingPunct="1"/>
            <a:r>
              <a:rPr lang="en-US" dirty="0" smtClean="0">
                <a:latin typeface="Tahoma" pitchFamily="34" charset="0"/>
              </a:rPr>
              <a:t>Equipment</a:t>
            </a:r>
          </a:p>
          <a:p>
            <a:pPr eaLnBrk="1" hangingPunct="1"/>
            <a:r>
              <a:rPr lang="en-US" dirty="0" smtClean="0">
                <a:latin typeface="Tahoma" pitchFamily="34" charset="0"/>
              </a:rPr>
              <a:t>Product</a:t>
            </a:r>
          </a:p>
          <a:p>
            <a:pPr eaLnBrk="1" hangingPunct="1"/>
            <a:r>
              <a:rPr lang="en-US" dirty="0" smtClean="0">
                <a:latin typeface="Tahoma" pitchFamily="34" charset="0"/>
              </a:rPr>
              <a:t>Storage</a:t>
            </a:r>
          </a:p>
          <a:p>
            <a:pPr eaLnBrk="1" hangingPunct="1"/>
            <a:r>
              <a:rPr lang="en-US" dirty="0" smtClean="0">
                <a:latin typeface="Tahoma" pitchFamily="34" charset="0"/>
              </a:rPr>
              <a:t>Packaging</a:t>
            </a:r>
          </a:p>
          <a:p>
            <a:pPr eaLnBrk="1" hangingPunct="1"/>
            <a:r>
              <a:rPr lang="en-US" dirty="0" smtClean="0">
                <a:latin typeface="Tahoma" pitchFamily="34" charset="0"/>
              </a:rPr>
              <a:t>Distribution</a:t>
            </a:r>
          </a:p>
          <a:p>
            <a:pPr eaLnBrk="1" hangingPunct="1"/>
            <a:r>
              <a:rPr lang="en-US" dirty="0" smtClean="0">
                <a:latin typeface="Tahoma" pitchFamily="34" charset="0"/>
              </a:rPr>
              <a:t>Consumer use</a:t>
            </a:r>
          </a:p>
        </p:txBody>
      </p:sp>
      <p:pic>
        <p:nvPicPr>
          <p:cNvPr id="8196" name="Picture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4800600"/>
            <a:ext cx="3505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74638"/>
            <a:ext cx="79248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dirty="0" smtClean="0"/>
              <a:t>What is a CCP?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102291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sz="4800" dirty="0" smtClean="0">
                <a:latin typeface="Calibri" pitchFamily="34" charset="0"/>
                <a:cs typeface="Calibri" pitchFamily="34" charset="0"/>
              </a:rPr>
              <a:t>CCP - Point of unacceptable 		food safety risk</a:t>
            </a:r>
          </a:p>
        </p:txBody>
      </p:sp>
      <p:pic>
        <p:nvPicPr>
          <p:cNvPr id="9220" name="Picture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4800600"/>
            <a:ext cx="3505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pPr algn="ctr" eaLnBrk="1" hangingPunct="1"/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ffectLst/>
                <a:latin typeface="Arial Unicode MS" pitchFamily="34" charset="-128"/>
              </a:rPr>
              <a:t>HACCP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7244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Does not depend on end-product testing to assure food safety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Food safety is built into the production process and depends on process control to reduce or eliminate hazards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In USA, HACCP mandatory for poultry, meat, seafood and juice companies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Incorporated into CODEX hygiene guidelines and many other national standards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Should be compatible with the products sold, clients served and facilities &amp; equipment used during production (it’s custom made)</a:t>
            </a:r>
          </a:p>
        </p:txBody>
      </p:sp>
      <p:pic>
        <p:nvPicPr>
          <p:cNvPr id="10244" name="Picture 4" descr="C:\Documents and Settings\sharon\My Documents\My Pictures\haccp image 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0"/>
            <a:ext cx="17145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5" descr="C:\Documents and Settings\sharon\My Documents\My Pictures\cariri logo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228600"/>
            <a:ext cx="1828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</TotalTime>
  <Words>291</Words>
  <Application>Microsoft Office PowerPoint</Application>
  <PresentationFormat>On-screen Show (4:3)</PresentationFormat>
  <Paragraphs>79</Paragraphs>
  <Slides>12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What is HACCP? </vt:lpstr>
      <vt:lpstr>Slide 2</vt:lpstr>
      <vt:lpstr>History of HACCP</vt:lpstr>
      <vt:lpstr>Why do we need HACCP ?</vt:lpstr>
      <vt:lpstr>HACCP &amp; Pre-Requisite Programmes</vt:lpstr>
      <vt:lpstr>Hazards </vt:lpstr>
      <vt:lpstr>Hazard analysis involves:</vt:lpstr>
      <vt:lpstr>What is a CCP?</vt:lpstr>
      <vt:lpstr>HACCP</vt:lpstr>
      <vt:lpstr>The Seven Principles of HACCP</vt:lpstr>
      <vt:lpstr>Preliminary Steps To HACCP</vt:lpstr>
      <vt:lpstr>Presentation End  Questions?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HACCP?</dc:title>
  <dc:creator>0714</dc:creator>
  <cp:lastModifiedBy>scross</cp:lastModifiedBy>
  <cp:revision>5</cp:revision>
  <dcterms:created xsi:type="dcterms:W3CDTF">2015-09-23T14:48:10Z</dcterms:created>
  <dcterms:modified xsi:type="dcterms:W3CDTF">2015-11-17T17:21:20Z</dcterms:modified>
</cp:coreProperties>
</file>