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61" r:id="rId4"/>
    <p:sldId id="258" r:id="rId5"/>
    <p:sldId id="259" r:id="rId6"/>
    <p:sldId id="271" r:id="rId7"/>
    <p:sldId id="260" r:id="rId8"/>
    <p:sldId id="262" r:id="rId9"/>
    <p:sldId id="264" r:id="rId10"/>
    <p:sldId id="263" r:id="rId11"/>
    <p:sldId id="265" r:id="rId12"/>
    <p:sldId id="266" r:id="rId13"/>
    <p:sldId id="267" r:id="rId14"/>
    <p:sldId id="268" r:id="rId15"/>
    <p:sldId id="269" r:id="rId16"/>
    <p:sldId id="270" r:id="rId17"/>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5" autoAdjust="0"/>
    <p:restoredTop sz="69155" autoAdjust="0"/>
  </p:normalViewPr>
  <p:slideViewPr>
    <p:cSldViewPr snapToGrid="0">
      <p:cViewPr varScale="1">
        <p:scale>
          <a:sx n="77" d="100"/>
          <a:sy n="77" d="100"/>
        </p:scale>
        <p:origin x="13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TT" b="1" dirty="0">
                <a:solidFill>
                  <a:schemeClr val="accent2"/>
                </a:solidFill>
              </a:rPr>
              <a:t>Trinidad and Tobago's Trade with Colombia </a:t>
            </a:r>
          </a:p>
          <a:p>
            <a:pPr>
              <a:defRPr/>
            </a:pPr>
            <a:r>
              <a:rPr lang="en-TT" b="1" dirty="0">
                <a:solidFill>
                  <a:schemeClr val="accent2"/>
                </a:solidFill>
              </a:rPr>
              <a:t>2012 - 2017 (Jan-May)</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EXPORTS</c:v>
                </c:pt>
              </c:strCache>
            </c:strRef>
          </c:tx>
          <c:spPr>
            <a:ln w="28575" cap="rnd">
              <a:solidFill>
                <a:schemeClr val="bg2">
                  <a:lumMod val="50000"/>
                </a:schemeClr>
              </a:solidFill>
              <a:round/>
            </a:ln>
            <a:effectLst/>
          </c:spPr>
          <c:marker>
            <c:symbol val="circle"/>
            <c:size val="5"/>
            <c:spPr>
              <a:solidFill>
                <a:srgbClr val="0070C0"/>
              </a:solidFill>
              <a:ln w="9525">
                <a:solidFill>
                  <a:schemeClr val="bg2">
                    <a:lumMod val="50000"/>
                  </a:schemeClr>
                </a:solidFill>
              </a:ln>
              <a:effectLst/>
            </c:spPr>
          </c:marker>
          <c:cat>
            <c:strRef>
              <c:f>Sheet1!$B$1:$G$1</c:f>
              <c:strCache>
                <c:ptCount val="6"/>
                <c:pt idx="0">
                  <c:v>2012</c:v>
                </c:pt>
                <c:pt idx="1">
                  <c:v>2013</c:v>
                </c:pt>
                <c:pt idx="2">
                  <c:v>2014</c:v>
                </c:pt>
                <c:pt idx="3">
                  <c:v>2015</c:v>
                </c:pt>
                <c:pt idx="4">
                  <c:v>2016</c:v>
                </c:pt>
                <c:pt idx="5">
                  <c:v>2017 (Jan - May)</c:v>
                </c:pt>
              </c:strCache>
            </c:strRef>
          </c:cat>
          <c:val>
            <c:numRef>
              <c:f>Sheet1!$B$2:$G$2</c:f>
              <c:numCache>
                <c:formatCode>#,##0</c:formatCode>
                <c:ptCount val="6"/>
                <c:pt idx="0">
                  <c:v>1552456999</c:v>
                </c:pt>
                <c:pt idx="1">
                  <c:v>6141845398</c:v>
                </c:pt>
                <c:pt idx="2">
                  <c:v>2788961244</c:v>
                </c:pt>
                <c:pt idx="3">
                  <c:v>2768861634</c:v>
                </c:pt>
                <c:pt idx="4">
                  <c:v>1102065772</c:v>
                </c:pt>
                <c:pt idx="5">
                  <c:v>669355833</c:v>
                </c:pt>
              </c:numCache>
            </c:numRef>
          </c:val>
          <c:smooth val="0"/>
        </c:ser>
        <c:ser>
          <c:idx val="1"/>
          <c:order val="1"/>
          <c:tx>
            <c:strRef>
              <c:f>Sheet1!$A$3</c:f>
              <c:strCache>
                <c:ptCount val="1"/>
                <c:pt idx="0">
                  <c:v>IMPORTS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Sheet1!$B$1:$G$1</c:f>
              <c:strCache>
                <c:ptCount val="6"/>
                <c:pt idx="0">
                  <c:v>2012</c:v>
                </c:pt>
                <c:pt idx="1">
                  <c:v>2013</c:v>
                </c:pt>
                <c:pt idx="2">
                  <c:v>2014</c:v>
                </c:pt>
                <c:pt idx="3">
                  <c:v>2015</c:v>
                </c:pt>
                <c:pt idx="4">
                  <c:v>2016</c:v>
                </c:pt>
                <c:pt idx="5">
                  <c:v>2017 (Jan - May)</c:v>
                </c:pt>
              </c:strCache>
            </c:strRef>
          </c:cat>
          <c:val>
            <c:numRef>
              <c:f>Sheet1!$B$3:$G$3</c:f>
              <c:numCache>
                <c:formatCode>#,##0</c:formatCode>
                <c:ptCount val="6"/>
                <c:pt idx="0">
                  <c:v>9444917470</c:v>
                </c:pt>
                <c:pt idx="1">
                  <c:v>16069365060</c:v>
                </c:pt>
                <c:pt idx="2">
                  <c:v>7135380081</c:v>
                </c:pt>
                <c:pt idx="3">
                  <c:v>3109062915</c:v>
                </c:pt>
                <c:pt idx="4">
                  <c:v>777698481</c:v>
                </c:pt>
                <c:pt idx="5">
                  <c:v>1460016075</c:v>
                </c:pt>
              </c:numCache>
            </c:numRef>
          </c:val>
          <c:smooth val="0"/>
        </c:ser>
        <c:dLbls>
          <c:showLegendKey val="0"/>
          <c:showVal val="0"/>
          <c:showCatName val="0"/>
          <c:showSerName val="0"/>
          <c:showPercent val="0"/>
          <c:showBubbleSize val="0"/>
        </c:dLbls>
        <c:marker val="1"/>
        <c:smooth val="0"/>
        <c:axId val="109121224"/>
        <c:axId val="109122008"/>
      </c:lineChart>
      <c:catAx>
        <c:axId val="10912122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TT"/>
                  <a:t>Year</a:t>
                </a:r>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9122008"/>
        <c:crosses val="autoZero"/>
        <c:auto val="1"/>
        <c:lblAlgn val="ctr"/>
        <c:lblOffset val="100"/>
        <c:noMultiLvlLbl val="0"/>
      </c:catAx>
      <c:valAx>
        <c:axId val="109122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TT"/>
                  <a:t>Value (TT$)</a:t>
                </a:r>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912122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solidFill>
                <a:latin typeface="+mn-lt"/>
                <a:ea typeface="+mn-ea"/>
                <a:cs typeface="+mn-cs"/>
              </a:defRPr>
            </a:pPr>
            <a:endParaRPr lang="en-US"/>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818216-963B-4DFC-94D6-43FE729C67CA}" type="doc">
      <dgm:prSet loTypeId="urn:microsoft.com/office/officeart/2005/8/layout/cycle6" loCatId="relationship" qsTypeId="urn:microsoft.com/office/officeart/2005/8/quickstyle/3d5" qsCatId="3D" csTypeId="urn:microsoft.com/office/officeart/2005/8/colors/colorful3" csCatId="colorful" phldr="1"/>
      <dgm:spPr/>
      <dgm:t>
        <a:bodyPr/>
        <a:lstStyle/>
        <a:p>
          <a:endParaRPr lang="en-US"/>
        </a:p>
      </dgm:t>
    </dgm:pt>
    <dgm:pt modelId="{196BF305-102D-4CCB-B60D-0064F0D1F1A5}">
      <dgm:prSet phldrT="[Text]"/>
      <dgm:spPr>
        <a:xfrm>
          <a:off x="2852253" y="3115"/>
          <a:ext cx="1305892" cy="848830"/>
        </a:xfrm>
        <a:prstGeom prst="roundRect">
          <a:avLst/>
        </a:prstGeom>
        <a:solidFill>
          <a:srgbClr val="00B0F0"/>
        </a:solidFill>
        <a:ln>
          <a:noFill/>
        </a:ln>
        <a:effectLst/>
        <a:sp3d extrusionH="381000" contourW="38100" prstMaterial="matte">
          <a:contourClr>
            <a:srgbClr val="FFFFFF"/>
          </a:contourClr>
        </a:sp3d>
      </dgm:spPr>
      <dgm:t>
        <a:bodyPr/>
        <a:lstStyle/>
        <a:p>
          <a:r>
            <a:rPr lang="en-US" dirty="0" smtClean="0">
              <a:solidFill>
                <a:sysClr val="window" lastClr="FFFFFF"/>
              </a:solidFill>
              <a:latin typeface="Arial"/>
              <a:ea typeface="+mn-ea"/>
              <a:cs typeface="+mn-cs"/>
            </a:rPr>
            <a:t>Population – 48.7 million</a:t>
          </a:r>
          <a:endParaRPr lang="en-US" dirty="0">
            <a:solidFill>
              <a:sysClr val="window" lastClr="FFFFFF"/>
            </a:solidFill>
            <a:latin typeface="Arial"/>
            <a:ea typeface="+mn-ea"/>
            <a:cs typeface="+mn-cs"/>
          </a:endParaRPr>
        </a:p>
      </dgm:t>
    </dgm:pt>
    <dgm:pt modelId="{DA8E3475-9009-423C-A750-FEBD7D75C27D}" type="parTrans" cxnId="{9F195FE6-AF8A-4A27-9D75-8079390CC4A7}">
      <dgm:prSet/>
      <dgm:spPr/>
      <dgm:t>
        <a:bodyPr/>
        <a:lstStyle/>
        <a:p>
          <a:endParaRPr lang="en-US"/>
        </a:p>
      </dgm:t>
    </dgm:pt>
    <dgm:pt modelId="{F2F71934-D13F-4019-9A40-1925A3B8D7EA}" type="sibTrans" cxnId="{9F195FE6-AF8A-4A27-9D75-8079390CC4A7}">
      <dgm:prSet/>
      <dgm:spPr>
        <a:xfrm>
          <a:off x="1507030" y="427530"/>
          <a:ext cx="3996338" cy="3996338"/>
        </a:xfrm>
        <a:custGeom>
          <a:avLst/>
          <a:gdLst/>
          <a:ahLst/>
          <a:cxnLst/>
          <a:rect l="0" t="0" r="0" b="0"/>
          <a:pathLst>
            <a:path>
              <a:moveTo>
                <a:pt x="1336894" y="112593"/>
              </a:moveTo>
              <a:arcTo wR="1998169" hR="1998169" stAng="15040449" swAng="-1499436"/>
            </a:path>
          </a:pathLst>
        </a:custGeom>
        <a:noFill/>
        <a:ln w="12700" cap="rnd" cmpd="sng" algn="ctr">
          <a:solidFill>
            <a:srgbClr val="297FD5">
              <a:hueOff val="0"/>
              <a:satOff val="0"/>
              <a:lumOff val="0"/>
              <a:alphaOff val="0"/>
            </a:srgbClr>
          </a:solidFill>
          <a:prstDash val="solid"/>
        </a:ln>
        <a:effectLst/>
        <a:sp3d z="-40000" prstMaterial="matte"/>
      </dgm:spPr>
      <dgm:t>
        <a:bodyPr/>
        <a:lstStyle/>
        <a:p>
          <a:endParaRPr lang="en-US"/>
        </a:p>
      </dgm:t>
    </dgm:pt>
    <dgm:pt modelId="{0D356B52-5B9F-428D-86FF-1999183EDA9F}">
      <dgm:prSet phldrT="[Text]"/>
      <dgm:spPr>
        <a:xfrm>
          <a:off x="1121788" y="1002200"/>
          <a:ext cx="1305892" cy="848830"/>
        </a:xfrm>
        <a:prstGeom prst="roundRect">
          <a:avLst/>
        </a:prstGeom>
        <a:solidFill>
          <a:srgbClr val="002060"/>
        </a:solidFill>
        <a:ln>
          <a:noFill/>
        </a:ln>
        <a:effectLst/>
        <a:sp3d extrusionH="381000" contourW="38100" prstMaterial="matte">
          <a:contourClr>
            <a:srgbClr val="FFFFFF"/>
          </a:contourClr>
        </a:sp3d>
      </dgm:spPr>
      <dgm:t>
        <a:bodyPr/>
        <a:lstStyle/>
        <a:p>
          <a:r>
            <a:rPr lang="en-US" dirty="0" smtClean="0">
              <a:solidFill>
                <a:sysClr val="window" lastClr="FFFFFF"/>
              </a:solidFill>
              <a:latin typeface="Arial"/>
              <a:ea typeface="+mn-ea"/>
              <a:cs typeface="+mn-cs"/>
            </a:rPr>
            <a:t>Currency – Colombia Peso</a:t>
          </a:r>
        </a:p>
      </dgm:t>
    </dgm:pt>
    <dgm:pt modelId="{6A5E799F-6AAC-422A-85ED-09E37CB700AC}" type="parTrans" cxnId="{57BB8895-4557-429C-A612-1112069A6BFC}">
      <dgm:prSet/>
      <dgm:spPr/>
      <dgm:t>
        <a:bodyPr/>
        <a:lstStyle/>
        <a:p>
          <a:endParaRPr lang="en-US"/>
        </a:p>
      </dgm:t>
    </dgm:pt>
    <dgm:pt modelId="{B48F2252-21E4-4C48-927B-A4D708DFA4F2}" type="sibTrans" cxnId="{57BB8895-4557-429C-A612-1112069A6BFC}">
      <dgm:prSet/>
      <dgm:spPr>
        <a:xfrm>
          <a:off x="1507030" y="427530"/>
          <a:ext cx="3996338" cy="3996338"/>
        </a:xfrm>
        <a:custGeom>
          <a:avLst/>
          <a:gdLst/>
          <a:ahLst/>
          <a:cxnLst/>
          <a:rect l="0" t="0" r="0" b="0"/>
          <a:pathLst>
            <a:path>
              <a:moveTo>
                <a:pt x="81146" y="1434516"/>
              </a:moveTo>
              <a:arcTo wR="1998169" hR="1998169" stAng="11783079" swAng="-1966158"/>
            </a:path>
          </a:pathLst>
        </a:custGeom>
        <a:noFill/>
        <a:ln w="12700" cap="rnd" cmpd="sng" algn="ctr">
          <a:solidFill>
            <a:srgbClr val="297FD5">
              <a:hueOff val="85714"/>
              <a:satOff val="-9618"/>
              <a:lumOff val="1647"/>
              <a:alphaOff val="0"/>
            </a:srgbClr>
          </a:solidFill>
          <a:prstDash val="solid"/>
        </a:ln>
        <a:effectLst/>
        <a:sp3d z="-40000" prstMaterial="matte"/>
      </dgm:spPr>
      <dgm:t>
        <a:bodyPr/>
        <a:lstStyle/>
        <a:p>
          <a:endParaRPr lang="en-US"/>
        </a:p>
      </dgm:t>
    </dgm:pt>
    <dgm:pt modelId="{AA659420-E509-4702-99B3-0B6C011A7289}">
      <dgm:prSet phldrT="[Text]"/>
      <dgm:spPr>
        <a:xfrm>
          <a:off x="2852253" y="3999454"/>
          <a:ext cx="1305892" cy="848830"/>
        </a:xfrm>
        <a:prstGeom prst="roundRect">
          <a:avLst/>
        </a:prstGeom>
        <a:solidFill>
          <a:srgbClr val="F19127"/>
        </a:solidFill>
        <a:ln>
          <a:noFill/>
        </a:ln>
        <a:effectLst/>
        <a:sp3d extrusionH="381000" contourW="38100" prstMaterial="matte">
          <a:contourClr>
            <a:srgbClr val="FFFFFF"/>
          </a:contourClr>
        </a:sp3d>
      </dgm:spPr>
      <dgm:t>
        <a:bodyPr/>
        <a:lstStyle/>
        <a:p>
          <a:r>
            <a:rPr lang="en-US" dirty="0" smtClean="0">
              <a:solidFill>
                <a:sysClr val="window" lastClr="FFFFFF"/>
              </a:solidFill>
              <a:latin typeface="Arial"/>
              <a:ea typeface="+mn-ea"/>
              <a:cs typeface="+mn-cs"/>
            </a:rPr>
            <a:t>Merchandise trade (% GDP) –27%</a:t>
          </a:r>
          <a:endParaRPr lang="en-US" dirty="0">
            <a:solidFill>
              <a:sysClr val="window" lastClr="FFFFFF"/>
            </a:solidFill>
            <a:latin typeface="Arial"/>
            <a:ea typeface="+mn-ea"/>
            <a:cs typeface="+mn-cs"/>
          </a:endParaRPr>
        </a:p>
      </dgm:t>
    </dgm:pt>
    <dgm:pt modelId="{B3632E27-386E-4EA2-8D3B-C8AB20DD591F}" type="parTrans" cxnId="{FDD7F591-E078-4F68-A31E-E1F26655ED25}">
      <dgm:prSet/>
      <dgm:spPr/>
      <dgm:t>
        <a:bodyPr/>
        <a:lstStyle/>
        <a:p>
          <a:endParaRPr lang="en-US"/>
        </a:p>
      </dgm:t>
    </dgm:pt>
    <dgm:pt modelId="{12ACA8DD-83FD-4A86-80F3-301F1764FDC0}" type="sibTrans" cxnId="{FDD7F591-E078-4F68-A31E-E1F26655ED25}">
      <dgm:prSet/>
      <dgm:spPr>
        <a:xfrm>
          <a:off x="1507030" y="427530"/>
          <a:ext cx="3996338" cy="3996338"/>
        </a:xfrm>
        <a:custGeom>
          <a:avLst/>
          <a:gdLst/>
          <a:ahLst/>
          <a:cxnLst/>
          <a:rect l="0" t="0" r="0" b="0"/>
          <a:pathLst>
            <a:path>
              <a:moveTo>
                <a:pt x="2659443" y="3883744"/>
              </a:moveTo>
              <a:arcTo wR="1998169" hR="1998169" stAng="4240449" swAng="-1499436"/>
            </a:path>
          </a:pathLst>
        </a:custGeom>
        <a:noFill/>
        <a:ln w="12700" cap="rnd" cmpd="sng" algn="ctr">
          <a:solidFill>
            <a:srgbClr val="297FD5">
              <a:hueOff val="257141"/>
              <a:satOff val="-28855"/>
              <a:lumOff val="4942"/>
              <a:alphaOff val="0"/>
            </a:srgbClr>
          </a:solidFill>
          <a:prstDash val="solid"/>
        </a:ln>
        <a:effectLst/>
        <a:sp3d z="-40000" prstMaterial="matte"/>
      </dgm:spPr>
      <dgm:t>
        <a:bodyPr/>
        <a:lstStyle/>
        <a:p>
          <a:endParaRPr lang="en-US"/>
        </a:p>
      </dgm:t>
    </dgm:pt>
    <dgm:pt modelId="{557F86A1-EE05-45A5-AC2C-7EFD9640A666}">
      <dgm:prSet phldrT="[Text]"/>
      <dgm:spPr>
        <a:xfrm>
          <a:off x="4582719" y="3000369"/>
          <a:ext cx="1305892" cy="848830"/>
        </a:xfrm>
        <a:prstGeom prst="roundRect">
          <a:avLst/>
        </a:prstGeom>
        <a:solidFill>
          <a:srgbClr val="7030A0"/>
        </a:solidFill>
        <a:ln>
          <a:noFill/>
        </a:ln>
        <a:effectLst/>
        <a:sp3d extrusionH="381000" contourW="38100" prstMaterial="matte">
          <a:contourClr>
            <a:srgbClr val="FFFFFF"/>
          </a:contourClr>
        </a:sp3d>
      </dgm:spPr>
      <dgm:t>
        <a:bodyPr/>
        <a:lstStyle/>
        <a:p>
          <a:r>
            <a:rPr lang="en-US" dirty="0" smtClean="0">
              <a:solidFill>
                <a:sysClr val="window" lastClr="FFFFFF"/>
              </a:solidFill>
              <a:latin typeface="Arial"/>
              <a:ea typeface="+mn-ea"/>
              <a:cs typeface="+mn-cs"/>
            </a:rPr>
            <a:t>GDP </a:t>
          </a:r>
        </a:p>
        <a:p>
          <a:r>
            <a:rPr lang="en-US" dirty="0" smtClean="0">
              <a:solidFill>
                <a:sysClr val="window" lastClr="FFFFFF"/>
              </a:solidFill>
              <a:latin typeface="Arial"/>
              <a:ea typeface="+mn-ea"/>
              <a:cs typeface="+mn-cs"/>
            </a:rPr>
            <a:t>– US$ 282.5 billion</a:t>
          </a:r>
          <a:endParaRPr lang="en-US" dirty="0">
            <a:solidFill>
              <a:sysClr val="window" lastClr="FFFFFF"/>
            </a:solidFill>
            <a:latin typeface="Arial"/>
            <a:ea typeface="+mn-ea"/>
            <a:cs typeface="+mn-cs"/>
          </a:endParaRPr>
        </a:p>
      </dgm:t>
    </dgm:pt>
    <dgm:pt modelId="{A9965E44-DB82-4F2D-A9A1-80035D7D26DD}" type="parTrans" cxnId="{ECFC99C0-9D68-4D81-A913-86B37B83B0EF}">
      <dgm:prSet/>
      <dgm:spPr/>
      <dgm:t>
        <a:bodyPr/>
        <a:lstStyle/>
        <a:p>
          <a:endParaRPr lang="en-US"/>
        </a:p>
      </dgm:t>
    </dgm:pt>
    <dgm:pt modelId="{BD0B9FE7-3AE9-438F-8BEE-DE6C445CC306}" type="sibTrans" cxnId="{ECFC99C0-9D68-4D81-A913-86B37B83B0EF}">
      <dgm:prSet/>
      <dgm:spPr>
        <a:xfrm>
          <a:off x="1507030" y="427530"/>
          <a:ext cx="3996338" cy="3996338"/>
        </a:xfrm>
        <a:custGeom>
          <a:avLst/>
          <a:gdLst/>
          <a:ahLst/>
          <a:cxnLst/>
          <a:rect l="0" t="0" r="0" b="0"/>
          <a:pathLst>
            <a:path>
              <a:moveTo>
                <a:pt x="3915191" y="2561821"/>
              </a:moveTo>
              <a:arcTo wR="1998169" hR="1998169" stAng="983079" swAng="-1966158"/>
            </a:path>
          </a:pathLst>
        </a:custGeom>
        <a:noFill/>
        <a:ln w="12700" cap="rnd" cmpd="sng" algn="ctr">
          <a:solidFill>
            <a:srgbClr val="297FD5">
              <a:hueOff val="342855"/>
              <a:satOff val="-38474"/>
              <a:lumOff val="6589"/>
              <a:alphaOff val="0"/>
            </a:srgbClr>
          </a:solidFill>
          <a:prstDash val="solid"/>
        </a:ln>
        <a:effectLst/>
        <a:sp3d z="-40000" prstMaterial="matte"/>
      </dgm:spPr>
      <dgm:t>
        <a:bodyPr/>
        <a:lstStyle/>
        <a:p>
          <a:endParaRPr lang="en-US"/>
        </a:p>
      </dgm:t>
    </dgm:pt>
    <dgm:pt modelId="{9A48C872-EC02-428E-B6CB-CA2F0555B58B}">
      <dgm:prSet phldrT="[Text]"/>
      <dgm:spPr>
        <a:xfrm>
          <a:off x="4582719" y="1002200"/>
          <a:ext cx="1305892" cy="848830"/>
        </a:xfrm>
        <a:prstGeom prst="roundRect">
          <a:avLst/>
        </a:prstGeom>
        <a:solidFill>
          <a:srgbClr val="92D050"/>
        </a:solidFill>
        <a:ln>
          <a:noFill/>
        </a:ln>
        <a:effectLst/>
        <a:sp3d extrusionH="381000" contourW="38100" prstMaterial="matte">
          <a:contourClr>
            <a:srgbClr val="FFFFFF"/>
          </a:contourClr>
        </a:sp3d>
      </dgm:spPr>
      <dgm:t>
        <a:bodyPr/>
        <a:lstStyle/>
        <a:p>
          <a:r>
            <a:rPr lang="en-US" dirty="0" smtClean="0">
              <a:solidFill>
                <a:sysClr val="window" lastClr="FFFFFF"/>
              </a:solidFill>
              <a:latin typeface="Arial"/>
              <a:ea typeface="+mn-ea"/>
              <a:cs typeface="+mn-cs"/>
            </a:rPr>
            <a:t>Language - Spanish</a:t>
          </a:r>
          <a:endParaRPr lang="en-US" dirty="0">
            <a:solidFill>
              <a:sysClr val="window" lastClr="FFFFFF"/>
            </a:solidFill>
            <a:latin typeface="Arial"/>
            <a:ea typeface="+mn-ea"/>
            <a:cs typeface="+mn-cs"/>
          </a:endParaRPr>
        </a:p>
      </dgm:t>
    </dgm:pt>
    <dgm:pt modelId="{9B7B971F-894D-4E41-8768-D964F3B5E1C4}" type="parTrans" cxnId="{69766017-724B-473D-A1AD-975B999C2C7B}">
      <dgm:prSet/>
      <dgm:spPr/>
      <dgm:t>
        <a:bodyPr/>
        <a:lstStyle/>
        <a:p>
          <a:endParaRPr lang="en-US"/>
        </a:p>
      </dgm:t>
    </dgm:pt>
    <dgm:pt modelId="{F6BFFC57-E84A-4E54-B719-B650E9E030F6}" type="sibTrans" cxnId="{69766017-724B-473D-A1AD-975B999C2C7B}">
      <dgm:prSet/>
      <dgm:spPr>
        <a:xfrm>
          <a:off x="1507030" y="427530"/>
          <a:ext cx="3996338" cy="3996338"/>
        </a:xfrm>
        <a:custGeom>
          <a:avLst/>
          <a:gdLst/>
          <a:ahLst/>
          <a:cxnLst/>
          <a:rect l="0" t="0" r="0" b="0"/>
          <a:pathLst>
            <a:path>
              <a:moveTo>
                <a:pt x="3394131" y="568494"/>
              </a:moveTo>
              <a:arcTo wR="1998169" hR="1998169" stAng="18858987" swAng="-1499436"/>
            </a:path>
          </a:pathLst>
        </a:custGeom>
        <a:noFill/>
        <a:ln w="12700" cap="rnd" cmpd="sng" algn="ctr">
          <a:solidFill>
            <a:srgbClr val="297FD5">
              <a:hueOff val="428568"/>
              <a:satOff val="-48092"/>
              <a:lumOff val="8236"/>
              <a:alphaOff val="0"/>
            </a:srgbClr>
          </a:solidFill>
          <a:prstDash val="solid"/>
        </a:ln>
        <a:effectLst/>
        <a:sp3d z="-40000" prstMaterial="matte"/>
      </dgm:spPr>
      <dgm:t>
        <a:bodyPr/>
        <a:lstStyle/>
        <a:p>
          <a:endParaRPr lang="en-US"/>
        </a:p>
      </dgm:t>
    </dgm:pt>
    <dgm:pt modelId="{1127C673-6C93-421B-9F5F-9F3C57FDDCCB}">
      <dgm:prSet/>
      <dgm:spPr>
        <a:xfrm>
          <a:off x="1121788" y="3000369"/>
          <a:ext cx="1305892" cy="848830"/>
        </a:xfrm>
        <a:prstGeom prst="roundRect">
          <a:avLst/>
        </a:prstGeom>
        <a:solidFill>
          <a:srgbClr val="297FD5">
            <a:hueOff val="171427"/>
            <a:satOff val="-19237"/>
            <a:lumOff val="3294"/>
            <a:alphaOff val="0"/>
          </a:srgbClr>
        </a:solidFill>
        <a:ln>
          <a:noFill/>
        </a:ln>
        <a:effectLst/>
        <a:sp3d extrusionH="381000" contourW="38100" prstMaterial="matte">
          <a:contourClr>
            <a:srgbClr val="FFFFFF"/>
          </a:contourClr>
        </a:sp3d>
      </dgm:spPr>
      <dgm:t>
        <a:bodyPr/>
        <a:lstStyle/>
        <a:p>
          <a:r>
            <a:rPr lang="en-US" dirty="0" smtClean="0">
              <a:solidFill>
                <a:sysClr val="window" lastClr="FFFFFF"/>
              </a:solidFill>
              <a:latin typeface="Arial"/>
              <a:ea typeface="+mn-ea"/>
              <a:cs typeface="+mn-cs"/>
            </a:rPr>
            <a:t>Doing Business ranking - 59</a:t>
          </a:r>
          <a:endParaRPr lang="en-US" dirty="0">
            <a:solidFill>
              <a:sysClr val="window" lastClr="FFFFFF"/>
            </a:solidFill>
            <a:latin typeface="Arial"/>
            <a:ea typeface="+mn-ea"/>
            <a:cs typeface="+mn-cs"/>
          </a:endParaRPr>
        </a:p>
      </dgm:t>
    </dgm:pt>
    <dgm:pt modelId="{CCB9908D-627C-401F-B3D5-6464F12FCCB0}" type="parTrans" cxnId="{078E832C-CB9D-4E4B-896C-D9E7B3781BDA}">
      <dgm:prSet/>
      <dgm:spPr/>
      <dgm:t>
        <a:bodyPr/>
        <a:lstStyle/>
        <a:p>
          <a:endParaRPr lang="en-US"/>
        </a:p>
      </dgm:t>
    </dgm:pt>
    <dgm:pt modelId="{4AD2C67D-26F0-4CBA-AB27-B506A7D577E8}" type="sibTrans" cxnId="{078E832C-CB9D-4E4B-896C-D9E7B3781BDA}">
      <dgm:prSet/>
      <dgm:spPr>
        <a:xfrm>
          <a:off x="1507030" y="427530"/>
          <a:ext cx="3996338" cy="3996338"/>
        </a:xfrm>
        <a:custGeom>
          <a:avLst/>
          <a:gdLst/>
          <a:ahLst/>
          <a:cxnLst/>
          <a:rect l="0" t="0" r="0" b="0"/>
          <a:pathLst>
            <a:path>
              <a:moveTo>
                <a:pt x="602206" y="3427843"/>
              </a:moveTo>
              <a:arcTo wR="1998169" hR="1998169" stAng="8058987" swAng="-1499436"/>
            </a:path>
          </a:pathLst>
        </a:custGeom>
        <a:noFill/>
        <a:ln w="12700" cap="rnd" cmpd="sng" algn="ctr">
          <a:solidFill>
            <a:srgbClr val="297FD5">
              <a:hueOff val="171427"/>
              <a:satOff val="-19237"/>
              <a:lumOff val="3294"/>
              <a:alphaOff val="0"/>
            </a:srgbClr>
          </a:solidFill>
          <a:prstDash val="solid"/>
        </a:ln>
        <a:effectLst/>
        <a:sp3d z="-40000" prstMaterial="matte"/>
      </dgm:spPr>
      <dgm:t>
        <a:bodyPr/>
        <a:lstStyle/>
        <a:p>
          <a:endParaRPr lang="en-US"/>
        </a:p>
      </dgm:t>
    </dgm:pt>
    <dgm:pt modelId="{A0531CE4-8AA2-4E85-BAB6-6199C6EABFA1}" type="pres">
      <dgm:prSet presAssocID="{EB818216-963B-4DFC-94D6-43FE729C67CA}" presName="cycle" presStyleCnt="0">
        <dgm:presLayoutVars>
          <dgm:dir val="rev"/>
          <dgm:resizeHandles val="exact"/>
        </dgm:presLayoutVars>
      </dgm:prSet>
      <dgm:spPr/>
      <dgm:t>
        <a:bodyPr/>
        <a:lstStyle/>
        <a:p>
          <a:endParaRPr lang="en-TT"/>
        </a:p>
      </dgm:t>
    </dgm:pt>
    <dgm:pt modelId="{C73F736F-DAA4-4BE7-9F0E-5F5874BB953A}" type="pres">
      <dgm:prSet presAssocID="{196BF305-102D-4CCB-B60D-0064F0D1F1A5}" presName="node" presStyleLbl="node1" presStyleIdx="0" presStyleCnt="6">
        <dgm:presLayoutVars>
          <dgm:bulletEnabled val="1"/>
        </dgm:presLayoutVars>
      </dgm:prSet>
      <dgm:spPr>
        <a:prstGeom prst="roundRect">
          <a:avLst/>
        </a:prstGeom>
      </dgm:spPr>
      <dgm:t>
        <a:bodyPr/>
        <a:lstStyle/>
        <a:p>
          <a:endParaRPr lang="en-TT"/>
        </a:p>
      </dgm:t>
    </dgm:pt>
    <dgm:pt modelId="{31A9DF6A-01A5-4BF1-ABBB-11798DD5E267}" type="pres">
      <dgm:prSet presAssocID="{196BF305-102D-4CCB-B60D-0064F0D1F1A5}" presName="spNode" presStyleCnt="0"/>
      <dgm:spPr/>
      <dgm:t>
        <a:bodyPr/>
        <a:lstStyle/>
        <a:p>
          <a:endParaRPr lang="en-TT"/>
        </a:p>
      </dgm:t>
    </dgm:pt>
    <dgm:pt modelId="{BDEE26C8-16E5-4A07-BEE8-0FD7448A872F}" type="pres">
      <dgm:prSet presAssocID="{F2F71934-D13F-4019-9A40-1925A3B8D7EA}" presName="sibTrans" presStyleLbl="sibTrans1D1" presStyleIdx="0" presStyleCnt="6"/>
      <dgm:spPr>
        <a:custGeom>
          <a:avLst/>
          <a:gdLst/>
          <a:ahLst/>
          <a:cxnLst/>
          <a:rect l="0" t="0" r="0" b="0"/>
          <a:pathLst>
            <a:path>
              <a:moveTo>
                <a:pt x="1336894" y="112593"/>
              </a:moveTo>
              <a:arcTo wR="1998169" hR="1998169" stAng="15040449" swAng="-1499436"/>
            </a:path>
          </a:pathLst>
        </a:custGeom>
      </dgm:spPr>
      <dgm:t>
        <a:bodyPr/>
        <a:lstStyle/>
        <a:p>
          <a:endParaRPr lang="en-TT"/>
        </a:p>
      </dgm:t>
    </dgm:pt>
    <dgm:pt modelId="{A19752BF-9068-4727-BF63-7600729A1A7B}" type="pres">
      <dgm:prSet presAssocID="{0D356B52-5B9F-428D-86FF-1999183EDA9F}" presName="node" presStyleLbl="node1" presStyleIdx="1" presStyleCnt="6">
        <dgm:presLayoutVars>
          <dgm:bulletEnabled val="1"/>
        </dgm:presLayoutVars>
      </dgm:prSet>
      <dgm:spPr>
        <a:prstGeom prst="roundRect">
          <a:avLst/>
        </a:prstGeom>
      </dgm:spPr>
      <dgm:t>
        <a:bodyPr/>
        <a:lstStyle/>
        <a:p>
          <a:endParaRPr lang="en-US"/>
        </a:p>
      </dgm:t>
    </dgm:pt>
    <dgm:pt modelId="{CA1850D1-C3E9-4BA9-9DDC-165313F543F5}" type="pres">
      <dgm:prSet presAssocID="{0D356B52-5B9F-428D-86FF-1999183EDA9F}" presName="spNode" presStyleCnt="0"/>
      <dgm:spPr/>
      <dgm:t>
        <a:bodyPr/>
        <a:lstStyle/>
        <a:p>
          <a:endParaRPr lang="en-TT"/>
        </a:p>
      </dgm:t>
    </dgm:pt>
    <dgm:pt modelId="{7A1AA872-378D-4199-AA21-3DEDA4E89D00}" type="pres">
      <dgm:prSet presAssocID="{B48F2252-21E4-4C48-927B-A4D708DFA4F2}" presName="sibTrans" presStyleLbl="sibTrans1D1" presStyleIdx="1" presStyleCnt="6"/>
      <dgm:spPr>
        <a:custGeom>
          <a:avLst/>
          <a:gdLst/>
          <a:ahLst/>
          <a:cxnLst/>
          <a:rect l="0" t="0" r="0" b="0"/>
          <a:pathLst>
            <a:path>
              <a:moveTo>
                <a:pt x="81146" y="1434516"/>
              </a:moveTo>
              <a:arcTo wR="1998169" hR="1998169" stAng="11783079" swAng="-1966158"/>
            </a:path>
          </a:pathLst>
        </a:custGeom>
      </dgm:spPr>
      <dgm:t>
        <a:bodyPr/>
        <a:lstStyle/>
        <a:p>
          <a:endParaRPr lang="en-TT"/>
        </a:p>
      </dgm:t>
    </dgm:pt>
    <dgm:pt modelId="{47F64457-631C-4DC3-8019-A759FCB2C723}" type="pres">
      <dgm:prSet presAssocID="{1127C673-6C93-421B-9F5F-9F3C57FDDCCB}" presName="node" presStyleLbl="node1" presStyleIdx="2" presStyleCnt="6">
        <dgm:presLayoutVars>
          <dgm:bulletEnabled val="1"/>
        </dgm:presLayoutVars>
      </dgm:prSet>
      <dgm:spPr>
        <a:prstGeom prst="roundRect">
          <a:avLst/>
        </a:prstGeom>
      </dgm:spPr>
      <dgm:t>
        <a:bodyPr/>
        <a:lstStyle/>
        <a:p>
          <a:endParaRPr lang="en-TT"/>
        </a:p>
      </dgm:t>
    </dgm:pt>
    <dgm:pt modelId="{31CC8101-9955-49A5-B0B7-1E4BAD625383}" type="pres">
      <dgm:prSet presAssocID="{1127C673-6C93-421B-9F5F-9F3C57FDDCCB}" presName="spNode" presStyleCnt="0"/>
      <dgm:spPr/>
      <dgm:t>
        <a:bodyPr/>
        <a:lstStyle/>
        <a:p>
          <a:endParaRPr lang="en-TT"/>
        </a:p>
      </dgm:t>
    </dgm:pt>
    <dgm:pt modelId="{8C88A14F-2FBF-4A2D-9129-B35CE4FBC181}" type="pres">
      <dgm:prSet presAssocID="{4AD2C67D-26F0-4CBA-AB27-B506A7D577E8}" presName="sibTrans" presStyleLbl="sibTrans1D1" presStyleIdx="2" presStyleCnt="6"/>
      <dgm:spPr>
        <a:custGeom>
          <a:avLst/>
          <a:gdLst/>
          <a:ahLst/>
          <a:cxnLst/>
          <a:rect l="0" t="0" r="0" b="0"/>
          <a:pathLst>
            <a:path>
              <a:moveTo>
                <a:pt x="602206" y="3427843"/>
              </a:moveTo>
              <a:arcTo wR="1998169" hR="1998169" stAng="8058987" swAng="-1499436"/>
            </a:path>
          </a:pathLst>
        </a:custGeom>
      </dgm:spPr>
      <dgm:t>
        <a:bodyPr/>
        <a:lstStyle/>
        <a:p>
          <a:endParaRPr lang="en-TT"/>
        </a:p>
      </dgm:t>
    </dgm:pt>
    <dgm:pt modelId="{839BB4FB-EB56-46A8-9E4D-BBB3BE9AA8A0}" type="pres">
      <dgm:prSet presAssocID="{AA659420-E509-4702-99B3-0B6C011A7289}" presName="node" presStyleLbl="node1" presStyleIdx="3" presStyleCnt="6">
        <dgm:presLayoutVars>
          <dgm:bulletEnabled val="1"/>
        </dgm:presLayoutVars>
      </dgm:prSet>
      <dgm:spPr>
        <a:prstGeom prst="roundRect">
          <a:avLst/>
        </a:prstGeom>
      </dgm:spPr>
      <dgm:t>
        <a:bodyPr/>
        <a:lstStyle/>
        <a:p>
          <a:endParaRPr lang="en-TT"/>
        </a:p>
      </dgm:t>
    </dgm:pt>
    <dgm:pt modelId="{CE5A8195-48F2-4D30-9FD2-0839C765D3CA}" type="pres">
      <dgm:prSet presAssocID="{AA659420-E509-4702-99B3-0B6C011A7289}" presName="spNode" presStyleCnt="0"/>
      <dgm:spPr/>
      <dgm:t>
        <a:bodyPr/>
        <a:lstStyle/>
        <a:p>
          <a:endParaRPr lang="en-TT"/>
        </a:p>
      </dgm:t>
    </dgm:pt>
    <dgm:pt modelId="{698E8181-B5D2-4788-A41E-829CBC98ED71}" type="pres">
      <dgm:prSet presAssocID="{12ACA8DD-83FD-4A86-80F3-301F1764FDC0}" presName="sibTrans" presStyleLbl="sibTrans1D1" presStyleIdx="3" presStyleCnt="6"/>
      <dgm:spPr>
        <a:custGeom>
          <a:avLst/>
          <a:gdLst/>
          <a:ahLst/>
          <a:cxnLst/>
          <a:rect l="0" t="0" r="0" b="0"/>
          <a:pathLst>
            <a:path>
              <a:moveTo>
                <a:pt x="2659443" y="3883744"/>
              </a:moveTo>
              <a:arcTo wR="1998169" hR="1998169" stAng="4240449" swAng="-1499436"/>
            </a:path>
          </a:pathLst>
        </a:custGeom>
      </dgm:spPr>
      <dgm:t>
        <a:bodyPr/>
        <a:lstStyle/>
        <a:p>
          <a:endParaRPr lang="en-TT"/>
        </a:p>
      </dgm:t>
    </dgm:pt>
    <dgm:pt modelId="{017CE6E4-06BF-4CF3-ABD5-A7F58F131E40}" type="pres">
      <dgm:prSet presAssocID="{557F86A1-EE05-45A5-AC2C-7EFD9640A666}" presName="node" presStyleLbl="node1" presStyleIdx="4" presStyleCnt="6">
        <dgm:presLayoutVars>
          <dgm:bulletEnabled val="1"/>
        </dgm:presLayoutVars>
      </dgm:prSet>
      <dgm:spPr>
        <a:prstGeom prst="roundRect">
          <a:avLst/>
        </a:prstGeom>
      </dgm:spPr>
      <dgm:t>
        <a:bodyPr/>
        <a:lstStyle/>
        <a:p>
          <a:endParaRPr lang="en-US"/>
        </a:p>
      </dgm:t>
    </dgm:pt>
    <dgm:pt modelId="{3E534282-A0EF-481B-BD6B-922301D22243}" type="pres">
      <dgm:prSet presAssocID="{557F86A1-EE05-45A5-AC2C-7EFD9640A666}" presName="spNode" presStyleCnt="0"/>
      <dgm:spPr/>
      <dgm:t>
        <a:bodyPr/>
        <a:lstStyle/>
        <a:p>
          <a:endParaRPr lang="en-TT"/>
        </a:p>
      </dgm:t>
    </dgm:pt>
    <dgm:pt modelId="{99193B09-30E1-49D4-ADE8-96BF30E90876}" type="pres">
      <dgm:prSet presAssocID="{BD0B9FE7-3AE9-438F-8BEE-DE6C445CC306}" presName="sibTrans" presStyleLbl="sibTrans1D1" presStyleIdx="4" presStyleCnt="6"/>
      <dgm:spPr>
        <a:custGeom>
          <a:avLst/>
          <a:gdLst/>
          <a:ahLst/>
          <a:cxnLst/>
          <a:rect l="0" t="0" r="0" b="0"/>
          <a:pathLst>
            <a:path>
              <a:moveTo>
                <a:pt x="3915191" y="2561821"/>
              </a:moveTo>
              <a:arcTo wR="1998169" hR="1998169" stAng="983079" swAng="-1966158"/>
            </a:path>
          </a:pathLst>
        </a:custGeom>
      </dgm:spPr>
      <dgm:t>
        <a:bodyPr/>
        <a:lstStyle/>
        <a:p>
          <a:endParaRPr lang="en-TT"/>
        </a:p>
      </dgm:t>
    </dgm:pt>
    <dgm:pt modelId="{9919C656-856A-44B4-8587-9C807B913EF3}" type="pres">
      <dgm:prSet presAssocID="{9A48C872-EC02-428E-B6CB-CA2F0555B58B}" presName="node" presStyleLbl="node1" presStyleIdx="5" presStyleCnt="6">
        <dgm:presLayoutVars>
          <dgm:bulletEnabled val="1"/>
        </dgm:presLayoutVars>
      </dgm:prSet>
      <dgm:spPr>
        <a:prstGeom prst="roundRect">
          <a:avLst/>
        </a:prstGeom>
      </dgm:spPr>
      <dgm:t>
        <a:bodyPr/>
        <a:lstStyle/>
        <a:p>
          <a:endParaRPr lang="en-TT"/>
        </a:p>
      </dgm:t>
    </dgm:pt>
    <dgm:pt modelId="{B4E6F8D8-7B0E-42A9-B0D8-B7380090C61E}" type="pres">
      <dgm:prSet presAssocID="{9A48C872-EC02-428E-B6CB-CA2F0555B58B}" presName="spNode" presStyleCnt="0"/>
      <dgm:spPr/>
      <dgm:t>
        <a:bodyPr/>
        <a:lstStyle/>
        <a:p>
          <a:endParaRPr lang="en-TT"/>
        </a:p>
      </dgm:t>
    </dgm:pt>
    <dgm:pt modelId="{1E2B4A5B-451E-400D-9C6D-DAEDA1AA792A}" type="pres">
      <dgm:prSet presAssocID="{F6BFFC57-E84A-4E54-B719-B650E9E030F6}" presName="sibTrans" presStyleLbl="sibTrans1D1" presStyleIdx="5" presStyleCnt="6"/>
      <dgm:spPr>
        <a:custGeom>
          <a:avLst/>
          <a:gdLst/>
          <a:ahLst/>
          <a:cxnLst/>
          <a:rect l="0" t="0" r="0" b="0"/>
          <a:pathLst>
            <a:path>
              <a:moveTo>
                <a:pt x="3394131" y="568494"/>
              </a:moveTo>
              <a:arcTo wR="1998169" hR="1998169" stAng="18858987" swAng="-1499436"/>
            </a:path>
          </a:pathLst>
        </a:custGeom>
      </dgm:spPr>
      <dgm:t>
        <a:bodyPr/>
        <a:lstStyle/>
        <a:p>
          <a:endParaRPr lang="en-TT"/>
        </a:p>
      </dgm:t>
    </dgm:pt>
  </dgm:ptLst>
  <dgm:cxnLst>
    <dgm:cxn modelId="{9D05B535-7045-43B3-9F39-D5770F562466}" type="presOf" srcId="{BD0B9FE7-3AE9-438F-8BEE-DE6C445CC306}" destId="{99193B09-30E1-49D4-ADE8-96BF30E90876}" srcOrd="0" destOrd="0" presId="urn:microsoft.com/office/officeart/2005/8/layout/cycle6"/>
    <dgm:cxn modelId="{D0D72392-6657-41B9-8432-DBC574353132}" type="presOf" srcId="{9A48C872-EC02-428E-B6CB-CA2F0555B58B}" destId="{9919C656-856A-44B4-8587-9C807B913EF3}" srcOrd="0" destOrd="0" presId="urn:microsoft.com/office/officeart/2005/8/layout/cycle6"/>
    <dgm:cxn modelId="{32E15034-32B7-47BE-85CF-710CF740E059}" type="presOf" srcId="{12ACA8DD-83FD-4A86-80F3-301F1764FDC0}" destId="{698E8181-B5D2-4788-A41E-829CBC98ED71}" srcOrd="0" destOrd="0" presId="urn:microsoft.com/office/officeart/2005/8/layout/cycle6"/>
    <dgm:cxn modelId="{57BB8895-4557-429C-A612-1112069A6BFC}" srcId="{EB818216-963B-4DFC-94D6-43FE729C67CA}" destId="{0D356B52-5B9F-428D-86FF-1999183EDA9F}" srcOrd="1" destOrd="0" parTransId="{6A5E799F-6AAC-422A-85ED-09E37CB700AC}" sibTransId="{B48F2252-21E4-4C48-927B-A4D708DFA4F2}"/>
    <dgm:cxn modelId="{AA91342C-D35E-4874-8C4A-AE1646798A50}" type="presOf" srcId="{0D356B52-5B9F-428D-86FF-1999183EDA9F}" destId="{A19752BF-9068-4727-BF63-7600729A1A7B}" srcOrd="0" destOrd="0" presId="urn:microsoft.com/office/officeart/2005/8/layout/cycle6"/>
    <dgm:cxn modelId="{A54961FE-8F5E-4C58-B53F-A3299E313B17}" type="presOf" srcId="{196BF305-102D-4CCB-B60D-0064F0D1F1A5}" destId="{C73F736F-DAA4-4BE7-9F0E-5F5874BB953A}" srcOrd="0" destOrd="0" presId="urn:microsoft.com/office/officeart/2005/8/layout/cycle6"/>
    <dgm:cxn modelId="{69766017-724B-473D-A1AD-975B999C2C7B}" srcId="{EB818216-963B-4DFC-94D6-43FE729C67CA}" destId="{9A48C872-EC02-428E-B6CB-CA2F0555B58B}" srcOrd="5" destOrd="0" parTransId="{9B7B971F-894D-4E41-8768-D964F3B5E1C4}" sibTransId="{F6BFFC57-E84A-4E54-B719-B650E9E030F6}"/>
    <dgm:cxn modelId="{57199D1E-36CB-4CC5-926F-9A07676CAF07}" type="presOf" srcId="{1127C673-6C93-421B-9F5F-9F3C57FDDCCB}" destId="{47F64457-631C-4DC3-8019-A759FCB2C723}" srcOrd="0" destOrd="0" presId="urn:microsoft.com/office/officeart/2005/8/layout/cycle6"/>
    <dgm:cxn modelId="{9F1B0BDF-7F8D-41B1-A7AB-A2654B34DD0B}" type="presOf" srcId="{B48F2252-21E4-4C48-927B-A4D708DFA4F2}" destId="{7A1AA872-378D-4199-AA21-3DEDA4E89D00}" srcOrd="0" destOrd="0" presId="urn:microsoft.com/office/officeart/2005/8/layout/cycle6"/>
    <dgm:cxn modelId="{E65DEE24-95D2-4F27-8D46-48BF7E5B27DF}" type="presOf" srcId="{F2F71934-D13F-4019-9A40-1925A3B8D7EA}" destId="{BDEE26C8-16E5-4A07-BEE8-0FD7448A872F}" srcOrd="0" destOrd="0" presId="urn:microsoft.com/office/officeart/2005/8/layout/cycle6"/>
    <dgm:cxn modelId="{94C4B943-D628-443E-BDEF-84931D33C7D3}" type="presOf" srcId="{EB818216-963B-4DFC-94D6-43FE729C67CA}" destId="{A0531CE4-8AA2-4E85-BAB6-6199C6EABFA1}" srcOrd="0" destOrd="0" presId="urn:microsoft.com/office/officeart/2005/8/layout/cycle6"/>
    <dgm:cxn modelId="{CA3AD54C-8A09-4957-B2CD-D3556BA51706}" type="presOf" srcId="{557F86A1-EE05-45A5-AC2C-7EFD9640A666}" destId="{017CE6E4-06BF-4CF3-ABD5-A7F58F131E40}" srcOrd="0" destOrd="0" presId="urn:microsoft.com/office/officeart/2005/8/layout/cycle6"/>
    <dgm:cxn modelId="{B6CB1546-B2FB-4375-84A5-A06301640A1C}" type="presOf" srcId="{F6BFFC57-E84A-4E54-B719-B650E9E030F6}" destId="{1E2B4A5B-451E-400D-9C6D-DAEDA1AA792A}" srcOrd="0" destOrd="0" presId="urn:microsoft.com/office/officeart/2005/8/layout/cycle6"/>
    <dgm:cxn modelId="{9F195FE6-AF8A-4A27-9D75-8079390CC4A7}" srcId="{EB818216-963B-4DFC-94D6-43FE729C67CA}" destId="{196BF305-102D-4CCB-B60D-0064F0D1F1A5}" srcOrd="0" destOrd="0" parTransId="{DA8E3475-9009-423C-A750-FEBD7D75C27D}" sibTransId="{F2F71934-D13F-4019-9A40-1925A3B8D7EA}"/>
    <dgm:cxn modelId="{078E832C-CB9D-4E4B-896C-D9E7B3781BDA}" srcId="{EB818216-963B-4DFC-94D6-43FE729C67CA}" destId="{1127C673-6C93-421B-9F5F-9F3C57FDDCCB}" srcOrd="2" destOrd="0" parTransId="{CCB9908D-627C-401F-B3D5-6464F12FCCB0}" sibTransId="{4AD2C67D-26F0-4CBA-AB27-B506A7D577E8}"/>
    <dgm:cxn modelId="{ECFC99C0-9D68-4D81-A913-86B37B83B0EF}" srcId="{EB818216-963B-4DFC-94D6-43FE729C67CA}" destId="{557F86A1-EE05-45A5-AC2C-7EFD9640A666}" srcOrd="4" destOrd="0" parTransId="{A9965E44-DB82-4F2D-A9A1-80035D7D26DD}" sibTransId="{BD0B9FE7-3AE9-438F-8BEE-DE6C445CC306}"/>
    <dgm:cxn modelId="{E29E828D-A1A1-435F-8FD3-98928A11FA56}" type="presOf" srcId="{AA659420-E509-4702-99B3-0B6C011A7289}" destId="{839BB4FB-EB56-46A8-9E4D-BBB3BE9AA8A0}" srcOrd="0" destOrd="0" presId="urn:microsoft.com/office/officeart/2005/8/layout/cycle6"/>
    <dgm:cxn modelId="{FDD7F591-E078-4F68-A31E-E1F26655ED25}" srcId="{EB818216-963B-4DFC-94D6-43FE729C67CA}" destId="{AA659420-E509-4702-99B3-0B6C011A7289}" srcOrd="3" destOrd="0" parTransId="{B3632E27-386E-4EA2-8D3B-C8AB20DD591F}" sibTransId="{12ACA8DD-83FD-4A86-80F3-301F1764FDC0}"/>
    <dgm:cxn modelId="{E4AD68DD-20DE-45F1-BAC9-E0CCEF073B20}" type="presOf" srcId="{4AD2C67D-26F0-4CBA-AB27-B506A7D577E8}" destId="{8C88A14F-2FBF-4A2D-9129-B35CE4FBC181}" srcOrd="0" destOrd="0" presId="urn:microsoft.com/office/officeart/2005/8/layout/cycle6"/>
    <dgm:cxn modelId="{B4B3C6E9-4628-4AD1-9547-D09458562A08}" type="presParOf" srcId="{A0531CE4-8AA2-4E85-BAB6-6199C6EABFA1}" destId="{C73F736F-DAA4-4BE7-9F0E-5F5874BB953A}" srcOrd="0" destOrd="0" presId="urn:microsoft.com/office/officeart/2005/8/layout/cycle6"/>
    <dgm:cxn modelId="{AD43E291-D4C7-470A-B66C-7E0F3C606F28}" type="presParOf" srcId="{A0531CE4-8AA2-4E85-BAB6-6199C6EABFA1}" destId="{31A9DF6A-01A5-4BF1-ABBB-11798DD5E267}" srcOrd="1" destOrd="0" presId="urn:microsoft.com/office/officeart/2005/8/layout/cycle6"/>
    <dgm:cxn modelId="{1B1365AA-7416-4D9C-97E3-5EAE21C557D9}" type="presParOf" srcId="{A0531CE4-8AA2-4E85-BAB6-6199C6EABFA1}" destId="{BDEE26C8-16E5-4A07-BEE8-0FD7448A872F}" srcOrd="2" destOrd="0" presId="urn:microsoft.com/office/officeart/2005/8/layout/cycle6"/>
    <dgm:cxn modelId="{035103F9-0BA5-47CB-81F8-93A635B7236E}" type="presParOf" srcId="{A0531CE4-8AA2-4E85-BAB6-6199C6EABFA1}" destId="{A19752BF-9068-4727-BF63-7600729A1A7B}" srcOrd="3" destOrd="0" presId="urn:microsoft.com/office/officeart/2005/8/layout/cycle6"/>
    <dgm:cxn modelId="{3A0CDD0C-77BD-4AE5-A9B7-579292A812F9}" type="presParOf" srcId="{A0531CE4-8AA2-4E85-BAB6-6199C6EABFA1}" destId="{CA1850D1-C3E9-4BA9-9DDC-165313F543F5}" srcOrd="4" destOrd="0" presId="urn:microsoft.com/office/officeart/2005/8/layout/cycle6"/>
    <dgm:cxn modelId="{E2890C3A-CE5F-4E40-BA7F-F09AA67F53F2}" type="presParOf" srcId="{A0531CE4-8AA2-4E85-BAB6-6199C6EABFA1}" destId="{7A1AA872-378D-4199-AA21-3DEDA4E89D00}" srcOrd="5" destOrd="0" presId="urn:microsoft.com/office/officeart/2005/8/layout/cycle6"/>
    <dgm:cxn modelId="{AC401238-3EB5-4DCD-AD40-2C2F18990EEE}" type="presParOf" srcId="{A0531CE4-8AA2-4E85-BAB6-6199C6EABFA1}" destId="{47F64457-631C-4DC3-8019-A759FCB2C723}" srcOrd="6" destOrd="0" presId="urn:microsoft.com/office/officeart/2005/8/layout/cycle6"/>
    <dgm:cxn modelId="{3662F72E-842A-4248-8FB8-33D10779A750}" type="presParOf" srcId="{A0531CE4-8AA2-4E85-BAB6-6199C6EABFA1}" destId="{31CC8101-9955-49A5-B0B7-1E4BAD625383}" srcOrd="7" destOrd="0" presId="urn:microsoft.com/office/officeart/2005/8/layout/cycle6"/>
    <dgm:cxn modelId="{8F22A673-FF8B-4DEE-87A0-FF644513229C}" type="presParOf" srcId="{A0531CE4-8AA2-4E85-BAB6-6199C6EABFA1}" destId="{8C88A14F-2FBF-4A2D-9129-B35CE4FBC181}" srcOrd="8" destOrd="0" presId="urn:microsoft.com/office/officeart/2005/8/layout/cycle6"/>
    <dgm:cxn modelId="{D5C035C9-7692-41DF-851D-168A3ADA16B1}" type="presParOf" srcId="{A0531CE4-8AA2-4E85-BAB6-6199C6EABFA1}" destId="{839BB4FB-EB56-46A8-9E4D-BBB3BE9AA8A0}" srcOrd="9" destOrd="0" presId="urn:microsoft.com/office/officeart/2005/8/layout/cycle6"/>
    <dgm:cxn modelId="{2B2865D6-8F52-4840-AC2D-6729F431AA21}" type="presParOf" srcId="{A0531CE4-8AA2-4E85-BAB6-6199C6EABFA1}" destId="{CE5A8195-48F2-4D30-9FD2-0839C765D3CA}" srcOrd="10" destOrd="0" presId="urn:microsoft.com/office/officeart/2005/8/layout/cycle6"/>
    <dgm:cxn modelId="{DFF62DD6-465B-4269-BD90-B7891CCA894D}" type="presParOf" srcId="{A0531CE4-8AA2-4E85-BAB6-6199C6EABFA1}" destId="{698E8181-B5D2-4788-A41E-829CBC98ED71}" srcOrd="11" destOrd="0" presId="urn:microsoft.com/office/officeart/2005/8/layout/cycle6"/>
    <dgm:cxn modelId="{F12699FE-BA17-4D2C-BC86-F68DD8682E98}" type="presParOf" srcId="{A0531CE4-8AA2-4E85-BAB6-6199C6EABFA1}" destId="{017CE6E4-06BF-4CF3-ABD5-A7F58F131E40}" srcOrd="12" destOrd="0" presId="urn:microsoft.com/office/officeart/2005/8/layout/cycle6"/>
    <dgm:cxn modelId="{D81D463D-A6D9-4716-937A-58B8498F30B4}" type="presParOf" srcId="{A0531CE4-8AA2-4E85-BAB6-6199C6EABFA1}" destId="{3E534282-A0EF-481B-BD6B-922301D22243}" srcOrd="13" destOrd="0" presId="urn:microsoft.com/office/officeart/2005/8/layout/cycle6"/>
    <dgm:cxn modelId="{5B4DAED1-83BA-4967-A77F-5B590FFB5227}" type="presParOf" srcId="{A0531CE4-8AA2-4E85-BAB6-6199C6EABFA1}" destId="{99193B09-30E1-49D4-ADE8-96BF30E90876}" srcOrd="14" destOrd="0" presId="urn:microsoft.com/office/officeart/2005/8/layout/cycle6"/>
    <dgm:cxn modelId="{E83A8732-44AA-4752-90C0-473066F7A1F8}" type="presParOf" srcId="{A0531CE4-8AA2-4E85-BAB6-6199C6EABFA1}" destId="{9919C656-856A-44B4-8587-9C807B913EF3}" srcOrd="15" destOrd="0" presId="urn:microsoft.com/office/officeart/2005/8/layout/cycle6"/>
    <dgm:cxn modelId="{C365134B-4986-46E1-9065-64A866735EE9}" type="presParOf" srcId="{A0531CE4-8AA2-4E85-BAB6-6199C6EABFA1}" destId="{B4E6F8D8-7B0E-42A9-B0D8-B7380090C61E}" srcOrd="16" destOrd="0" presId="urn:microsoft.com/office/officeart/2005/8/layout/cycle6"/>
    <dgm:cxn modelId="{BC2B162D-AA6A-42FB-9D12-4E1FBDDC0DDB}" type="presParOf" srcId="{A0531CE4-8AA2-4E85-BAB6-6199C6EABFA1}" destId="{1E2B4A5B-451E-400D-9C6D-DAEDA1AA792A}"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434BF43-BD21-4DEC-A4D9-9F9F19C77DED}" type="doc">
      <dgm:prSet loTypeId="urn:microsoft.com/office/officeart/2005/8/layout/hList3" loCatId="list" qsTypeId="urn:microsoft.com/office/officeart/2005/8/quickstyle/3d5" qsCatId="3D" csTypeId="urn:microsoft.com/office/officeart/2005/8/colors/accent1_2" csCatId="accent1" phldr="1"/>
      <dgm:spPr/>
      <dgm:t>
        <a:bodyPr/>
        <a:lstStyle/>
        <a:p>
          <a:endParaRPr lang="en-TT"/>
        </a:p>
      </dgm:t>
    </dgm:pt>
    <dgm:pt modelId="{7C9137A9-B089-4D77-8E01-B867A0CAACAD}">
      <dgm:prSet phldrT="[Text]"/>
      <dgm:spPr>
        <a:solidFill>
          <a:schemeClr val="accent2"/>
        </a:solidFill>
      </dgm:spPr>
      <dgm:t>
        <a:bodyPr/>
        <a:lstStyle/>
        <a:p>
          <a:r>
            <a:rPr lang="en-TT" dirty="0" smtClean="0"/>
            <a:t>Preferential Trade between CARICOM and Colombia</a:t>
          </a:r>
          <a:endParaRPr lang="en-TT" dirty="0"/>
        </a:p>
      </dgm:t>
    </dgm:pt>
    <dgm:pt modelId="{75161389-318A-4800-B02C-63DA4B51529F}" type="parTrans" cxnId="{9192698C-38A6-47B8-9A64-591C9033A301}">
      <dgm:prSet/>
      <dgm:spPr/>
      <dgm:t>
        <a:bodyPr/>
        <a:lstStyle/>
        <a:p>
          <a:endParaRPr lang="en-TT"/>
        </a:p>
      </dgm:t>
    </dgm:pt>
    <dgm:pt modelId="{5AED2E7B-F856-4375-A722-CB6122CA9FF6}" type="sibTrans" cxnId="{9192698C-38A6-47B8-9A64-591C9033A301}">
      <dgm:prSet/>
      <dgm:spPr/>
      <dgm:t>
        <a:bodyPr/>
        <a:lstStyle/>
        <a:p>
          <a:endParaRPr lang="en-TT"/>
        </a:p>
      </dgm:t>
    </dgm:pt>
    <dgm:pt modelId="{8746F7DC-91F5-4229-A929-2A7D14DBD92B}">
      <dgm:prSet phldrT="[Text]" custT="1"/>
      <dgm:spPr>
        <a:solidFill>
          <a:schemeClr val="accent6">
            <a:lumMod val="75000"/>
          </a:schemeClr>
        </a:solidFill>
      </dgm:spPr>
      <dgm:t>
        <a:bodyPr/>
        <a:lstStyle/>
        <a:p>
          <a:r>
            <a:rPr lang="en-TT" sz="2800" dirty="0" smtClean="0"/>
            <a:t>CARICOM-Colombia Agreement on Trade Economic and Technical Cooperation - 1994</a:t>
          </a:r>
          <a:endParaRPr lang="en-TT" sz="2800" dirty="0"/>
        </a:p>
      </dgm:t>
    </dgm:pt>
    <dgm:pt modelId="{24761300-4FC9-4558-AB65-1BCD4EE0C82A}" type="parTrans" cxnId="{A54E0735-9A8D-4576-A82B-5EE0CBD9F058}">
      <dgm:prSet/>
      <dgm:spPr/>
      <dgm:t>
        <a:bodyPr/>
        <a:lstStyle/>
        <a:p>
          <a:endParaRPr lang="en-TT"/>
        </a:p>
      </dgm:t>
    </dgm:pt>
    <dgm:pt modelId="{2C0F562C-EF8D-4262-86B6-88B3CF18A25A}" type="sibTrans" cxnId="{A54E0735-9A8D-4576-A82B-5EE0CBD9F058}">
      <dgm:prSet/>
      <dgm:spPr/>
      <dgm:t>
        <a:bodyPr/>
        <a:lstStyle/>
        <a:p>
          <a:endParaRPr lang="en-TT"/>
        </a:p>
      </dgm:t>
    </dgm:pt>
    <dgm:pt modelId="{8B4F7FA1-CD8F-4FB1-886C-479A4151071D}">
      <dgm:prSet phldrT="[Text]" custT="1"/>
      <dgm:spPr>
        <a:solidFill>
          <a:schemeClr val="bg2">
            <a:lumMod val="50000"/>
          </a:schemeClr>
        </a:solidFill>
      </dgm:spPr>
      <dgm:t>
        <a:bodyPr/>
        <a:lstStyle/>
        <a:p>
          <a:r>
            <a:rPr lang="en-TT" sz="2800" dirty="0" smtClean="0"/>
            <a:t>Protocol amending the CARICOM-Colombia Agreement on Trade Economic and Technical Cooperation - 1998</a:t>
          </a:r>
          <a:endParaRPr lang="en-TT" sz="2800" dirty="0"/>
        </a:p>
      </dgm:t>
    </dgm:pt>
    <dgm:pt modelId="{2D86291D-75D0-4F6B-BF7E-05FCF630B909}" type="parTrans" cxnId="{347887F8-6D4B-4162-9119-26B8218FA5C7}">
      <dgm:prSet/>
      <dgm:spPr/>
      <dgm:t>
        <a:bodyPr/>
        <a:lstStyle/>
        <a:p>
          <a:endParaRPr lang="en-TT"/>
        </a:p>
      </dgm:t>
    </dgm:pt>
    <dgm:pt modelId="{7868761D-45AC-4B77-9856-C466B1E932F9}" type="sibTrans" cxnId="{347887F8-6D4B-4162-9119-26B8218FA5C7}">
      <dgm:prSet/>
      <dgm:spPr/>
      <dgm:t>
        <a:bodyPr/>
        <a:lstStyle/>
        <a:p>
          <a:endParaRPr lang="en-TT"/>
        </a:p>
      </dgm:t>
    </dgm:pt>
    <dgm:pt modelId="{E055368C-23AF-4C62-B424-2774F0899363}">
      <dgm:prSet phldrT="[Text]"/>
      <dgm:spPr/>
      <dgm:t>
        <a:bodyPr/>
        <a:lstStyle/>
        <a:p>
          <a:endParaRPr lang="en-TT" dirty="0"/>
        </a:p>
      </dgm:t>
    </dgm:pt>
    <dgm:pt modelId="{9935A1E7-0EA3-459D-8930-D1EE29BD0537}" type="parTrans" cxnId="{41177F55-813C-46D9-B1EF-9B7B149F3440}">
      <dgm:prSet/>
      <dgm:spPr/>
      <dgm:t>
        <a:bodyPr/>
        <a:lstStyle/>
        <a:p>
          <a:endParaRPr lang="en-TT"/>
        </a:p>
      </dgm:t>
    </dgm:pt>
    <dgm:pt modelId="{DD6B37B1-2C18-49E7-A38E-83A6E6C791CE}" type="sibTrans" cxnId="{41177F55-813C-46D9-B1EF-9B7B149F3440}">
      <dgm:prSet/>
      <dgm:spPr/>
      <dgm:t>
        <a:bodyPr/>
        <a:lstStyle/>
        <a:p>
          <a:endParaRPr lang="en-TT"/>
        </a:p>
      </dgm:t>
    </dgm:pt>
    <dgm:pt modelId="{4193C7F1-4310-43E8-B417-08E20B165B0F}" type="pres">
      <dgm:prSet presAssocID="{6434BF43-BD21-4DEC-A4D9-9F9F19C77DED}" presName="composite" presStyleCnt="0">
        <dgm:presLayoutVars>
          <dgm:chMax val="1"/>
          <dgm:dir/>
          <dgm:resizeHandles val="exact"/>
        </dgm:presLayoutVars>
      </dgm:prSet>
      <dgm:spPr/>
      <dgm:t>
        <a:bodyPr/>
        <a:lstStyle/>
        <a:p>
          <a:endParaRPr lang="en-TT"/>
        </a:p>
      </dgm:t>
    </dgm:pt>
    <dgm:pt modelId="{3572AD53-1495-471A-98B0-9A1839F9745D}" type="pres">
      <dgm:prSet presAssocID="{7C9137A9-B089-4D77-8E01-B867A0CAACAD}" presName="roof" presStyleLbl="dkBgShp" presStyleIdx="0" presStyleCnt="2"/>
      <dgm:spPr/>
      <dgm:t>
        <a:bodyPr/>
        <a:lstStyle/>
        <a:p>
          <a:endParaRPr lang="en-TT"/>
        </a:p>
      </dgm:t>
    </dgm:pt>
    <dgm:pt modelId="{4A62A909-2B66-4575-A06A-B2D42D91DF39}" type="pres">
      <dgm:prSet presAssocID="{7C9137A9-B089-4D77-8E01-B867A0CAACAD}" presName="pillars" presStyleCnt="0"/>
      <dgm:spPr/>
    </dgm:pt>
    <dgm:pt modelId="{CAF4070E-C9E6-47E9-8051-1D8324C0C672}" type="pres">
      <dgm:prSet presAssocID="{7C9137A9-B089-4D77-8E01-B867A0CAACAD}" presName="pillar1" presStyleLbl="node1" presStyleIdx="0" presStyleCnt="2">
        <dgm:presLayoutVars>
          <dgm:bulletEnabled val="1"/>
        </dgm:presLayoutVars>
      </dgm:prSet>
      <dgm:spPr/>
      <dgm:t>
        <a:bodyPr/>
        <a:lstStyle/>
        <a:p>
          <a:endParaRPr lang="en-TT"/>
        </a:p>
      </dgm:t>
    </dgm:pt>
    <dgm:pt modelId="{22758F60-BC85-4CA8-A7FB-19F781D02887}" type="pres">
      <dgm:prSet presAssocID="{8B4F7FA1-CD8F-4FB1-886C-479A4151071D}" presName="pillarX" presStyleLbl="node1" presStyleIdx="1" presStyleCnt="2" custLinFactNeighborX="-5500">
        <dgm:presLayoutVars>
          <dgm:bulletEnabled val="1"/>
        </dgm:presLayoutVars>
      </dgm:prSet>
      <dgm:spPr/>
      <dgm:t>
        <a:bodyPr/>
        <a:lstStyle/>
        <a:p>
          <a:endParaRPr lang="en-TT"/>
        </a:p>
      </dgm:t>
    </dgm:pt>
    <dgm:pt modelId="{3D9C2C08-B58D-41B5-93FC-0A6E58B04812}" type="pres">
      <dgm:prSet presAssocID="{7C9137A9-B089-4D77-8E01-B867A0CAACAD}" presName="base" presStyleLbl="dkBgShp" presStyleIdx="1" presStyleCnt="2"/>
      <dgm:spPr/>
    </dgm:pt>
  </dgm:ptLst>
  <dgm:cxnLst>
    <dgm:cxn modelId="{80CABE7E-CF30-473C-A59C-172890FDA8F2}" type="presOf" srcId="{7C9137A9-B089-4D77-8E01-B867A0CAACAD}" destId="{3572AD53-1495-471A-98B0-9A1839F9745D}" srcOrd="0" destOrd="0" presId="urn:microsoft.com/office/officeart/2005/8/layout/hList3"/>
    <dgm:cxn modelId="{8CCF187A-FC7B-436A-BEF6-ADF482115BE7}" type="presOf" srcId="{8B4F7FA1-CD8F-4FB1-886C-479A4151071D}" destId="{22758F60-BC85-4CA8-A7FB-19F781D02887}" srcOrd="0" destOrd="0" presId="urn:microsoft.com/office/officeart/2005/8/layout/hList3"/>
    <dgm:cxn modelId="{347887F8-6D4B-4162-9119-26B8218FA5C7}" srcId="{7C9137A9-B089-4D77-8E01-B867A0CAACAD}" destId="{8B4F7FA1-CD8F-4FB1-886C-479A4151071D}" srcOrd="1" destOrd="0" parTransId="{2D86291D-75D0-4F6B-BF7E-05FCF630B909}" sibTransId="{7868761D-45AC-4B77-9856-C466B1E932F9}"/>
    <dgm:cxn modelId="{9192698C-38A6-47B8-9A64-591C9033A301}" srcId="{6434BF43-BD21-4DEC-A4D9-9F9F19C77DED}" destId="{7C9137A9-B089-4D77-8E01-B867A0CAACAD}" srcOrd="0" destOrd="0" parTransId="{75161389-318A-4800-B02C-63DA4B51529F}" sibTransId="{5AED2E7B-F856-4375-A722-CB6122CA9FF6}"/>
    <dgm:cxn modelId="{A54E0735-9A8D-4576-A82B-5EE0CBD9F058}" srcId="{7C9137A9-B089-4D77-8E01-B867A0CAACAD}" destId="{8746F7DC-91F5-4229-A929-2A7D14DBD92B}" srcOrd="0" destOrd="0" parTransId="{24761300-4FC9-4558-AB65-1BCD4EE0C82A}" sibTransId="{2C0F562C-EF8D-4262-86B6-88B3CF18A25A}"/>
    <dgm:cxn modelId="{41177F55-813C-46D9-B1EF-9B7B149F3440}" srcId="{6434BF43-BD21-4DEC-A4D9-9F9F19C77DED}" destId="{E055368C-23AF-4C62-B424-2774F0899363}" srcOrd="1" destOrd="0" parTransId="{9935A1E7-0EA3-459D-8930-D1EE29BD0537}" sibTransId="{DD6B37B1-2C18-49E7-A38E-83A6E6C791CE}"/>
    <dgm:cxn modelId="{023621BD-8FFD-416C-9D52-1B2CA850FAB1}" type="presOf" srcId="{8746F7DC-91F5-4229-A929-2A7D14DBD92B}" destId="{CAF4070E-C9E6-47E9-8051-1D8324C0C672}" srcOrd="0" destOrd="0" presId="urn:microsoft.com/office/officeart/2005/8/layout/hList3"/>
    <dgm:cxn modelId="{4C22C024-14E7-4DF4-90DF-B5C30DFF3B2F}" type="presOf" srcId="{6434BF43-BD21-4DEC-A4D9-9F9F19C77DED}" destId="{4193C7F1-4310-43E8-B417-08E20B165B0F}" srcOrd="0" destOrd="0" presId="urn:microsoft.com/office/officeart/2005/8/layout/hList3"/>
    <dgm:cxn modelId="{06FCDA84-F6DB-4021-9BB8-93792F0C9D05}" type="presParOf" srcId="{4193C7F1-4310-43E8-B417-08E20B165B0F}" destId="{3572AD53-1495-471A-98B0-9A1839F9745D}" srcOrd="0" destOrd="0" presId="urn:microsoft.com/office/officeart/2005/8/layout/hList3"/>
    <dgm:cxn modelId="{FD918841-C829-4EEC-8B02-DC260012F73D}" type="presParOf" srcId="{4193C7F1-4310-43E8-B417-08E20B165B0F}" destId="{4A62A909-2B66-4575-A06A-B2D42D91DF39}" srcOrd="1" destOrd="0" presId="urn:microsoft.com/office/officeart/2005/8/layout/hList3"/>
    <dgm:cxn modelId="{AEB1E81C-C2CD-4E74-A009-CD26E132A83C}" type="presParOf" srcId="{4A62A909-2B66-4575-A06A-B2D42D91DF39}" destId="{CAF4070E-C9E6-47E9-8051-1D8324C0C672}" srcOrd="0" destOrd="0" presId="urn:microsoft.com/office/officeart/2005/8/layout/hList3"/>
    <dgm:cxn modelId="{BAA30B48-BAD3-46FE-A5F7-F397AC1F155F}" type="presParOf" srcId="{4A62A909-2B66-4575-A06A-B2D42D91DF39}" destId="{22758F60-BC85-4CA8-A7FB-19F781D02887}" srcOrd="1" destOrd="0" presId="urn:microsoft.com/office/officeart/2005/8/layout/hList3"/>
    <dgm:cxn modelId="{A3D0A354-E1D8-4C66-9A8F-A738ECE9A8AA}" type="presParOf" srcId="{4193C7F1-4310-43E8-B417-08E20B165B0F}" destId="{3D9C2C08-B58D-41B5-93FC-0A6E58B04812}"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6947EA-ADBE-485C-A529-86835BD1C2D8}" type="doc">
      <dgm:prSet loTypeId="urn:microsoft.com/office/officeart/2009/3/layout/BlockDescendingList" loCatId="list" qsTypeId="urn:microsoft.com/office/officeart/2005/8/quickstyle/simple1" qsCatId="simple" csTypeId="urn:microsoft.com/office/officeart/2005/8/colors/accent2_4" csCatId="accent2" phldr="1"/>
      <dgm:spPr/>
      <dgm:t>
        <a:bodyPr/>
        <a:lstStyle/>
        <a:p>
          <a:endParaRPr lang="en-US"/>
        </a:p>
      </dgm:t>
    </dgm:pt>
    <dgm:pt modelId="{93EDA065-EB22-4747-A450-62EE07C4CDE2}">
      <dgm:prSet phldrT="[Text]" custT="1"/>
      <dgm:spPr>
        <a:solidFill>
          <a:schemeClr val="tx2">
            <a:lumMod val="40000"/>
            <a:lumOff val="60000"/>
          </a:schemeClr>
        </a:solidFill>
      </dgm:spPr>
      <dgm:t>
        <a:bodyPr/>
        <a:lstStyle/>
        <a:p>
          <a:r>
            <a:rPr lang="en-US" sz="2000" dirty="0" smtClean="0"/>
            <a:t>Trade in Goods</a:t>
          </a:r>
          <a:endParaRPr lang="en-US" sz="2000" dirty="0"/>
        </a:p>
      </dgm:t>
    </dgm:pt>
    <dgm:pt modelId="{B47486D5-1A6E-485C-AF3B-21C47C400EBE}" type="parTrans" cxnId="{ECA2B0C9-A72B-48F1-80ED-93D1D433CD16}">
      <dgm:prSet/>
      <dgm:spPr/>
      <dgm:t>
        <a:bodyPr/>
        <a:lstStyle/>
        <a:p>
          <a:endParaRPr lang="en-US"/>
        </a:p>
      </dgm:t>
    </dgm:pt>
    <dgm:pt modelId="{8FD87901-66B5-4930-926E-65F68F39A907}" type="sibTrans" cxnId="{ECA2B0C9-A72B-48F1-80ED-93D1D433CD16}">
      <dgm:prSet/>
      <dgm:spPr/>
      <dgm:t>
        <a:bodyPr/>
        <a:lstStyle/>
        <a:p>
          <a:endParaRPr lang="en-US"/>
        </a:p>
      </dgm:t>
    </dgm:pt>
    <dgm:pt modelId="{85066337-9F2B-4F69-A5F1-0B211E4D9A12}">
      <dgm:prSet phldrT="[Text]" custT="1"/>
      <dgm:spPr/>
      <dgm:t>
        <a:bodyPr/>
        <a:lstStyle/>
        <a:p>
          <a:r>
            <a:rPr lang="en-US" sz="1200" dirty="0" smtClean="0"/>
            <a:t>Tariff Elimination Annexes</a:t>
          </a:r>
          <a:endParaRPr lang="en-US" sz="1200" dirty="0"/>
        </a:p>
      </dgm:t>
    </dgm:pt>
    <dgm:pt modelId="{17821791-3E7F-412A-A218-897043B3E40C}" type="parTrans" cxnId="{8AE1BBC2-7C4B-416F-A75A-EEC5F39E7FB8}">
      <dgm:prSet/>
      <dgm:spPr/>
      <dgm:t>
        <a:bodyPr/>
        <a:lstStyle/>
        <a:p>
          <a:endParaRPr lang="en-US"/>
        </a:p>
      </dgm:t>
    </dgm:pt>
    <dgm:pt modelId="{CD6A2840-9AE1-4E85-81C2-0085BE879CAF}" type="sibTrans" cxnId="{8AE1BBC2-7C4B-416F-A75A-EEC5F39E7FB8}">
      <dgm:prSet/>
      <dgm:spPr/>
      <dgm:t>
        <a:bodyPr/>
        <a:lstStyle/>
        <a:p>
          <a:endParaRPr lang="en-US"/>
        </a:p>
      </dgm:t>
    </dgm:pt>
    <dgm:pt modelId="{C5BFEBBA-901D-4D1B-8A6F-932D3E2CEFBE}">
      <dgm:prSet phldrT="[Text]" custT="1"/>
      <dgm:spPr/>
      <dgm:t>
        <a:bodyPr/>
        <a:lstStyle/>
        <a:p>
          <a:r>
            <a:rPr lang="en-US" sz="1200" dirty="0" smtClean="0"/>
            <a:t>Rules of Origin Annexes</a:t>
          </a:r>
          <a:endParaRPr lang="en-US" sz="1200" dirty="0"/>
        </a:p>
      </dgm:t>
    </dgm:pt>
    <dgm:pt modelId="{C9C694CA-8FAD-4726-A500-15CE6CB91149}" type="parTrans" cxnId="{02249BEC-9F5B-4074-951E-C961B56022B1}">
      <dgm:prSet/>
      <dgm:spPr/>
      <dgm:t>
        <a:bodyPr/>
        <a:lstStyle/>
        <a:p>
          <a:endParaRPr lang="en-US"/>
        </a:p>
      </dgm:t>
    </dgm:pt>
    <dgm:pt modelId="{0119AA66-4B54-452F-814E-917E54E1F110}" type="sibTrans" cxnId="{02249BEC-9F5B-4074-951E-C961B56022B1}">
      <dgm:prSet/>
      <dgm:spPr/>
      <dgm:t>
        <a:bodyPr/>
        <a:lstStyle/>
        <a:p>
          <a:endParaRPr lang="en-US"/>
        </a:p>
      </dgm:t>
    </dgm:pt>
    <dgm:pt modelId="{1EE72441-7ACB-4328-AFFD-7B0EEA4F4684}">
      <dgm:prSet phldrT="[Text]" custT="1"/>
      <dgm:spPr>
        <a:solidFill>
          <a:srgbClr val="00B0F0"/>
        </a:solidFill>
      </dgm:spPr>
      <dgm:t>
        <a:bodyPr/>
        <a:lstStyle/>
        <a:p>
          <a:r>
            <a:rPr lang="en-US" sz="2000" dirty="0" smtClean="0"/>
            <a:t>Institutional Issues</a:t>
          </a:r>
          <a:endParaRPr lang="en-US" sz="2000" dirty="0"/>
        </a:p>
      </dgm:t>
    </dgm:pt>
    <dgm:pt modelId="{31BD535F-458D-4B90-B7E0-FAC878E73F68}" type="parTrans" cxnId="{90A3FBD5-E983-4DD3-B29E-7F9E7C1A616A}">
      <dgm:prSet/>
      <dgm:spPr/>
      <dgm:t>
        <a:bodyPr/>
        <a:lstStyle/>
        <a:p>
          <a:endParaRPr lang="en-US"/>
        </a:p>
      </dgm:t>
    </dgm:pt>
    <dgm:pt modelId="{E33C2343-DE54-474C-B70E-1EB109C65883}" type="sibTrans" cxnId="{90A3FBD5-E983-4DD3-B29E-7F9E7C1A616A}">
      <dgm:prSet/>
      <dgm:spPr/>
      <dgm:t>
        <a:bodyPr/>
        <a:lstStyle/>
        <a:p>
          <a:endParaRPr lang="en-US"/>
        </a:p>
      </dgm:t>
    </dgm:pt>
    <dgm:pt modelId="{26F773E6-1FA7-4AA7-997B-B8AEC933824C}">
      <dgm:prSet phldrT="[Text]" custT="1"/>
      <dgm:spPr>
        <a:solidFill>
          <a:srgbClr val="92D050"/>
        </a:solidFill>
      </dgm:spPr>
      <dgm:t>
        <a:bodyPr/>
        <a:lstStyle/>
        <a:p>
          <a:r>
            <a:rPr lang="en-US" sz="2000" dirty="0" smtClean="0"/>
            <a:t>Trade in Services and Investment</a:t>
          </a:r>
          <a:endParaRPr lang="en-US" sz="2000" dirty="0"/>
        </a:p>
      </dgm:t>
    </dgm:pt>
    <dgm:pt modelId="{DFF855D0-D298-410D-BC6D-86E5A07E3500}" type="parTrans" cxnId="{BD7DB88C-D166-4666-80F6-E14875B41A85}">
      <dgm:prSet/>
      <dgm:spPr/>
      <dgm:t>
        <a:bodyPr/>
        <a:lstStyle/>
        <a:p>
          <a:endParaRPr lang="en-US"/>
        </a:p>
      </dgm:t>
    </dgm:pt>
    <dgm:pt modelId="{EBCED6FF-C99A-46FC-B02F-B6281511D924}" type="sibTrans" cxnId="{BD7DB88C-D166-4666-80F6-E14875B41A85}">
      <dgm:prSet/>
      <dgm:spPr/>
      <dgm:t>
        <a:bodyPr/>
        <a:lstStyle/>
        <a:p>
          <a:endParaRPr lang="en-US"/>
        </a:p>
      </dgm:t>
    </dgm:pt>
    <dgm:pt modelId="{8E8DB0A5-AB57-4A3B-B65F-211F17E7677F}">
      <dgm:prSet phldrT="[Text]" custT="1"/>
      <dgm:spPr/>
      <dgm:t>
        <a:bodyPr/>
        <a:lstStyle/>
        <a:p>
          <a:r>
            <a:rPr lang="en-US" sz="1200" dirty="0" smtClean="0"/>
            <a:t>Built-in Agendas</a:t>
          </a:r>
          <a:endParaRPr lang="en-US" sz="1200" dirty="0"/>
        </a:p>
      </dgm:t>
    </dgm:pt>
    <dgm:pt modelId="{907F829C-F357-400D-9BCB-721019CBDC6E}" type="parTrans" cxnId="{ACC7B58A-1C88-4B2F-90FE-3658A25EE99B}">
      <dgm:prSet/>
      <dgm:spPr/>
      <dgm:t>
        <a:bodyPr/>
        <a:lstStyle/>
        <a:p>
          <a:endParaRPr lang="en-US"/>
        </a:p>
      </dgm:t>
    </dgm:pt>
    <dgm:pt modelId="{01463F84-95D7-4085-9C32-EC00E7D44849}" type="sibTrans" cxnId="{ACC7B58A-1C88-4B2F-90FE-3658A25EE99B}">
      <dgm:prSet/>
      <dgm:spPr/>
      <dgm:t>
        <a:bodyPr/>
        <a:lstStyle/>
        <a:p>
          <a:endParaRPr lang="en-US"/>
        </a:p>
      </dgm:t>
    </dgm:pt>
    <dgm:pt modelId="{4AB08728-D94A-4565-941C-A5EFB6DEE864}">
      <dgm:prSet custT="1"/>
      <dgm:spPr>
        <a:solidFill>
          <a:srgbClr val="F19127"/>
        </a:solidFill>
      </dgm:spPr>
      <dgm:t>
        <a:bodyPr/>
        <a:lstStyle/>
        <a:p>
          <a:r>
            <a:rPr lang="en-US" sz="2400" dirty="0" smtClean="0"/>
            <a:t>Trade Facilitation</a:t>
          </a:r>
          <a:endParaRPr lang="en-US" sz="2400" dirty="0"/>
        </a:p>
      </dgm:t>
    </dgm:pt>
    <dgm:pt modelId="{B2A8A29D-6B4A-4D0C-BDC5-95A2C3F07D08}" type="parTrans" cxnId="{9196F42D-D120-4D7B-850E-D6B66F9A5879}">
      <dgm:prSet/>
      <dgm:spPr/>
      <dgm:t>
        <a:bodyPr/>
        <a:lstStyle/>
        <a:p>
          <a:endParaRPr lang="en-US"/>
        </a:p>
      </dgm:t>
    </dgm:pt>
    <dgm:pt modelId="{DB224AF8-DA0E-4726-A67B-A4C46B0298FE}" type="sibTrans" cxnId="{9196F42D-D120-4D7B-850E-D6B66F9A5879}">
      <dgm:prSet/>
      <dgm:spPr/>
      <dgm:t>
        <a:bodyPr/>
        <a:lstStyle/>
        <a:p>
          <a:endParaRPr lang="en-US"/>
        </a:p>
      </dgm:t>
    </dgm:pt>
    <dgm:pt modelId="{946DB36F-95AD-4AAB-9522-A20E8F72EB34}">
      <dgm:prSet custT="1"/>
      <dgm:spPr/>
      <dgm:t>
        <a:bodyPr/>
        <a:lstStyle/>
        <a:p>
          <a:r>
            <a:rPr lang="en-US" sz="1600" dirty="0" smtClean="0"/>
            <a:t>Technical Cooperation</a:t>
          </a:r>
          <a:endParaRPr lang="en-US" sz="1600" dirty="0"/>
        </a:p>
      </dgm:t>
    </dgm:pt>
    <dgm:pt modelId="{26A18B66-F788-47DC-A2BE-5F7F7D40EEA8}" type="parTrans" cxnId="{B6D941C7-48B1-4660-BB03-6F6FB35910B7}">
      <dgm:prSet/>
      <dgm:spPr/>
      <dgm:t>
        <a:bodyPr/>
        <a:lstStyle/>
        <a:p>
          <a:endParaRPr lang="en-US"/>
        </a:p>
      </dgm:t>
    </dgm:pt>
    <dgm:pt modelId="{1F3F59CE-AC83-4102-89E9-BF7BCCE49D1B}" type="sibTrans" cxnId="{B6D941C7-48B1-4660-BB03-6F6FB35910B7}">
      <dgm:prSet/>
      <dgm:spPr/>
      <dgm:t>
        <a:bodyPr/>
        <a:lstStyle/>
        <a:p>
          <a:endParaRPr lang="en-US"/>
        </a:p>
      </dgm:t>
    </dgm:pt>
    <dgm:pt modelId="{330472FA-6665-412C-9EA1-CABD49E76352}">
      <dgm:prSet custT="1"/>
      <dgm:spPr/>
      <dgm:t>
        <a:bodyPr/>
        <a:lstStyle/>
        <a:p>
          <a:r>
            <a:rPr lang="en-US" sz="1200" dirty="0" smtClean="0"/>
            <a:t>Trade Promotion</a:t>
          </a:r>
        </a:p>
        <a:p>
          <a:r>
            <a:rPr lang="en-US" sz="1200" dirty="0" smtClean="0"/>
            <a:t>Trade Financing</a:t>
          </a:r>
        </a:p>
        <a:p>
          <a:r>
            <a:rPr lang="en-US" sz="1200" dirty="0" smtClean="0"/>
            <a:t>Transportation</a:t>
          </a:r>
          <a:endParaRPr lang="en-US" sz="1200" dirty="0"/>
        </a:p>
      </dgm:t>
    </dgm:pt>
    <dgm:pt modelId="{84DC69A6-A822-4666-A133-2BE0A36782F6}" type="parTrans" cxnId="{0C22D476-6327-4066-9736-4E7D743389EB}">
      <dgm:prSet/>
      <dgm:spPr/>
      <dgm:t>
        <a:bodyPr/>
        <a:lstStyle/>
        <a:p>
          <a:endParaRPr lang="en-US"/>
        </a:p>
      </dgm:t>
    </dgm:pt>
    <dgm:pt modelId="{ECA43D97-D662-48B9-A6F9-4F1B399873DD}" type="sibTrans" cxnId="{0C22D476-6327-4066-9736-4E7D743389EB}">
      <dgm:prSet/>
      <dgm:spPr/>
      <dgm:t>
        <a:bodyPr/>
        <a:lstStyle/>
        <a:p>
          <a:endParaRPr lang="en-US"/>
        </a:p>
      </dgm:t>
    </dgm:pt>
    <dgm:pt modelId="{B3D42D93-AB6B-4638-80B4-D0FF4206FE0E}">
      <dgm:prSet phldrT="[Text]" custT="1"/>
      <dgm:spPr/>
      <dgm:t>
        <a:bodyPr/>
        <a:lstStyle/>
        <a:p>
          <a:r>
            <a:rPr lang="en-US" sz="1200" dirty="0" smtClean="0"/>
            <a:t>SPS, TBT</a:t>
          </a:r>
          <a:endParaRPr lang="en-US" sz="1200" dirty="0"/>
        </a:p>
      </dgm:t>
    </dgm:pt>
    <dgm:pt modelId="{7D0CD74A-9517-4E03-A711-F23FA525B9BA}" type="parTrans" cxnId="{852F9C6D-65F8-4262-828F-D3D9031A8EA1}">
      <dgm:prSet/>
      <dgm:spPr/>
      <dgm:t>
        <a:bodyPr/>
        <a:lstStyle/>
        <a:p>
          <a:endParaRPr lang="en-US"/>
        </a:p>
      </dgm:t>
    </dgm:pt>
    <dgm:pt modelId="{03C0BBF1-98EC-46E4-BF39-4757BA169451}" type="sibTrans" cxnId="{852F9C6D-65F8-4262-828F-D3D9031A8EA1}">
      <dgm:prSet/>
      <dgm:spPr/>
      <dgm:t>
        <a:bodyPr/>
        <a:lstStyle/>
        <a:p>
          <a:endParaRPr lang="en-US"/>
        </a:p>
      </dgm:t>
    </dgm:pt>
    <dgm:pt modelId="{BD4812FA-7AD7-4F0E-915D-D3A124A46796}">
      <dgm:prSet phldrT="[Text]" custT="1"/>
      <dgm:spPr/>
      <dgm:t>
        <a:bodyPr/>
        <a:lstStyle/>
        <a:p>
          <a:r>
            <a:rPr lang="en-US" sz="1200" dirty="0" smtClean="0"/>
            <a:t>Colombia-Caribbean Business Council</a:t>
          </a:r>
          <a:endParaRPr lang="en-US" sz="1200" dirty="0"/>
        </a:p>
      </dgm:t>
    </dgm:pt>
    <dgm:pt modelId="{67587F13-5606-44BB-97C2-5CF7CA468E24}" type="sibTrans" cxnId="{CD07E233-F8D7-4575-B665-9F6324275EA9}">
      <dgm:prSet/>
      <dgm:spPr/>
      <dgm:t>
        <a:bodyPr/>
        <a:lstStyle/>
        <a:p>
          <a:endParaRPr lang="en-US"/>
        </a:p>
      </dgm:t>
    </dgm:pt>
    <dgm:pt modelId="{82108FE3-08B1-4D0A-A8E6-36FD129ED620}" type="parTrans" cxnId="{CD07E233-F8D7-4575-B665-9F6324275EA9}">
      <dgm:prSet/>
      <dgm:spPr/>
      <dgm:t>
        <a:bodyPr/>
        <a:lstStyle/>
        <a:p>
          <a:endParaRPr lang="en-US"/>
        </a:p>
      </dgm:t>
    </dgm:pt>
    <dgm:pt modelId="{1C90E107-612C-4AEF-8CD4-7E2A9E6E3EEB}">
      <dgm:prSet phldrT="[Text]" custT="1"/>
      <dgm:spPr/>
      <dgm:t>
        <a:bodyPr/>
        <a:lstStyle/>
        <a:p>
          <a:r>
            <a:rPr lang="en-US" sz="1200" dirty="0" smtClean="0"/>
            <a:t>Joint Council</a:t>
          </a:r>
          <a:endParaRPr lang="en-US" sz="1200" dirty="0"/>
        </a:p>
      </dgm:t>
    </dgm:pt>
    <dgm:pt modelId="{33E38DAE-CC9C-4767-BC8B-514DACE6A083}" type="sibTrans" cxnId="{356A6AB9-E381-4BDD-99D6-79C643BE0C57}">
      <dgm:prSet/>
      <dgm:spPr/>
      <dgm:t>
        <a:bodyPr/>
        <a:lstStyle/>
        <a:p>
          <a:endParaRPr lang="en-US"/>
        </a:p>
      </dgm:t>
    </dgm:pt>
    <dgm:pt modelId="{E1244AC3-7B5E-4BE0-A1FC-043D60AD4294}" type="parTrans" cxnId="{356A6AB9-E381-4BDD-99D6-79C643BE0C57}">
      <dgm:prSet/>
      <dgm:spPr/>
      <dgm:t>
        <a:bodyPr/>
        <a:lstStyle/>
        <a:p>
          <a:endParaRPr lang="en-US"/>
        </a:p>
      </dgm:t>
    </dgm:pt>
    <dgm:pt modelId="{B3A54C2C-D12D-4E79-9E55-3FC2DAC340B6}">
      <dgm:prSet custT="1"/>
      <dgm:spPr/>
      <dgm:t>
        <a:bodyPr/>
        <a:lstStyle/>
        <a:p>
          <a:r>
            <a:rPr lang="en-US" sz="1200" dirty="0" smtClean="0"/>
            <a:t>Human resource development</a:t>
          </a:r>
          <a:endParaRPr lang="en-US" sz="1200" dirty="0"/>
        </a:p>
      </dgm:t>
    </dgm:pt>
    <dgm:pt modelId="{FC38D99B-D47F-4C85-919D-3DCB7BDCD6D2}" type="parTrans" cxnId="{910C7E16-2A2E-471C-B23D-F195C9EBF2C8}">
      <dgm:prSet/>
      <dgm:spPr/>
      <dgm:t>
        <a:bodyPr/>
        <a:lstStyle/>
        <a:p>
          <a:endParaRPr lang="en-TT"/>
        </a:p>
      </dgm:t>
    </dgm:pt>
    <dgm:pt modelId="{825FCD3E-DDED-4BC6-A826-24D65396B219}" type="sibTrans" cxnId="{910C7E16-2A2E-471C-B23D-F195C9EBF2C8}">
      <dgm:prSet/>
      <dgm:spPr/>
      <dgm:t>
        <a:bodyPr/>
        <a:lstStyle/>
        <a:p>
          <a:endParaRPr lang="en-TT"/>
        </a:p>
      </dgm:t>
    </dgm:pt>
    <dgm:pt modelId="{583DB924-C92D-463D-86AF-42192CA53D60}">
      <dgm:prSet custT="1"/>
      <dgm:spPr/>
      <dgm:t>
        <a:bodyPr/>
        <a:lstStyle/>
        <a:p>
          <a:r>
            <a:rPr lang="en-US" sz="1200" dirty="0" smtClean="0"/>
            <a:t>Science and technology</a:t>
          </a:r>
          <a:endParaRPr lang="en-US" sz="1200" dirty="0"/>
        </a:p>
      </dgm:t>
    </dgm:pt>
    <dgm:pt modelId="{BE737D66-505D-4DAC-B571-879A16E6FAC8}" type="parTrans" cxnId="{B2FC3D2C-9BAE-47A7-9574-A19937959CD9}">
      <dgm:prSet/>
      <dgm:spPr/>
    </dgm:pt>
    <dgm:pt modelId="{418F1490-FD2D-4A4F-AE39-CF9B4339AAB2}" type="sibTrans" cxnId="{B2FC3D2C-9BAE-47A7-9574-A19937959CD9}">
      <dgm:prSet/>
      <dgm:spPr/>
    </dgm:pt>
    <dgm:pt modelId="{BA5C0F8D-6AC0-49E8-84C1-56E6D00C0BB4}">
      <dgm:prSet custT="1"/>
      <dgm:spPr/>
      <dgm:t>
        <a:bodyPr/>
        <a:lstStyle/>
        <a:p>
          <a:r>
            <a:rPr lang="en-US" sz="1200" dirty="0" smtClean="0"/>
            <a:t>University exchanges</a:t>
          </a:r>
          <a:endParaRPr lang="en-US" sz="1200" dirty="0"/>
        </a:p>
      </dgm:t>
    </dgm:pt>
    <dgm:pt modelId="{A7282725-5AB1-4D9C-89AB-E24CA4EB7BD3}" type="parTrans" cxnId="{5A12A65B-2E1B-41BD-B017-E4E1A8B76836}">
      <dgm:prSet/>
      <dgm:spPr/>
    </dgm:pt>
    <dgm:pt modelId="{ED88778B-9A16-4BF5-8608-3FD2C18BAC3E}" type="sibTrans" cxnId="{5A12A65B-2E1B-41BD-B017-E4E1A8B76836}">
      <dgm:prSet/>
      <dgm:spPr/>
    </dgm:pt>
    <dgm:pt modelId="{EB7776D9-CB9C-4D3E-9834-D40699FA7B33}">
      <dgm:prSet phldrT="[Text]" custT="1"/>
      <dgm:spPr/>
      <dgm:t>
        <a:bodyPr/>
        <a:lstStyle/>
        <a:p>
          <a:r>
            <a:rPr lang="en-US" sz="1200" dirty="0" smtClean="0"/>
            <a:t>Dispute Settlement Provisions</a:t>
          </a:r>
          <a:endParaRPr lang="en-US" sz="1200" dirty="0"/>
        </a:p>
      </dgm:t>
    </dgm:pt>
    <dgm:pt modelId="{9EC07A49-7D67-4ED5-9D2D-A33F1DEEA8C6}" type="sibTrans" cxnId="{D6646077-32EB-45EF-8E44-9495F11E4948}">
      <dgm:prSet/>
      <dgm:spPr/>
    </dgm:pt>
    <dgm:pt modelId="{42BD36C6-82CB-4808-B92A-BD127BB3F0E3}" type="parTrans" cxnId="{D6646077-32EB-45EF-8E44-9495F11E4948}">
      <dgm:prSet/>
      <dgm:spPr/>
    </dgm:pt>
    <dgm:pt modelId="{6B45D53C-A337-4D3D-92EC-62921A3F5A24}" type="pres">
      <dgm:prSet presAssocID="{F56947EA-ADBE-485C-A529-86835BD1C2D8}" presName="Name0" presStyleCnt="0">
        <dgm:presLayoutVars>
          <dgm:chMax val="7"/>
          <dgm:chPref val="7"/>
          <dgm:dir/>
          <dgm:animLvl val="lvl"/>
        </dgm:presLayoutVars>
      </dgm:prSet>
      <dgm:spPr/>
      <dgm:t>
        <a:bodyPr/>
        <a:lstStyle/>
        <a:p>
          <a:endParaRPr lang="en-TT"/>
        </a:p>
      </dgm:t>
    </dgm:pt>
    <dgm:pt modelId="{DF74BAD2-AB67-4062-B1AF-FDF599949673}" type="pres">
      <dgm:prSet presAssocID="{93EDA065-EB22-4747-A450-62EE07C4CDE2}" presName="parentText_1" presStyleLbl="node1" presStyleIdx="0" presStyleCnt="5">
        <dgm:presLayoutVars>
          <dgm:chMax val="1"/>
          <dgm:chPref val="1"/>
          <dgm:bulletEnabled val="1"/>
        </dgm:presLayoutVars>
      </dgm:prSet>
      <dgm:spPr/>
      <dgm:t>
        <a:bodyPr/>
        <a:lstStyle/>
        <a:p>
          <a:endParaRPr lang="en-US"/>
        </a:p>
      </dgm:t>
    </dgm:pt>
    <dgm:pt modelId="{84304C58-F178-4CDF-B5F1-539231221225}" type="pres">
      <dgm:prSet presAssocID="{93EDA065-EB22-4747-A450-62EE07C4CDE2}" presName="childText_1" presStyleLbl="node1" presStyleIdx="0" presStyleCnt="5">
        <dgm:presLayoutVars>
          <dgm:chMax val="0"/>
          <dgm:chPref val="0"/>
          <dgm:bulletEnabled val="1"/>
        </dgm:presLayoutVars>
      </dgm:prSet>
      <dgm:spPr/>
      <dgm:t>
        <a:bodyPr/>
        <a:lstStyle/>
        <a:p>
          <a:endParaRPr lang="en-US"/>
        </a:p>
      </dgm:t>
    </dgm:pt>
    <dgm:pt modelId="{FA24D44C-82F0-4534-966C-4E106D253C5A}" type="pres">
      <dgm:prSet presAssocID="{93EDA065-EB22-4747-A450-62EE07C4CDE2}" presName="accentShape_1" presStyleCnt="0"/>
      <dgm:spPr/>
    </dgm:pt>
    <dgm:pt modelId="{2FAC239C-2A0F-49F4-B9FF-29B4DDA2BC4E}" type="pres">
      <dgm:prSet presAssocID="{93EDA065-EB22-4747-A450-62EE07C4CDE2}" presName="imageRepeatNode" presStyleLbl="node1" presStyleIdx="0" presStyleCnt="5"/>
      <dgm:spPr/>
      <dgm:t>
        <a:bodyPr/>
        <a:lstStyle/>
        <a:p>
          <a:endParaRPr lang="en-US"/>
        </a:p>
      </dgm:t>
    </dgm:pt>
    <dgm:pt modelId="{2A5B0E34-7E59-4BB1-9F41-A782D5EDF14C}" type="pres">
      <dgm:prSet presAssocID="{1EE72441-7ACB-4328-AFFD-7B0EEA4F4684}" presName="parentText_2" presStyleLbl="node1" presStyleIdx="0" presStyleCnt="5">
        <dgm:presLayoutVars>
          <dgm:chMax val="1"/>
          <dgm:chPref val="1"/>
          <dgm:bulletEnabled val="1"/>
        </dgm:presLayoutVars>
      </dgm:prSet>
      <dgm:spPr/>
      <dgm:t>
        <a:bodyPr/>
        <a:lstStyle/>
        <a:p>
          <a:endParaRPr lang="en-TT"/>
        </a:p>
      </dgm:t>
    </dgm:pt>
    <dgm:pt modelId="{7198F10C-0E4B-48F1-B302-B1D70AADA26E}" type="pres">
      <dgm:prSet presAssocID="{1EE72441-7ACB-4328-AFFD-7B0EEA4F4684}" presName="childText_2" presStyleLbl="node2" presStyleIdx="0" presStyleCnt="0">
        <dgm:presLayoutVars>
          <dgm:chMax val="0"/>
          <dgm:chPref val="0"/>
          <dgm:bulletEnabled val="1"/>
        </dgm:presLayoutVars>
      </dgm:prSet>
      <dgm:spPr/>
      <dgm:t>
        <a:bodyPr/>
        <a:lstStyle/>
        <a:p>
          <a:endParaRPr lang="en-US"/>
        </a:p>
      </dgm:t>
    </dgm:pt>
    <dgm:pt modelId="{46E5E902-F896-42CA-8ECB-75E777B30102}" type="pres">
      <dgm:prSet presAssocID="{1EE72441-7ACB-4328-AFFD-7B0EEA4F4684}" presName="accentShape_2" presStyleCnt="0"/>
      <dgm:spPr/>
    </dgm:pt>
    <dgm:pt modelId="{0D5E19E2-8FA8-4719-86BC-9101347F192E}" type="pres">
      <dgm:prSet presAssocID="{1EE72441-7ACB-4328-AFFD-7B0EEA4F4684}" presName="imageRepeatNode" presStyleLbl="node1" presStyleIdx="1" presStyleCnt="5"/>
      <dgm:spPr/>
      <dgm:t>
        <a:bodyPr/>
        <a:lstStyle/>
        <a:p>
          <a:endParaRPr lang="en-TT"/>
        </a:p>
      </dgm:t>
    </dgm:pt>
    <dgm:pt modelId="{09596DCE-1922-4844-BFF1-7A0E1A1239F3}" type="pres">
      <dgm:prSet presAssocID="{26F773E6-1FA7-4AA7-997B-B8AEC933824C}" presName="parentText_3" presStyleLbl="node1" presStyleIdx="1" presStyleCnt="5">
        <dgm:presLayoutVars>
          <dgm:chMax val="1"/>
          <dgm:chPref val="1"/>
          <dgm:bulletEnabled val="1"/>
        </dgm:presLayoutVars>
      </dgm:prSet>
      <dgm:spPr/>
      <dgm:t>
        <a:bodyPr/>
        <a:lstStyle/>
        <a:p>
          <a:endParaRPr lang="en-TT"/>
        </a:p>
      </dgm:t>
    </dgm:pt>
    <dgm:pt modelId="{4950866D-B6F5-41E1-9438-C2B679EA1F40}" type="pres">
      <dgm:prSet presAssocID="{26F773E6-1FA7-4AA7-997B-B8AEC933824C}" presName="childText_3" presStyleLbl="node2" presStyleIdx="0" presStyleCnt="0">
        <dgm:presLayoutVars>
          <dgm:chMax val="0"/>
          <dgm:chPref val="0"/>
          <dgm:bulletEnabled val="1"/>
        </dgm:presLayoutVars>
      </dgm:prSet>
      <dgm:spPr/>
      <dgm:t>
        <a:bodyPr/>
        <a:lstStyle/>
        <a:p>
          <a:endParaRPr lang="en-US"/>
        </a:p>
      </dgm:t>
    </dgm:pt>
    <dgm:pt modelId="{92C33442-DBA9-43E6-A96C-5D855FEC2E46}" type="pres">
      <dgm:prSet presAssocID="{26F773E6-1FA7-4AA7-997B-B8AEC933824C}" presName="accentShape_3" presStyleCnt="0"/>
      <dgm:spPr/>
    </dgm:pt>
    <dgm:pt modelId="{C1A37796-607B-4842-8C4A-91708C32C922}" type="pres">
      <dgm:prSet presAssocID="{26F773E6-1FA7-4AA7-997B-B8AEC933824C}" presName="imageRepeatNode" presStyleLbl="node1" presStyleIdx="2" presStyleCnt="5"/>
      <dgm:spPr/>
      <dgm:t>
        <a:bodyPr/>
        <a:lstStyle/>
        <a:p>
          <a:endParaRPr lang="en-US"/>
        </a:p>
      </dgm:t>
    </dgm:pt>
    <dgm:pt modelId="{96FB3864-285F-4180-B3A6-CF1304CB2B7D}" type="pres">
      <dgm:prSet presAssocID="{4AB08728-D94A-4565-941C-A5EFB6DEE864}" presName="parentText_4" presStyleLbl="node1" presStyleIdx="2" presStyleCnt="5">
        <dgm:presLayoutVars>
          <dgm:chMax val="1"/>
          <dgm:chPref val="1"/>
          <dgm:bulletEnabled val="1"/>
        </dgm:presLayoutVars>
      </dgm:prSet>
      <dgm:spPr/>
      <dgm:t>
        <a:bodyPr/>
        <a:lstStyle/>
        <a:p>
          <a:endParaRPr lang="en-US"/>
        </a:p>
      </dgm:t>
    </dgm:pt>
    <dgm:pt modelId="{150FC700-2A3F-4BF2-9CE9-267A68C6BDD0}" type="pres">
      <dgm:prSet presAssocID="{4AB08728-D94A-4565-941C-A5EFB6DEE864}" presName="childText_4" presStyleLbl="node2" presStyleIdx="0" presStyleCnt="0">
        <dgm:presLayoutVars>
          <dgm:chMax val="0"/>
          <dgm:chPref val="0"/>
          <dgm:bulletEnabled val="1"/>
        </dgm:presLayoutVars>
      </dgm:prSet>
      <dgm:spPr/>
      <dgm:t>
        <a:bodyPr/>
        <a:lstStyle/>
        <a:p>
          <a:endParaRPr lang="en-US"/>
        </a:p>
      </dgm:t>
    </dgm:pt>
    <dgm:pt modelId="{25CD78DA-AE79-481B-A03A-62B880870A68}" type="pres">
      <dgm:prSet presAssocID="{4AB08728-D94A-4565-941C-A5EFB6DEE864}" presName="accentShape_4" presStyleCnt="0"/>
      <dgm:spPr/>
    </dgm:pt>
    <dgm:pt modelId="{5B1B09A3-F6B4-44C6-A21C-3AA1A612B24A}" type="pres">
      <dgm:prSet presAssocID="{4AB08728-D94A-4565-941C-A5EFB6DEE864}" presName="imageRepeatNode" presStyleLbl="node1" presStyleIdx="3" presStyleCnt="5" custLinFactNeighborX="-3518"/>
      <dgm:spPr/>
      <dgm:t>
        <a:bodyPr/>
        <a:lstStyle/>
        <a:p>
          <a:endParaRPr lang="en-US"/>
        </a:p>
      </dgm:t>
    </dgm:pt>
    <dgm:pt modelId="{FFAABD3B-63D4-4B1F-AE2D-8E77F92915C5}" type="pres">
      <dgm:prSet presAssocID="{946DB36F-95AD-4AAB-9522-A20E8F72EB34}" presName="parentText_5" presStyleLbl="node1" presStyleIdx="3" presStyleCnt="5">
        <dgm:presLayoutVars>
          <dgm:chMax val="1"/>
          <dgm:chPref val="1"/>
          <dgm:bulletEnabled val="1"/>
        </dgm:presLayoutVars>
      </dgm:prSet>
      <dgm:spPr/>
      <dgm:t>
        <a:bodyPr/>
        <a:lstStyle/>
        <a:p>
          <a:endParaRPr lang="en-US"/>
        </a:p>
      </dgm:t>
    </dgm:pt>
    <dgm:pt modelId="{53C5E9D0-6416-4827-81C3-2C9585E8EDEC}" type="pres">
      <dgm:prSet presAssocID="{946DB36F-95AD-4AAB-9522-A20E8F72EB34}" presName="childText_5" presStyleLbl="node2" presStyleIdx="0" presStyleCnt="0">
        <dgm:presLayoutVars>
          <dgm:chMax val="0"/>
          <dgm:chPref val="0"/>
          <dgm:bulletEnabled val="1"/>
        </dgm:presLayoutVars>
      </dgm:prSet>
      <dgm:spPr/>
      <dgm:t>
        <a:bodyPr/>
        <a:lstStyle/>
        <a:p>
          <a:endParaRPr lang="en-TT"/>
        </a:p>
      </dgm:t>
    </dgm:pt>
    <dgm:pt modelId="{E8EFB98E-0D16-4E12-8E4F-6BF2AB68A576}" type="pres">
      <dgm:prSet presAssocID="{946DB36F-95AD-4AAB-9522-A20E8F72EB34}" presName="accentShape_5" presStyleCnt="0"/>
      <dgm:spPr/>
    </dgm:pt>
    <dgm:pt modelId="{8B645E75-581C-41B0-B84C-71497FB99395}" type="pres">
      <dgm:prSet presAssocID="{946DB36F-95AD-4AAB-9522-A20E8F72EB34}" presName="imageRepeatNode" presStyleLbl="node1" presStyleIdx="4" presStyleCnt="5"/>
      <dgm:spPr/>
      <dgm:t>
        <a:bodyPr/>
        <a:lstStyle/>
        <a:p>
          <a:endParaRPr lang="en-US"/>
        </a:p>
      </dgm:t>
    </dgm:pt>
  </dgm:ptLst>
  <dgm:cxnLst>
    <dgm:cxn modelId="{CCE21F91-2927-47BD-A125-492465F4EB8E}" type="presOf" srcId="{583DB924-C92D-463D-86AF-42192CA53D60}" destId="{53C5E9D0-6416-4827-81C3-2C9585E8EDEC}" srcOrd="0" destOrd="1" presId="urn:microsoft.com/office/officeart/2009/3/layout/BlockDescendingList"/>
    <dgm:cxn modelId="{B6D941C7-48B1-4660-BB03-6F6FB35910B7}" srcId="{F56947EA-ADBE-485C-A529-86835BD1C2D8}" destId="{946DB36F-95AD-4AAB-9522-A20E8F72EB34}" srcOrd="4" destOrd="0" parTransId="{26A18B66-F788-47DC-A2BE-5F7F7D40EEA8}" sibTransId="{1F3F59CE-AC83-4102-89E9-BF7BCCE49D1B}"/>
    <dgm:cxn modelId="{44B3E5E4-B551-4FEF-B561-0F3295B7652F}" type="presOf" srcId="{C5BFEBBA-901D-4D1B-8A6F-932D3E2CEFBE}" destId="{84304C58-F178-4CDF-B5F1-539231221225}" srcOrd="0" destOrd="1" presId="urn:microsoft.com/office/officeart/2009/3/layout/BlockDescendingList"/>
    <dgm:cxn modelId="{A732A100-4ADD-4E47-9F9C-8D7A5DF6FDCD}" type="presOf" srcId="{4AB08728-D94A-4565-941C-A5EFB6DEE864}" destId="{5B1B09A3-F6B4-44C6-A21C-3AA1A612B24A}" srcOrd="1" destOrd="0" presId="urn:microsoft.com/office/officeart/2009/3/layout/BlockDescendingList"/>
    <dgm:cxn modelId="{ECA2B0C9-A72B-48F1-80ED-93D1D433CD16}" srcId="{F56947EA-ADBE-485C-A529-86835BD1C2D8}" destId="{93EDA065-EB22-4747-A450-62EE07C4CDE2}" srcOrd="0" destOrd="0" parTransId="{B47486D5-1A6E-485C-AF3B-21C47C400EBE}" sibTransId="{8FD87901-66B5-4930-926E-65F68F39A907}"/>
    <dgm:cxn modelId="{13E2B5F0-855C-4FC2-B386-D4B6C07D9E68}" type="presOf" srcId="{85066337-9F2B-4F69-A5F1-0B211E4D9A12}" destId="{84304C58-F178-4CDF-B5F1-539231221225}" srcOrd="0" destOrd="0" presId="urn:microsoft.com/office/officeart/2009/3/layout/BlockDescendingList"/>
    <dgm:cxn modelId="{BD7DB88C-D166-4666-80F6-E14875B41A85}" srcId="{F56947EA-ADBE-485C-A529-86835BD1C2D8}" destId="{26F773E6-1FA7-4AA7-997B-B8AEC933824C}" srcOrd="2" destOrd="0" parTransId="{DFF855D0-D298-410D-BC6D-86E5A07E3500}" sibTransId="{EBCED6FF-C99A-46FC-B02F-B6281511D924}"/>
    <dgm:cxn modelId="{9D5D6CB1-1606-4079-87FE-693E1A728CA9}" type="presOf" srcId="{8E8DB0A5-AB57-4A3B-B65F-211F17E7677F}" destId="{4950866D-B6F5-41E1-9438-C2B679EA1F40}" srcOrd="0" destOrd="0" presId="urn:microsoft.com/office/officeart/2009/3/layout/BlockDescendingList"/>
    <dgm:cxn modelId="{5A12A65B-2E1B-41BD-B017-E4E1A8B76836}" srcId="{946DB36F-95AD-4AAB-9522-A20E8F72EB34}" destId="{BA5C0F8D-6AC0-49E8-84C1-56E6D00C0BB4}" srcOrd="2" destOrd="0" parTransId="{A7282725-5AB1-4D9C-89AB-E24CA4EB7BD3}" sibTransId="{ED88778B-9A16-4BF5-8608-3FD2C18BAC3E}"/>
    <dgm:cxn modelId="{9196F42D-D120-4D7B-850E-D6B66F9A5879}" srcId="{F56947EA-ADBE-485C-A529-86835BD1C2D8}" destId="{4AB08728-D94A-4565-941C-A5EFB6DEE864}" srcOrd="3" destOrd="0" parTransId="{B2A8A29D-6B4A-4D0C-BDC5-95A2C3F07D08}" sibTransId="{DB224AF8-DA0E-4726-A67B-A4C46B0298FE}"/>
    <dgm:cxn modelId="{8AE1BBC2-7C4B-416F-A75A-EEC5F39E7FB8}" srcId="{93EDA065-EB22-4747-A450-62EE07C4CDE2}" destId="{85066337-9F2B-4F69-A5F1-0B211E4D9A12}" srcOrd="0" destOrd="0" parTransId="{17821791-3E7F-412A-A218-897043B3E40C}" sibTransId="{CD6A2840-9AE1-4E85-81C2-0085BE879CAF}"/>
    <dgm:cxn modelId="{BD445C14-12E0-4B59-A7C3-7A07F5F241FE}" type="presOf" srcId="{93EDA065-EB22-4747-A450-62EE07C4CDE2}" destId="{2FAC239C-2A0F-49F4-B9FF-29B4DDA2BC4E}" srcOrd="1" destOrd="0" presId="urn:microsoft.com/office/officeart/2009/3/layout/BlockDescendingList"/>
    <dgm:cxn modelId="{71DCB593-2FFC-4E10-B9F3-640F1E391790}" type="presOf" srcId="{26F773E6-1FA7-4AA7-997B-B8AEC933824C}" destId="{C1A37796-607B-4842-8C4A-91708C32C922}" srcOrd="1" destOrd="0" presId="urn:microsoft.com/office/officeart/2009/3/layout/BlockDescendingList"/>
    <dgm:cxn modelId="{0C22D476-6327-4066-9736-4E7D743389EB}" srcId="{4AB08728-D94A-4565-941C-A5EFB6DEE864}" destId="{330472FA-6665-412C-9EA1-CABD49E76352}" srcOrd="0" destOrd="0" parTransId="{84DC69A6-A822-4666-A133-2BE0A36782F6}" sibTransId="{ECA43D97-D662-48B9-A6F9-4F1B399873DD}"/>
    <dgm:cxn modelId="{CD07E233-F8D7-4575-B665-9F6324275EA9}" srcId="{1EE72441-7ACB-4328-AFFD-7B0EEA4F4684}" destId="{BD4812FA-7AD7-4F0E-915D-D3A124A46796}" srcOrd="1" destOrd="0" parTransId="{82108FE3-08B1-4D0A-A8E6-36FD129ED620}" sibTransId="{67587F13-5606-44BB-97C2-5CF7CA468E24}"/>
    <dgm:cxn modelId="{02249BEC-9F5B-4074-951E-C961B56022B1}" srcId="{93EDA065-EB22-4747-A450-62EE07C4CDE2}" destId="{C5BFEBBA-901D-4D1B-8A6F-932D3E2CEFBE}" srcOrd="1" destOrd="0" parTransId="{C9C694CA-8FAD-4726-A500-15CE6CB91149}" sibTransId="{0119AA66-4B54-452F-814E-917E54E1F110}"/>
    <dgm:cxn modelId="{DBF31378-B16A-4F87-A855-D5B6D2699B2C}" type="presOf" srcId="{946DB36F-95AD-4AAB-9522-A20E8F72EB34}" destId="{8B645E75-581C-41B0-B84C-71497FB99395}" srcOrd="1" destOrd="0" presId="urn:microsoft.com/office/officeart/2009/3/layout/BlockDescendingList"/>
    <dgm:cxn modelId="{D769D86D-C77D-40EF-97C9-3BEBA73F6A7F}" type="presOf" srcId="{4AB08728-D94A-4565-941C-A5EFB6DEE864}" destId="{96FB3864-285F-4180-B3A6-CF1304CB2B7D}" srcOrd="0" destOrd="0" presId="urn:microsoft.com/office/officeart/2009/3/layout/BlockDescendingList"/>
    <dgm:cxn modelId="{38B9DEAB-3C54-4B5B-A9BA-8D21D41DEB7B}" type="presOf" srcId="{1C90E107-612C-4AEF-8CD4-7E2A9E6E3EEB}" destId="{7198F10C-0E4B-48F1-B302-B1D70AADA26E}" srcOrd="0" destOrd="2" presId="urn:microsoft.com/office/officeart/2009/3/layout/BlockDescendingList"/>
    <dgm:cxn modelId="{ACC7B58A-1C88-4B2F-90FE-3658A25EE99B}" srcId="{26F773E6-1FA7-4AA7-997B-B8AEC933824C}" destId="{8E8DB0A5-AB57-4A3B-B65F-211F17E7677F}" srcOrd="0" destOrd="0" parTransId="{907F829C-F357-400D-9BCB-721019CBDC6E}" sibTransId="{01463F84-95D7-4085-9C32-EC00E7D44849}"/>
    <dgm:cxn modelId="{90A3FBD5-E983-4DD3-B29E-7F9E7C1A616A}" srcId="{F56947EA-ADBE-485C-A529-86835BD1C2D8}" destId="{1EE72441-7ACB-4328-AFFD-7B0EEA4F4684}" srcOrd="1" destOrd="0" parTransId="{31BD535F-458D-4B90-B7E0-FAC878E73F68}" sibTransId="{E33C2343-DE54-474C-B70E-1EB109C65883}"/>
    <dgm:cxn modelId="{D555BD23-7206-4D29-A9FD-8F036A3E2B2F}" type="presOf" srcId="{EB7776D9-CB9C-4D3E-9834-D40699FA7B33}" destId="{7198F10C-0E4B-48F1-B302-B1D70AADA26E}" srcOrd="0" destOrd="0" presId="urn:microsoft.com/office/officeart/2009/3/layout/BlockDescendingList"/>
    <dgm:cxn modelId="{567A39BC-E09E-46D2-9D9C-F5C4ED434E81}" type="presOf" srcId="{1EE72441-7ACB-4328-AFFD-7B0EEA4F4684}" destId="{0D5E19E2-8FA8-4719-86BC-9101347F192E}" srcOrd="1" destOrd="0" presId="urn:microsoft.com/office/officeart/2009/3/layout/BlockDescendingList"/>
    <dgm:cxn modelId="{910C7E16-2A2E-471C-B23D-F195C9EBF2C8}" srcId="{946DB36F-95AD-4AAB-9522-A20E8F72EB34}" destId="{B3A54C2C-D12D-4E79-9E55-3FC2DAC340B6}" srcOrd="0" destOrd="0" parTransId="{FC38D99B-D47F-4C85-919D-3DCB7BDCD6D2}" sibTransId="{825FCD3E-DDED-4BC6-A826-24D65396B219}"/>
    <dgm:cxn modelId="{356A6AB9-E381-4BDD-99D6-79C643BE0C57}" srcId="{1EE72441-7ACB-4328-AFFD-7B0EEA4F4684}" destId="{1C90E107-612C-4AEF-8CD4-7E2A9E6E3EEB}" srcOrd="2" destOrd="0" parTransId="{E1244AC3-7B5E-4BE0-A1FC-043D60AD4294}" sibTransId="{33E38DAE-CC9C-4767-BC8B-514DACE6A083}"/>
    <dgm:cxn modelId="{9AF8A51C-53ED-4AC2-AF22-18ACDAA9BD61}" type="presOf" srcId="{BA5C0F8D-6AC0-49E8-84C1-56E6D00C0BB4}" destId="{53C5E9D0-6416-4827-81C3-2C9585E8EDEC}" srcOrd="0" destOrd="2" presId="urn:microsoft.com/office/officeart/2009/3/layout/BlockDescendingList"/>
    <dgm:cxn modelId="{B2FC3D2C-9BAE-47A7-9574-A19937959CD9}" srcId="{946DB36F-95AD-4AAB-9522-A20E8F72EB34}" destId="{583DB924-C92D-463D-86AF-42192CA53D60}" srcOrd="1" destOrd="0" parTransId="{BE737D66-505D-4DAC-B571-879A16E6FAC8}" sibTransId="{418F1490-FD2D-4A4F-AE39-CF9B4339AAB2}"/>
    <dgm:cxn modelId="{852F9C6D-65F8-4262-828F-D3D9031A8EA1}" srcId="{93EDA065-EB22-4747-A450-62EE07C4CDE2}" destId="{B3D42D93-AB6B-4638-80B4-D0FF4206FE0E}" srcOrd="2" destOrd="0" parTransId="{7D0CD74A-9517-4E03-A711-F23FA525B9BA}" sibTransId="{03C0BBF1-98EC-46E4-BF39-4757BA169451}"/>
    <dgm:cxn modelId="{E5784580-112B-4DB7-A9D3-68051B8ECFB1}" type="presOf" srcId="{93EDA065-EB22-4747-A450-62EE07C4CDE2}" destId="{DF74BAD2-AB67-4062-B1AF-FDF599949673}" srcOrd="0" destOrd="0" presId="urn:microsoft.com/office/officeart/2009/3/layout/BlockDescendingList"/>
    <dgm:cxn modelId="{01B9CB55-07AA-4723-BF1E-2AD0039E6E9D}" type="presOf" srcId="{1EE72441-7ACB-4328-AFFD-7B0EEA4F4684}" destId="{2A5B0E34-7E59-4BB1-9F41-A782D5EDF14C}" srcOrd="0" destOrd="0" presId="urn:microsoft.com/office/officeart/2009/3/layout/BlockDescendingList"/>
    <dgm:cxn modelId="{F3E1248C-1CA8-42D4-B9BF-9058E599794D}" type="presOf" srcId="{B3D42D93-AB6B-4638-80B4-D0FF4206FE0E}" destId="{84304C58-F178-4CDF-B5F1-539231221225}" srcOrd="0" destOrd="2" presId="urn:microsoft.com/office/officeart/2009/3/layout/BlockDescendingList"/>
    <dgm:cxn modelId="{79C58AD8-8910-473A-AE03-B98A2E91A17D}" type="presOf" srcId="{330472FA-6665-412C-9EA1-CABD49E76352}" destId="{150FC700-2A3F-4BF2-9CE9-267A68C6BDD0}" srcOrd="0" destOrd="0" presId="urn:microsoft.com/office/officeart/2009/3/layout/BlockDescendingList"/>
    <dgm:cxn modelId="{887CDE01-A337-4EFD-B4BD-542E2DF8E340}" type="presOf" srcId="{26F773E6-1FA7-4AA7-997B-B8AEC933824C}" destId="{09596DCE-1922-4844-BFF1-7A0E1A1239F3}" srcOrd="0" destOrd="0" presId="urn:microsoft.com/office/officeart/2009/3/layout/BlockDescendingList"/>
    <dgm:cxn modelId="{28C1F3CA-0FB1-4E76-972B-6280164F513E}" type="presOf" srcId="{946DB36F-95AD-4AAB-9522-A20E8F72EB34}" destId="{FFAABD3B-63D4-4B1F-AE2D-8E77F92915C5}" srcOrd="0" destOrd="0" presId="urn:microsoft.com/office/officeart/2009/3/layout/BlockDescendingList"/>
    <dgm:cxn modelId="{D6646077-32EB-45EF-8E44-9495F11E4948}" srcId="{1EE72441-7ACB-4328-AFFD-7B0EEA4F4684}" destId="{EB7776D9-CB9C-4D3E-9834-D40699FA7B33}" srcOrd="0" destOrd="0" parTransId="{42BD36C6-82CB-4808-B92A-BD127BB3F0E3}" sibTransId="{9EC07A49-7D67-4ED5-9D2D-A33F1DEEA8C6}"/>
    <dgm:cxn modelId="{E986B5A3-ADC1-4199-8C68-85C142FC506B}" type="presOf" srcId="{BD4812FA-7AD7-4F0E-915D-D3A124A46796}" destId="{7198F10C-0E4B-48F1-B302-B1D70AADA26E}" srcOrd="0" destOrd="1" presId="urn:microsoft.com/office/officeart/2009/3/layout/BlockDescendingList"/>
    <dgm:cxn modelId="{90344632-317F-4FCB-883A-FAE4A2F11F38}" type="presOf" srcId="{F56947EA-ADBE-485C-A529-86835BD1C2D8}" destId="{6B45D53C-A337-4D3D-92EC-62921A3F5A24}" srcOrd="0" destOrd="0" presId="urn:microsoft.com/office/officeart/2009/3/layout/BlockDescendingList"/>
    <dgm:cxn modelId="{7462AF04-66B3-42FC-B71E-A0FC691FB77A}" type="presOf" srcId="{B3A54C2C-D12D-4E79-9E55-3FC2DAC340B6}" destId="{53C5E9D0-6416-4827-81C3-2C9585E8EDEC}" srcOrd="0" destOrd="0" presId="urn:microsoft.com/office/officeart/2009/3/layout/BlockDescendingList"/>
    <dgm:cxn modelId="{FFCB1E4B-5C76-4E1F-84F1-CA8FE79C2B29}" type="presParOf" srcId="{6B45D53C-A337-4D3D-92EC-62921A3F5A24}" destId="{DF74BAD2-AB67-4062-B1AF-FDF599949673}" srcOrd="0" destOrd="0" presId="urn:microsoft.com/office/officeart/2009/3/layout/BlockDescendingList"/>
    <dgm:cxn modelId="{60B52BF1-9577-4F77-899B-ED93A2A6B251}" type="presParOf" srcId="{6B45D53C-A337-4D3D-92EC-62921A3F5A24}" destId="{84304C58-F178-4CDF-B5F1-539231221225}" srcOrd="1" destOrd="0" presId="urn:microsoft.com/office/officeart/2009/3/layout/BlockDescendingList"/>
    <dgm:cxn modelId="{C08A5EBD-6D8E-460E-9A08-8D790B6D1757}" type="presParOf" srcId="{6B45D53C-A337-4D3D-92EC-62921A3F5A24}" destId="{FA24D44C-82F0-4534-966C-4E106D253C5A}" srcOrd="2" destOrd="0" presId="urn:microsoft.com/office/officeart/2009/3/layout/BlockDescendingList"/>
    <dgm:cxn modelId="{74178A09-40D9-4401-A75B-F88147ED6536}" type="presParOf" srcId="{FA24D44C-82F0-4534-966C-4E106D253C5A}" destId="{2FAC239C-2A0F-49F4-B9FF-29B4DDA2BC4E}" srcOrd="0" destOrd="0" presId="urn:microsoft.com/office/officeart/2009/3/layout/BlockDescendingList"/>
    <dgm:cxn modelId="{19D0198C-A1A2-4EE6-A929-89ACBD13E880}" type="presParOf" srcId="{6B45D53C-A337-4D3D-92EC-62921A3F5A24}" destId="{2A5B0E34-7E59-4BB1-9F41-A782D5EDF14C}" srcOrd="3" destOrd="0" presId="urn:microsoft.com/office/officeart/2009/3/layout/BlockDescendingList"/>
    <dgm:cxn modelId="{92C49B8F-0CA8-4306-B79E-C4EAE1B7DD76}" type="presParOf" srcId="{6B45D53C-A337-4D3D-92EC-62921A3F5A24}" destId="{7198F10C-0E4B-48F1-B302-B1D70AADA26E}" srcOrd="4" destOrd="0" presId="urn:microsoft.com/office/officeart/2009/3/layout/BlockDescendingList"/>
    <dgm:cxn modelId="{DFF56225-FA16-467E-A7A8-32181CD083CF}" type="presParOf" srcId="{6B45D53C-A337-4D3D-92EC-62921A3F5A24}" destId="{46E5E902-F896-42CA-8ECB-75E777B30102}" srcOrd="5" destOrd="0" presId="urn:microsoft.com/office/officeart/2009/3/layout/BlockDescendingList"/>
    <dgm:cxn modelId="{71515485-4AF1-44EB-B9C2-4CBC6A29112C}" type="presParOf" srcId="{46E5E902-F896-42CA-8ECB-75E777B30102}" destId="{0D5E19E2-8FA8-4719-86BC-9101347F192E}" srcOrd="0" destOrd="0" presId="urn:microsoft.com/office/officeart/2009/3/layout/BlockDescendingList"/>
    <dgm:cxn modelId="{86F36053-AFCD-43D5-B65E-85BFBAEEEC00}" type="presParOf" srcId="{6B45D53C-A337-4D3D-92EC-62921A3F5A24}" destId="{09596DCE-1922-4844-BFF1-7A0E1A1239F3}" srcOrd="6" destOrd="0" presId="urn:microsoft.com/office/officeart/2009/3/layout/BlockDescendingList"/>
    <dgm:cxn modelId="{D0D04BD5-514D-4693-840C-498BA776E877}" type="presParOf" srcId="{6B45D53C-A337-4D3D-92EC-62921A3F5A24}" destId="{4950866D-B6F5-41E1-9438-C2B679EA1F40}" srcOrd="7" destOrd="0" presId="urn:microsoft.com/office/officeart/2009/3/layout/BlockDescendingList"/>
    <dgm:cxn modelId="{EE41B77D-B1FE-4479-B870-83DE2D047B92}" type="presParOf" srcId="{6B45D53C-A337-4D3D-92EC-62921A3F5A24}" destId="{92C33442-DBA9-43E6-A96C-5D855FEC2E46}" srcOrd="8" destOrd="0" presId="urn:microsoft.com/office/officeart/2009/3/layout/BlockDescendingList"/>
    <dgm:cxn modelId="{3D5B3622-A25D-42AE-8D23-A42520C3A50D}" type="presParOf" srcId="{92C33442-DBA9-43E6-A96C-5D855FEC2E46}" destId="{C1A37796-607B-4842-8C4A-91708C32C922}" srcOrd="0" destOrd="0" presId="urn:microsoft.com/office/officeart/2009/3/layout/BlockDescendingList"/>
    <dgm:cxn modelId="{BA636ABC-7C41-4BB2-9999-E54F98AD8EA7}" type="presParOf" srcId="{6B45D53C-A337-4D3D-92EC-62921A3F5A24}" destId="{96FB3864-285F-4180-B3A6-CF1304CB2B7D}" srcOrd="9" destOrd="0" presId="urn:microsoft.com/office/officeart/2009/3/layout/BlockDescendingList"/>
    <dgm:cxn modelId="{9EE221D1-346D-4134-A1DE-83FAE3D7E187}" type="presParOf" srcId="{6B45D53C-A337-4D3D-92EC-62921A3F5A24}" destId="{150FC700-2A3F-4BF2-9CE9-267A68C6BDD0}" srcOrd="10" destOrd="0" presId="urn:microsoft.com/office/officeart/2009/3/layout/BlockDescendingList"/>
    <dgm:cxn modelId="{4299F830-7AEE-40D5-B7FA-98E2416D339E}" type="presParOf" srcId="{6B45D53C-A337-4D3D-92EC-62921A3F5A24}" destId="{25CD78DA-AE79-481B-A03A-62B880870A68}" srcOrd="11" destOrd="0" presId="urn:microsoft.com/office/officeart/2009/3/layout/BlockDescendingList"/>
    <dgm:cxn modelId="{12B76064-0C25-432D-9B4A-AD28A4F2D64E}" type="presParOf" srcId="{25CD78DA-AE79-481B-A03A-62B880870A68}" destId="{5B1B09A3-F6B4-44C6-A21C-3AA1A612B24A}" srcOrd="0" destOrd="0" presId="urn:microsoft.com/office/officeart/2009/3/layout/BlockDescendingList"/>
    <dgm:cxn modelId="{BF3F0736-1112-4C38-B917-84109F800EA0}" type="presParOf" srcId="{6B45D53C-A337-4D3D-92EC-62921A3F5A24}" destId="{FFAABD3B-63D4-4B1F-AE2D-8E77F92915C5}" srcOrd="12" destOrd="0" presId="urn:microsoft.com/office/officeart/2009/3/layout/BlockDescendingList"/>
    <dgm:cxn modelId="{82FC699F-5118-49D2-AA42-F311948FD889}" type="presParOf" srcId="{6B45D53C-A337-4D3D-92EC-62921A3F5A24}" destId="{53C5E9D0-6416-4827-81C3-2C9585E8EDEC}" srcOrd="13" destOrd="0" presId="urn:microsoft.com/office/officeart/2009/3/layout/BlockDescendingList"/>
    <dgm:cxn modelId="{DD616822-A88E-4EF3-8FB8-FE4A5D28B5DC}" type="presParOf" srcId="{6B45D53C-A337-4D3D-92EC-62921A3F5A24}" destId="{E8EFB98E-0D16-4E12-8E4F-6BF2AB68A576}" srcOrd="14" destOrd="0" presId="urn:microsoft.com/office/officeart/2009/3/layout/BlockDescendingList"/>
    <dgm:cxn modelId="{AADA215A-A28E-4F7B-AB68-9C64678E6CF7}" type="presParOf" srcId="{E8EFB98E-0D16-4E12-8E4F-6BF2AB68A576}" destId="{8B645E75-581C-41B0-B84C-71497FB99395}" srcOrd="0" destOrd="0" presId="urn:microsoft.com/office/officeart/2009/3/layout/BlockDescending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3F736F-DAA4-4BE7-9F0E-5F5874BB953A}">
      <dsp:nvSpPr>
        <dsp:cNvPr id="0" name=""/>
        <dsp:cNvSpPr/>
      </dsp:nvSpPr>
      <dsp:spPr>
        <a:xfrm>
          <a:off x="2852253" y="3115"/>
          <a:ext cx="1305892" cy="848830"/>
        </a:xfrm>
        <a:prstGeom prst="roundRect">
          <a:avLst/>
        </a:prstGeom>
        <a:solidFill>
          <a:srgbClr val="00B0F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ysClr val="window" lastClr="FFFFFF"/>
              </a:solidFill>
              <a:latin typeface="Arial"/>
              <a:ea typeface="+mn-ea"/>
              <a:cs typeface="+mn-cs"/>
            </a:rPr>
            <a:t>Population – 48.7 million</a:t>
          </a:r>
          <a:endParaRPr lang="en-US" sz="1400" kern="1200" dirty="0">
            <a:solidFill>
              <a:sysClr val="window" lastClr="FFFFFF"/>
            </a:solidFill>
            <a:latin typeface="Arial"/>
            <a:ea typeface="+mn-ea"/>
            <a:cs typeface="+mn-cs"/>
          </a:endParaRPr>
        </a:p>
      </dsp:txBody>
      <dsp:txXfrm>
        <a:off x="2893689" y="44551"/>
        <a:ext cx="1223020" cy="765958"/>
      </dsp:txXfrm>
    </dsp:sp>
    <dsp:sp modelId="{BDEE26C8-16E5-4A07-BEE8-0FD7448A872F}">
      <dsp:nvSpPr>
        <dsp:cNvPr id="0" name=""/>
        <dsp:cNvSpPr/>
      </dsp:nvSpPr>
      <dsp:spPr>
        <a:xfrm>
          <a:off x="1507030" y="427530"/>
          <a:ext cx="3996338" cy="3996338"/>
        </a:xfrm>
        <a:custGeom>
          <a:avLst/>
          <a:gdLst/>
          <a:ahLst/>
          <a:cxnLst/>
          <a:rect l="0" t="0" r="0" b="0"/>
          <a:pathLst>
            <a:path>
              <a:moveTo>
                <a:pt x="1336894" y="112593"/>
              </a:moveTo>
              <a:arcTo wR="1998169" hR="1998169" stAng="15040449" swAng="-1499436"/>
            </a:path>
          </a:pathLst>
        </a:custGeom>
        <a:noFill/>
        <a:ln w="12700" cap="rnd" cmpd="sng" algn="ctr">
          <a:solidFill>
            <a:srgbClr val="297FD5">
              <a:hueOff val="0"/>
              <a:satOff val="0"/>
              <a:lumOff val="0"/>
              <a:alphaOff val="0"/>
            </a:srgbClr>
          </a:solidFill>
          <a:prstDash val="solid"/>
        </a:ln>
        <a:effectLst/>
        <a:sp3d z="-40000" prstMaterial="matte"/>
      </dsp:spPr>
      <dsp:style>
        <a:lnRef idx="1">
          <a:scrgbClr r="0" g="0" b="0"/>
        </a:lnRef>
        <a:fillRef idx="0">
          <a:scrgbClr r="0" g="0" b="0"/>
        </a:fillRef>
        <a:effectRef idx="0">
          <a:scrgbClr r="0" g="0" b="0"/>
        </a:effectRef>
        <a:fontRef idx="minor"/>
      </dsp:style>
    </dsp:sp>
    <dsp:sp modelId="{A19752BF-9068-4727-BF63-7600729A1A7B}">
      <dsp:nvSpPr>
        <dsp:cNvPr id="0" name=""/>
        <dsp:cNvSpPr/>
      </dsp:nvSpPr>
      <dsp:spPr>
        <a:xfrm>
          <a:off x="1121788" y="1002200"/>
          <a:ext cx="1305892" cy="848830"/>
        </a:xfrm>
        <a:prstGeom prst="roundRect">
          <a:avLst/>
        </a:prstGeom>
        <a:solidFill>
          <a:srgbClr val="00206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ysClr val="window" lastClr="FFFFFF"/>
              </a:solidFill>
              <a:latin typeface="Arial"/>
              <a:ea typeface="+mn-ea"/>
              <a:cs typeface="+mn-cs"/>
            </a:rPr>
            <a:t>Currency – Colombia Peso</a:t>
          </a:r>
        </a:p>
      </dsp:txBody>
      <dsp:txXfrm>
        <a:off x="1163224" y="1043636"/>
        <a:ext cx="1223020" cy="765958"/>
      </dsp:txXfrm>
    </dsp:sp>
    <dsp:sp modelId="{7A1AA872-378D-4199-AA21-3DEDA4E89D00}">
      <dsp:nvSpPr>
        <dsp:cNvPr id="0" name=""/>
        <dsp:cNvSpPr/>
      </dsp:nvSpPr>
      <dsp:spPr>
        <a:xfrm>
          <a:off x="1507030" y="427530"/>
          <a:ext cx="3996338" cy="3996338"/>
        </a:xfrm>
        <a:custGeom>
          <a:avLst/>
          <a:gdLst/>
          <a:ahLst/>
          <a:cxnLst/>
          <a:rect l="0" t="0" r="0" b="0"/>
          <a:pathLst>
            <a:path>
              <a:moveTo>
                <a:pt x="81146" y="1434516"/>
              </a:moveTo>
              <a:arcTo wR="1998169" hR="1998169" stAng="11783079" swAng="-1966158"/>
            </a:path>
          </a:pathLst>
        </a:custGeom>
        <a:noFill/>
        <a:ln w="12700" cap="rnd" cmpd="sng" algn="ctr">
          <a:solidFill>
            <a:srgbClr val="297FD5">
              <a:hueOff val="85714"/>
              <a:satOff val="-9618"/>
              <a:lumOff val="1647"/>
              <a:alphaOff val="0"/>
            </a:srgbClr>
          </a:solidFill>
          <a:prstDash val="solid"/>
        </a:ln>
        <a:effectLst/>
        <a:sp3d z="-40000" prstMaterial="matte"/>
      </dsp:spPr>
      <dsp:style>
        <a:lnRef idx="1">
          <a:scrgbClr r="0" g="0" b="0"/>
        </a:lnRef>
        <a:fillRef idx="0">
          <a:scrgbClr r="0" g="0" b="0"/>
        </a:fillRef>
        <a:effectRef idx="0">
          <a:scrgbClr r="0" g="0" b="0"/>
        </a:effectRef>
        <a:fontRef idx="minor"/>
      </dsp:style>
    </dsp:sp>
    <dsp:sp modelId="{47F64457-631C-4DC3-8019-A759FCB2C723}">
      <dsp:nvSpPr>
        <dsp:cNvPr id="0" name=""/>
        <dsp:cNvSpPr/>
      </dsp:nvSpPr>
      <dsp:spPr>
        <a:xfrm>
          <a:off x="1121788" y="3000369"/>
          <a:ext cx="1305892" cy="848830"/>
        </a:xfrm>
        <a:prstGeom prst="roundRect">
          <a:avLst/>
        </a:prstGeom>
        <a:solidFill>
          <a:srgbClr val="297FD5">
            <a:hueOff val="171427"/>
            <a:satOff val="-19237"/>
            <a:lumOff val="3294"/>
            <a:alphaOff val="0"/>
          </a:srgbClr>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ysClr val="window" lastClr="FFFFFF"/>
              </a:solidFill>
              <a:latin typeface="Arial"/>
              <a:ea typeface="+mn-ea"/>
              <a:cs typeface="+mn-cs"/>
            </a:rPr>
            <a:t>Doing Business ranking - 59</a:t>
          </a:r>
          <a:endParaRPr lang="en-US" sz="1400" kern="1200" dirty="0">
            <a:solidFill>
              <a:sysClr val="window" lastClr="FFFFFF"/>
            </a:solidFill>
            <a:latin typeface="Arial"/>
            <a:ea typeface="+mn-ea"/>
            <a:cs typeface="+mn-cs"/>
          </a:endParaRPr>
        </a:p>
      </dsp:txBody>
      <dsp:txXfrm>
        <a:off x="1163224" y="3041805"/>
        <a:ext cx="1223020" cy="765958"/>
      </dsp:txXfrm>
    </dsp:sp>
    <dsp:sp modelId="{8C88A14F-2FBF-4A2D-9129-B35CE4FBC181}">
      <dsp:nvSpPr>
        <dsp:cNvPr id="0" name=""/>
        <dsp:cNvSpPr/>
      </dsp:nvSpPr>
      <dsp:spPr>
        <a:xfrm>
          <a:off x="1507030" y="427530"/>
          <a:ext cx="3996338" cy="3996338"/>
        </a:xfrm>
        <a:custGeom>
          <a:avLst/>
          <a:gdLst/>
          <a:ahLst/>
          <a:cxnLst/>
          <a:rect l="0" t="0" r="0" b="0"/>
          <a:pathLst>
            <a:path>
              <a:moveTo>
                <a:pt x="602206" y="3427843"/>
              </a:moveTo>
              <a:arcTo wR="1998169" hR="1998169" stAng="8058987" swAng="-1499436"/>
            </a:path>
          </a:pathLst>
        </a:custGeom>
        <a:noFill/>
        <a:ln w="12700" cap="rnd" cmpd="sng" algn="ctr">
          <a:solidFill>
            <a:srgbClr val="297FD5">
              <a:hueOff val="171427"/>
              <a:satOff val="-19237"/>
              <a:lumOff val="3294"/>
              <a:alphaOff val="0"/>
            </a:srgbClr>
          </a:solidFill>
          <a:prstDash val="solid"/>
        </a:ln>
        <a:effectLst/>
        <a:sp3d z="-40000" prstMaterial="matte"/>
      </dsp:spPr>
      <dsp:style>
        <a:lnRef idx="1">
          <a:scrgbClr r="0" g="0" b="0"/>
        </a:lnRef>
        <a:fillRef idx="0">
          <a:scrgbClr r="0" g="0" b="0"/>
        </a:fillRef>
        <a:effectRef idx="0">
          <a:scrgbClr r="0" g="0" b="0"/>
        </a:effectRef>
        <a:fontRef idx="minor"/>
      </dsp:style>
    </dsp:sp>
    <dsp:sp modelId="{839BB4FB-EB56-46A8-9E4D-BBB3BE9AA8A0}">
      <dsp:nvSpPr>
        <dsp:cNvPr id="0" name=""/>
        <dsp:cNvSpPr/>
      </dsp:nvSpPr>
      <dsp:spPr>
        <a:xfrm>
          <a:off x="2852253" y="3999454"/>
          <a:ext cx="1305892" cy="848830"/>
        </a:xfrm>
        <a:prstGeom prst="roundRect">
          <a:avLst/>
        </a:prstGeom>
        <a:solidFill>
          <a:srgbClr val="F19127"/>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ysClr val="window" lastClr="FFFFFF"/>
              </a:solidFill>
              <a:latin typeface="Arial"/>
              <a:ea typeface="+mn-ea"/>
              <a:cs typeface="+mn-cs"/>
            </a:rPr>
            <a:t>Merchandise trade (% GDP) –27%</a:t>
          </a:r>
          <a:endParaRPr lang="en-US" sz="1400" kern="1200" dirty="0">
            <a:solidFill>
              <a:sysClr val="window" lastClr="FFFFFF"/>
            </a:solidFill>
            <a:latin typeface="Arial"/>
            <a:ea typeface="+mn-ea"/>
            <a:cs typeface="+mn-cs"/>
          </a:endParaRPr>
        </a:p>
      </dsp:txBody>
      <dsp:txXfrm>
        <a:off x="2893689" y="4040890"/>
        <a:ext cx="1223020" cy="765958"/>
      </dsp:txXfrm>
    </dsp:sp>
    <dsp:sp modelId="{698E8181-B5D2-4788-A41E-829CBC98ED71}">
      <dsp:nvSpPr>
        <dsp:cNvPr id="0" name=""/>
        <dsp:cNvSpPr/>
      </dsp:nvSpPr>
      <dsp:spPr>
        <a:xfrm>
          <a:off x="1507030" y="427530"/>
          <a:ext cx="3996338" cy="3996338"/>
        </a:xfrm>
        <a:custGeom>
          <a:avLst/>
          <a:gdLst/>
          <a:ahLst/>
          <a:cxnLst/>
          <a:rect l="0" t="0" r="0" b="0"/>
          <a:pathLst>
            <a:path>
              <a:moveTo>
                <a:pt x="2659443" y="3883744"/>
              </a:moveTo>
              <a:arcTo wR="1998169" hR="1998169" stAng="4240449" swAng="-1499436"/>
            </a:path>
          </a:pathLst>
        </a:custGeom>
        <a:noFill/>
        <a:ln w="12700" cap="rnd" cmpd="sng" algn="ctr">
          <a:solidFill>
            <a:srgbClr val="297FD5">
              <a:hueOff val="257141"/>
              <a:satOff val="-28855"/>
              <a:lumOff val="4942"/>
              <a:alphaOff val="0"/>
            </a:srgbClr>
          </a:solidFill>
          <a:prstDash val="solid"/>
        </a:ln>
        <a:effectLst/>
        <a:sp3d z="-40000" prstMaterial="matte"/>
      </dsp:spPr>
      <dsp:style>
        <a:lnRef idx="1">
          <a:scrgbClr r="0" g="0" b="0"/>
        </a:lnRef>
        <a:fillRef idx="0">
          <a:scrgbClr r="0" g="0" b="0"/>
        </a:fillRef>
        <a:effectRef idx="0">
          <a:scrgbClr r="0" g="0" b="0"/>
        </a:effectRef>
        <a:fontRef idx="minor"/>
      </dsp:style>
    </dsp:sp>
    <dsp:sp modelId="{017CE6E4-06BF-4CF3-ABD5-A7F58F131E40}">
      <dsp:nvSpPr>
        <dsp:cNvPr id="0" name=""/>
        <dsp:cNvSpPr/>
      </dsp:nvSpPr>
      <dsp:spPr>
        <a:xfrm>
          <a:off x="4582719" y="3000369"/>
          <a:ext cx="1305892" cy="848830"/>
        </a:xfrm>
        <a:prstGeom prst="roundRect">
          <a:avLst/>
        </a:prstGeom>
        <a:solidFill>
          <a:srgbClr val="7030A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ysClr val="window" lastClr="FFFFFF"/>
              </a:solidFill>
              <a:latin typeface="Arial"/>
              <a:ea typeface="+mn-ea"/>
              <a:cs typeface="+mn-cs"/>
            </a:rPr>
            <a:t>GDP </a:t>
          </a:r>
        </a:p>
        <a:p>
          <a:pPr lvl="0" algn="ctr" defTabSz="622300">
            <a:lnSpc>
              <a:spcPct val="90000"/>
            </a:lnSpc>
            <a:spcBef>
              <a:spcPct val="0"/>
            </a:spcBef>
            <a:spcAft>
              <a:spcPct val="35000"/>
            </a:spcAft>
          </a:pPr>
          <a:r>
            <a:rPr lang="en-US" sz="1400" kern="1200" dirty="0" smtClean="0">
              <a:solidFill>
                <a:sysClr val="window" lastClr="FFFFFF"/>
              </a:solidFill>
              <a:latin typeface="Arial"/>
              <a:ea typeface="+mn-ea"/>
              <a:cs typeface="+mn-cs"/>
            </a:rPr>
            <a:t>– US$ 282.5 billion</a:t>
          </a:r>
          <a:endParaRPr lang="en-US" sz="1400" kern="1200" dirty="0">
            <a:solidFill>
              <a:sysClr val="window" lastClr="FFFFFF"/>
            </a:solidFill>
            <a:latin typeface="Arial"/>
            <a:ea typeface="+mn-ea"/>
            <a:cs typeface="+mn-cs"/>
          </a:endParaRPr>
        </a:p>
      </dsp:txBody>
      <dsp:txXfrm>
        <a:off x="4624155" y="3041805"/>
        <a:ext cx="1223020" cy="765958"/>
      </dsp:txXfrm>
    </dsp:sp>
    <dsp:sp modelId="{99193B09-30E1-49D4-ADE8-96BF30E90876}">
      <dsp:nvSpPr>
        <dsp:cNvPr id="0" name=""/>
        <dsp:cNvSpPr/>
      </dsp:nvSpPr>
      <dsp:spPr>
        <a:xfrm>
          <a:off x="1507030" y="427530"/>
          <a:ext cx="3996338" cy="3996338"/>
        </a:xfrm>
        <a:custGeom>
          <a:avLst/>
          <a:gdLst/>
          <a:ahLst/>
          <a:cxnLst/>
          <a:rect l="0" t="0" r="0" b="0"/>
          <a:pathLst>
            <a:path>
              <a:moveTo>
                <a:pt x="3915191" y="2561821"/>
              </a:moveTo>
              <a:arcTo wR="1998169" hR="1998169" stAng="983079" swAng="-1966158"/>
            </a:path>
          </a:pathLst>
        </a:custGeom>
        <a:noFill/>
        <a:ln w="12700" cap="rnd" cmpd="sng" algn="ctr">
          <a:solidFill>
            <a:srgbClr val="297FD5">
              <a:hueOff val="342855"/>
              <a:satOff val="-38474"/>
              <a:lumOff val="6589"/>
              <a:alphaOff val="0"/>
            </a:srgbClr>
          </a:solidFill>
          <a:prstDash val="solid"/>
        </a:ln>
        <a:effectLst/>
        <a:sp3d z="-40000" prstMaterial="matte"/>
      </dsp:spPr>
      <dsp:style>
        <a:lnRef idx="1">
          <a:scrgbClr r="0" g="0" b="0"/>
        </a:lnRef>
        <a:fillRef idx="0">
          <a:scrgbClr r="0" g="0" b="0"/>
        </a:fillRef>
        <a:effectRef idx="0">
          <a:scrgbClr r="0" g="0" b="0"/>
        </a:effectRef>
        <a:fontRef idx="minor"/>
      </dsp:style>
    </dsp:sp>
    <dsp:sp modelId="{9919C656-856A-44B4-8587-9C807B913EF3}">
      <dsp:nvSpPr>
        <dsp:cNvPr id="0" name=""/>
        <dsp:cNvSpPr/>
      </dsp:nvSpPr>
      <dsp:spPr>
        <a:xfrm>
          <a:off x="4582719" y="1002200"/>
          <a:ext cx="1305892" cy="848830"/>
        </a:xfrm>
        <a:prstGeom prst="roundRect">
          <a:avLst/>
        </a:prstGeom>
        <a:solidFill>
          <a:srgbClr val="92D05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ysClr val="window" lastClr="FFFFFF"/>
              </a:solidFill>
              <a:latin typeface="Arial"/>
              <a:ea typeface="+mn-ea"/>
              <a:cs typeface="+mn-cs"/>
            </a:rPr>
            <a:t>Language - Spanish</a:t>
          </a:r>
          <a:endParaRPr lang="en-US" sz="1400" kern="1200" dirty="0">
            <a:solidFill>
              <a:sysClr val="window" lastClr="FFFFFF"/>
            </a:solidFill>
            <a:latin typeface="Arial"/>
            <a:ea typeface="+mn-ea"/>
            <a:cs typeface="+mn-cs"/>
          </a:endParaRPr>
        </a:p>
      </dsp:txBody>
      <dsp:txXfrm>
        <a:off x="4624155" y="1043636"/>
        <a:ext cx="1223020" cy="765958"/>
      </dsp:txXfrm>
    </dsp:sp>
    <dsp:sp modelId="{1E2B4A5B-451E-400D-9C6D-DAEDA1AA792A}">
      <dsp:nvSpPr>
        <dsp:cNvPr id="0" name=""/>
        <dsp:cNvSpPr/>
      </dsp:nvSpPr>
      <dsp:spPr>
        <a:xfrm>
          <a:off x="1507030" y="427530"/>
          <a:ext cx="3996338" cy="3996338"/>
        </a:xfrm>
        <a:custGeom>
          <a:avLst/>
          <a:gdLst/>
          <a:ahLst/>
          <a:cxnLst/>
          <a:rect l="0" t="0" r="0" b="0"/>
          <a:pathLst>
            <a:path>
              <a:moveTo>
                <a:pt x="3394131" y="568494"/>
              </a:moveTo>
              <a:arcTo wR="1998169" hR="1998169" stAng="18858987" swAng="-1499436"/>
            </a:path>
          </a:pathLst>
        </a:custGeom>
        <a:noFill/>
        <a:ln w="12700" cap="rnd" cmpd="sng" algn="ctr">
          <a:solidFill>
            <a:srgbClr val="297FD5">
              <a:hueOff val="428568"/>
              <a:satOff val="-48092"/>
              <a:lumOff val="8236"/>
              <a:alphaOff val="0"/>
            </a:srgbClr>
          </a:solidFill>
          <a:prstDash val="solid"/>
        </a:ln>
        <a:effectLst/>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72AD53-1495-471A-98B0-9A1839F9745D}">
      <dsp:nvSpPr>
        <dsp:cNvPr id="0" name=""/>
        <dsp:cNvSpPr/>
      </dsp:nvSpPr>
      <dsp:spPr>
        <a:xfrm>
          <a:off x="0" y="0"/>
          <a:ext cx="8128000" cy="1625600"/>
        </a:xfrm>
        <a:prstGeom prst="rect">
          <a:avLst/>
        </a:prstGeom>
        <a:solidFill>
          <a:schemeClr val="accent2"/>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TT" sz="4500" kern="1200" dirty="0" smtClean="0"/>
            <a:t>Preferential Trade between CARICOM and Colombia</a:t>
          </a:r>
          <a:endParaRPr lang="en-TT" sz="4500" kern="1200" dirty="0"/>
        </a:p>
      </dsp:txBody>
      <dsp:txXfrm>
        <a:off x="0" y="0"/>
        <a:ext cx="8128000" cy="1625600"/>
      </dsp:txXfrm>
    </dsp:sp>
    <dsp:sp modelId="{CAF4070E-C9E6-47E9-8051-1D8324C0C672}">
      <dsp:nvSpPr>
        <dsp:cNvPr id="0" name=""/>
        <dsp:cNvSpPr/>
      </dsp:nvSpPr>
      <dsp:spPr>
        <a:xfrm>
          <a:off x="0" y="1625600"/>
          <a:ext cx="4064000" cy="3413760"/>
        </a:xfrm>
        <a:prstGeom prst="rect">
          <a:avLst/>
        </a:prstGeom>
        <a:solidFill>
          <a:schemeClr val="accent6">
            <a:lumMod val="75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TT" sz="2800" kern="1200" dirty="0" smtClean="0"/>
            <a:t>CARICOM-Colombia Agreement on Trade Economic and Technical Cooperation - 1994</a:t>
          </a:r>
          <a:endParaRPr lang="en-TT" sz="2800" kern="1200" dirty="0"/>
        </a:p>
      </dsp:txBody>
      <dsp:txXfrm>
        <a:off x="0" y="1625600"/>
        <a:ext cx="4064000" cy="3413760"/>
      </dsp:txXfrm>
    </dsp:sp>
    <dsp:sp modelId="{22758F60-BC85-4CA8-A7FB-19F781D02887}">
      <dsp:nvSpPr>
        <dsp:cNvPr id="0" name=""/>
        <dsp:cNvSpPr/>
      </dsp:nvSpPr>
      <dsp:spPr>
        <a:xfrm>
          <a:off x="3840480" y="1625600"/>
          <a:ext cx="4064000" cy="3413760"/>
        </a:xfrm>
        <a:prstGeom prst="rect">
          <a:avLst/>
        </a:prstGeom>
        <a:solidFill>
          <a:schemeClr val="bg2">
            <a:lumMod val="5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TT" sz="2800" kern="1200" dirty="0" smtClean="0"/>
            <a:t>Protocol amending the CARICOM-Colombia Agreement on Trade Economic and Technical Cooperation - 1998</a:t>
          </a:r>
          <a:endParaRPr lang="en-TT" sz="2800" kern="1200" dirty="0"/>
        </a:p>
      </dsp:txBody>
      <dsp:txXfrm>
        <a:off x="3840480" y="1625600"/>
        <a:ext cx="4064000" cy="3413760"/>
      </dsp:txXfrm>
    </dsp:sp>
    <dsp:sp modelId="{3D9C2C08-B58D-41B5-93FC-0A6E58B04812}">
      <dsp:nvSpPr>
        <dsp:cNvPr id="0" name=""/>
        <dsp:cNvSpPr/>
      </dsp:nvSpPr>
      <dsp:spPr>
        <a:xfrm>
          <a:off x="0" y="5039360"/>
          <a:ext cx="8128000" cy="379306"/>
        </a:xfrm>
        <a:prstGeom prst="rect">
          <a:avLst/>
        </a:prstGeom>
        <a:solidFill>
          <a:schemeClr val="accent1">
            <a:shade val="8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37796-607B-4842-8C4A-91708C32C922}">
      <dsp:nvSpPr>
        <dsp:cNvPr id="0" name=""/>
        <dsp:cNvSpPr/>
      </dsp:nvSpPr>
      <dsp:spPr>
        <a:xfrm>
          <a:off x="4317584" y="988383"/>
          <a:ext cx="1424039" cy="3016641"/>
        </a:xfrm>
        <a:prstGeom prst="rect">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a:lnSpc>
              <a:spcPct val="90000"/>
            </a:lnSpc>
            <a:spcBef>
              <a:spcPct val="0"/>
            </a:spcBef>
            <a:spcAft>
              <a:spcPct val="35000"/>
            </a:spcAft>
          </a:pPr>
          <a:r>
            <a:rPr lang="en-US" sz="2000" kern="1200" dirty="0" smtClean="0"/>
            <a:t>Trade in Services and Investment</a:t>
          </a:r>
          <a:endParaRPr lang="en-US" sz="2000" kern="1200" dirty="0"/>
        </a:p>
      </dsp:txBody>
      <dsp:txXfrm rot="16200000">
        <a:off x="4157188" y="2160747"/>
        <a:ext cx="2714977" cy="370250"/>
      </dsp:txXfrm>
    </dsp:sp>
    <dsp:sp modelId="{0D5E19E2-8FA8-4719-86BC-9101347F192E}">
      <dsp:nvSpPr>
        <dsp:cNvPr id="0" name=""/>
        <dsp:cNvSpPr/>
      </dsp:nvSpPr>
      <dsp:spPr>
        <a:xfrm>
          <a:off x="2763204" y="481117"/>
          <a:ext cx="1424039" cy="3523907"/>
        </a:xfrm>
        <a:prstGeom prst="rect">
          <a:avLst/>
        </a:prstGeom>
        <a:solidFill>
          <a:srgbClr val="00B0F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a:lnSpc>
              <a:spcPct val="90000"/>
            </a:lnSpc>
            <a:spcBef>
              <a:spcPct val="0"/>
            </a:spcBef>
            <a:spcAft>
              <a:spcPct val="35000"/>
            </a:spcAft>
          </a:pPr>
          <a:r>
            <a:rPr lang="en-US" sz="2000" kern="1200" dirty="0" smtClean="0"/>
            <a:t>Institutional Issues</a:t>
          </a:r>
          <a:endParaRPr lang="en-US" sz="2000" kern="1200" dirty="0"/>
        </a:p>
      </dsp:txBody>
      <dsp:txXfrm rot="16200000">
        <a:off x="2374537" y="1881750"/>
        <a:ext cx="3171516" cy="370250"/>
      </dsp:txXfrm>
    </dsp:sp>
    <dsp:sp modelId="{5B1B09A3-F6B4-44C6-A21C-3AA1A612B24A}">
      <dsp:nvSpPr>
        <dsp:cNvPr id="0" name=""/>
        <dsp:cNvSpPr/>
      </dsp:nvSpPr>
      <dsp:spPr>
        <a:xfrm>
          <a:off x="5821058" y="1504096"/>
          <a:ext cx="1424039" cy="2500928"/>
        </a:xfrm>
        <a:prstGeom prst="rect">
          <a:avLst/>
        </a:prstGeom>
        <a:solidFill>
          <a:srgbClr val="F1912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a:lnSpc>
              <a:spcPct val="90000"/>
            </a:lnSpc>
            <a:spcBef>
              <a:spcPct val="0"/>
            </a:spcBef>
            <a:spcAft>
              <a:spcPct val="35000"/>
            </a:spcAft>
          </a:pPr>
          <a:r>
            <a:rPr lang="en-US" sz="2400" kern="1200" dirty="0" smtClean="0"/>
            <a:t>Trade Facilitation</a:t>
          </a:r>
          <a:endParaRPr lang="en-US" sz="2400" kern="1200" dirty="0"/>
        </a:p>
      </dsp:txBody>
      <dsp:txXfrm rot="16200000">
        <a:off x="5892732" y="2444389"/>
        <a:ext cx="2250835" cy="370250"/>
      </dsp:txXfrm>
    </dsp:sp>
    <dsp:sp modelId="{2FAC239C-2A0F-49F4-B9FF-29B4DDA2BC4E}">
      <dsp:nvSpPr>
        <dsp:cNvPr id="0" name=""/>
        <dsp:cNvSpPr/>
      </dsp:nvSpPr>
      <dsp:spPr>
        <a:xfrm>
          <a:off x="1208823" y="0"/>
          <a:ext cx="1424039" cy="4003415"/>
        </a:xfrm>
        <a:prstGeom prst="rect">
          <a:avLst/>
        </a:prstGeom>
        <a:solidFill>
          <a:schemeClr val="tx2">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a:lnSpc>
              <a:spcPct val="90000"/>
            </a:lnSpc>
            <a:spcBef>
              <a:spcPct val="0"/>
            </a:spcBef>
            <a:spcAft>
              <a:spcPct val="35000"/>
            </a:spcAft>
          </a:pPr>
          <a:r>
            <a:rPr lang="en-US" sz="2000" kern="1200" dirty="0" smtClean="0"/>
            <a:t>Trade in Goods</a:t>
          </a:r>
          <a:endParaRPr lang="en-US" sz="2000" kern="1200" dirty="0"/>
        </a:p>
      </dsp:txBody>
      <dsp:txXfrm rot="16200000">
        <a:off x="604377" y="1616412"/>
        <a:ext cx="3603074" cy="370250"/>
      </dsp:txXfrm>
    </dsp:sp>
    <dsp:sp modelId="{8B645E75-581C-41B0-B84C-71497FB99395}">
      <dsp:nvSpPr>
        <dsp:cNvPr id="0" name=""/>
        <dsp:cNvSpPr/>
      </dsp:nvSpPr>
      <dsp:spPr>
        <a:xfrm>
          <a:off x="7425537" y="2011362"/>
          <a:ext cx="1424039" cy="1993662"/>
        </a:xfrm>
        <a:prstGeom prst="rect">
          <a:avLst/>
        </a:prstGeom>
        <a:solidFill>
          <a:schemeClr val="accent2">
            <a:shade val="50000"/>
            <a:hueOff val="-202852"/>
            <a:satOff val="-11227"/>
            <a:lumOff val="202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0" rIns="91440" bIns="20320" numCol="1" spcCol="1270" anchor="ctr" anchorCtr="0">
          <a:noAutofit/>
        </a:bodyPr>
        <a:lstStyle/>
        <a:p>
          <a:pPr lvl="0" algn="r" defTabSz="711200">
            <a:lnSpc>
              <a:spcPct val="90000"/>
            </a:lnSpc>
            <a:spcBef>
              <a:spcPct val="0"/>
            </a:spcBef>
            <a:spcAft>
              <a:spcPct val="35000"/>
            </a:spcAft>
          </a:pPr>
          <a:r>
            <a:rPr lang="en-US" sz="1600" kern="1200" dirty="0" smtClean="0"/>
            <a:t>Technical Cooperation</a:t>
          </a:r>
          <a:endParaRPr lang="en-US" sz="1600" kern="1200" dirty="0"/>
        </a:p>
      </dsp:txBody>
      <dsp:txXfrm rot="16200000">
        <a:off x="7725481" y="2723385"/>
        <a:ext cx="1794296" cy="370250"/>
      </dsp:txXfrm>
    </dsp:sp>
    <dsp:sp modelId="{84304C58-F178-4CDF-B5F1-539231221225}">
      <dsp:nvSpPr>
        <dsp:cNvPr id="0" name=""/>
        <dsp:cNvSpPr/>
      </dsp:nvSpPr>
      <dsp:spPr>
        <a:xfrm>
          <a:off x="1208823" y="0"/>
          <a:ext cx="1011068" cy="4022725"/>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Tariff Elimination Annexes</a:t>
          </a:r>
          <a:endParaRPr lang="en-US" sz="1200" kern="1200" dirty="0"/>
        </a:p>
        <a:p>
          <a:pPr lvl="0" algn="l" defTabSz="533400">
            <a:lnSpc>
              <a:spcPct val="90000"/>
            </a:lnSpc>
            <a:spcBef>
              <a:spcPct val="0"/>
            </a:spcBef>
            <a:spcAft>
              <a:spcPct val="35000"/>
            </a:spcAft>
          </a:pPr>
          <a:r>
            <a:rPr lang="en-US" sz="1200" kern="1200" dirty="0" smtClean="0"/>
            <a:t>Rules of Origin Annexes</a:t>
          </a:r>
          <a:endParaRPr lang="en-US" sz="1200" kern="1200" dirty="0"/>
        </a:p>
        <a:p>
          <a:pPr lvl="0" algn="l" defTabSz="533400">
            <a:lnSpc>
              <a:spcPct val="90000"/>
            </a:lnSpc>
            <a:spcBef>
              <a:spcPct val="0"/>
            </a:spcBef>
            <a:spcAft>
              <a:spcPct val="35000"/>
            </a:spcAft>
          </a:pPr>
          <a:r>
            <a:rPr lang="en-US" sz="1200" kern="1200" dirty="0" smtClean="0"/>
            <a:t>SPS, TBT</a:t>
          </a:r>
          <a:endParaRPr lang="en-US" sz="1200" kern="1200" dirty="0"/>
        </a:p>
      </dsp:txBody>
      <dsp:txXfrm>
        <a:off x="1208823" y="0"/>
        <a:ext cx="1011068" cy="4022725"/>
      </dsp:txXfrm>
    </dsp:sp>
    <dsp:sp modelId="{7198F10C-0E4B-48F1-B302-B1D70AADA26E}">
      <dsp:nvSpPr>
        <dsp:cNvPr id="0" name=""/>
        <dsp:cNvSpPr/>
      </dsp:nvSpPr>
      <dsp:spPr>
        <a:xfrm>
          <a:off x="2763204" y="479508"/>
          <a:ext cx="1011068" cy="3523907"/>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Dispute Settlement Provisions</a:t>
          </a:r>
          <a:endParaRPr lang="en-US" sz="1200" kern="1200" dirty="0"/>
        </a:p>
        <a:p>
          <a:pPr lvl="0" algn="l" defTabSz="533400">
            <a:lnSpc>
              <a:spcPct val="90000"/>
            </a:lnSpc>
            <a:spcBef>
              <a:spcPct val="0"/>
            </a:spcBef>
            <a:spcAft>
              <a:spcPct val="35000"/>
            </a:spcAft>
          </a:pPr>
          <a:r>
            <a:rPr lang="en-US" sz="1200" kern="1200" dirty="0" smtClean="0"/>
            <a:t>Colombia-Caribbean Business Council</a:t>
          </a:r>
          <a:endParaRPr lang="en-US" sz="1200" kern="1200" dirty="0"/>
        </a:p>
        <a:p>
          <a:pPr lvl="0" algn="l" defTabSz="533400">
            <a:lnSpc>
              <a:spcPct val="90000"/>
            </a:lnSpc>
            <a:spcBef>
              <a:spcPct val="0"/>
            </a:spcBef>
            <a:spcAft>
              <a:spcPct val="35000"/>
            </a:spcAft>
          </a:pPr>
          <a:r>
            <a:rPr lang="en-US" sz="1200" kern="1200" dirty="0" smtClean="0"/>
            <a:t>Joint Council</a:t>
          </a:r>
          <a:endParaRPr lang="en-US" sz="1200" kern="1200" dirty="0"/>
        </a:p>
      </dsp:txBody>
      <dsp:txXfrm>
        <a:off x="2763204" y="479508"/>
        <a:ext cx="1011068" cy="3523907"/>
      </dsp:txXfrm>
    </dsp:sp>
    <dsp:sp modelId="{4950866D-B6F5-41E1-9438-C2B679EA1F40}">
      <dsp:nvSpPr>
        <dsp:cNvPr id="0" name=""/>
        <dsp:cNvSpPr/>
      </dsp:nvSpPr>
      <dsp:spPr>
        <a:xfrm>
          <a:off x="4317584" y="988383"/>
          <a:ext cx="1011068" cy="3016641"/>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Built-in Agendas</a:t>
          </a:r>
          <a:endParaRPr lang="en-US" sz="1200" kern="1200" dirty="0"/>
        </a:p>
      </dsp:txBody>
      <dsp:txXfrm>
        <a:off x="4317584" y="988383"/>
        <a:ext cx="1011068" cy="3016641"/>
      </dsp:txXfrm>
    </dsp:sp>
    <dsp:sp modelId="{150FC700-2A3F-4BF2-9CE9-267A68C6BDD0}">
      <dsp:nvSpPr>
        <dsp:cNvPr id="0" name=""/>
        <dsp:cNvSpPr/>
      </dsp:nvSpPr>
      <dsp:spPr>
        <a:xfrm>
          <a:off x="5871156" y="1504096"/>
          <a:ext cx="1011068" cy="2500928"/>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Trade Promotion</a:t>
          </a:r>
        </a:p>
        <a:p>
          <a:pPr lvl="0" algn="l" defTabSz="533400">
            <a:lnSpc>
              <a:spcPct val="90000"/>
            </a:lnSpc>
            <a:spcBef>
              <a:spcPct val="0"/>
            </a:spcBef>
            <a:spcAft>
              <a:spcPct val="35000"/>
            </a:spcAft>
          </a:pPr>
          <a:r>
            <a:rPr lang="en-US" sz="1200" kern="1200" dirty="0" smtClean="0"/>
            <a:t>Trade Financing</a:t>
          </a:r>
        </a:p>
        <a:p>
          <a:pPr lvl="0" algn="l" defTabSz="533400">
            <a:lnSpc>
              <a:spcPct val="90000"/>
            </a:lnSpc>
            <a:spcBef>
              <a:spcPct val="0"/>
            </a:spcBef>
            <a:spcAft>
              <a:spcPct val="35000"/>
            </a:spcAft>
          </a:pPr>
          <a:r>
            <a:rPr lang="en-US" sz="1200" kern="1200" dirty="0" smtClean="0"/>
            <a:t>Transportation</a:t>
          </a:r>
          <a:endParaRPr lang="en-US" sz="1200" kern="1200" dirty="0"/>
        </a:p>
      </dsp:txBody>
      <dsp:txXfrm>
        <a:off x="5871156" y="1504096"/>
        <a:ext cx="1011068" cy="2500928"/>
      </dsp:txXfrm>
    </dsp:sp>
    <dsp:sp modelId="{53C5E9D0-6416-4827-81C3-2C9585E8EDEC}">
      <dsp:nvSpPr>
        <dsp:cNvPr id="0" name=""/>
        <dsp:cNvSpPr/>
      </dsp:nvSpPr>
      <dsp:spPr>
        <a:xfrm>
          <a:off x="7425537" y="2011764"/>
          <a:ext cx="1011068" cy="199366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Human resource development</a:t>
          </a:r>
          <a:endParaRPr lang="en-US" sz="1200" kern="1200" dirty="0"/>
        </a:p>
        <a:p>
          <a:pPr lvl="0" algn="l" defTabSz="533400">
            <a:lnSpc>
              <a:spcPct val="90000"/>
            </a:lnSpc>
            <a:spcBef>
              <a:spcPct val="0"/>
            </a:spcBef>
            <a:spcAft>
              <a:spcPct val="35000"/>
            </a:spcAft>
          </a:pPr>
          <a:r>
            <a:rPr lang="en-US" sz="1200" kern="1200" dirty="0" smtClean="0"/>
            <a:t>Science and technology</a:t>
          </a:r>
          <a:endParaRPr lang="en-US" sz="1200" kern="1200" dirty="0"/>
        </a:p>
        <a:p>
          <a:pPr lvl="0" algn="l" defTabSz="533400">
            <a:lnSpc>
              <a:spcPct val="90000"/>
            </a:lnSpc>
            <a:spcBef>
              <a:spcPct val="0"/>
            </a:spcBef>
            <a:spcAft>
              <a:spcPct val="35000"/>
            </a:spcAft>
          </a:pPr>
          <a:r>
            <a:rPr lang="en-US" sz="1200" kern="1200" dirty="0" smtClean="0"/>
            <a:t>University exchanges</a:t>
          </a:r>
          <a:endParaRPr lang="en-US" sz="1200" kern="1200" dirty="0"/>
        </a:p>
      </dsp:txBody>
      <dsp:txXfrm>
        <a:off x="7425537" y="2011764"/>
        <a:ext cx="1011068" cy="1993662"/>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TT"/>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7654FAD-351A-43E1-ACD3-8A7D697A0988}" type="datetimeFigureOut">
              <a:rPr lang="en-TT" smtClean="0"/>
              <a:t>26/02/2018</a:t>
            </a:fld>
            <a:endParaRPr lang="en-TT"/>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TT"/>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TT"/>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9295B260-1BDF-4AB9-9BF6-F09327A8F4D1}" type="slidenum">
              <a:rPr lang="en-TT" smtClean="0"/>
              <a:t>‹#›</a:t>
            </a:fld>
            <a:endParaRPr lang="en-TT"/>
          </a:p>
        </p:txBody>
      </p:sp>
    </p:spTree>
    <p:extLst>
      <p:ext uri="{BB962C8B-B14F-4D97-AF65-F5344CB8AC3E}">
        <p14:creationId xmlns:p14="http://schemas.microsoft.com/office/powerpoint/2010/main" val="3781844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1</a:t>
            </a:fld>
            <a:endParaRPr lang="en-TT"/>
          </a:p>
        </p:txBody>
      </p:sp>
    </p:spTree>
    <p:extLst>
      <p:ext uri="{BB962C8B-B14F-4D97-AF65-F5344CB8AC3E}">
        <p14:creationId xmlns:p14="http://schemas.microsoft.com/office/powerpoint/2010/main" val="614978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In 1998,</a:t>
            </a:r>
            <a:r>
              <a:rPr lang="en-TT" baseline="0" dirty="0" smtClean="0"/>
              <a:t> the Agreement was amended by way of a Protocol to allow for duty-free access of Colombian goods into CARICOM and also expanded the list of products which CARICOM could export under preferential terms to Colombia. </a:t>
            </a:r>
          </a:p>
          <a:p>
            <a:endParaRPr lang="en-TT" baseline="0" dirty="0" smtClean="0"/>
          </a:p>
          <a:p>
            <a:r>
              <a:rPr lang="en-TT" baseline="0" dirty="0" smtClean="0"/>
              <a:t>Preferential access was only granted by the More Developed Countries (MDCs) of CARICOM - </a:t>
            </a:r>
            <a:r>
              <a:rPr lang="en-TT" dirty="0"/>
              <a:t>Barbados, Guyana, Jamaica and Trinidad and Tobago. Therefore the LDCs, although not required to grant preferential access, were able to benefit from the additional access to the Colombian market. </a:t>
            </a:r>
          </a:p>
          <a:p>
            <a:endParaRPr lang="en-TT" dirty="0"/>
          </a:p>
          <a:p>
            <a:r>
              <a:rPr lang="en-TT" dirty="0"/>
              <a:t>In June 1999, </a:t>
            </a:r>
            <a:r>
              <a:rPr lang="en-TT" dirty="0" smtClean="0"/>
              <a:t>Trinidad </a:t>
            </a:r>
            <a:r>
              <a:rPr lang="en-TT" dirty="0"/>
              <a:t>and Tobago agreed to the establishment of interim measures to permit implementation of the Agreement. </a:t>
            </a:r>
          </a:p>
        </p:txBody>
      </p:sp>
      <p:sp>
        <p:nvSpPr>
          <p:cNvPr id="4" name="Slide Number Placeholder 3"/>
          <p:cNvSpPr>
            <a:spLocks noGrp="1"/>
          </p:cNvSpPr>
          <p:nvPr>
            <p:ph type="sldNum" sz="quarter" idx="10"/>
          </p:nvPr>
        </p:nvSpPr>
        <p:spPr/>
        <p:txBody>
          <a:bodyPr/>
          <a:lstStyle/>
          <a:p>
            <a:fld id="{9295B260-1BDF-4AB9-9BF6-F09327A8F4D1}" type="slidenum">
              <a:rPr lang="en-TT" smtClean="0"/>
              <a:t>10</a:t>
            </a:fld>
            <a:endParaRPr lang="en-TT"/>
          </a:p>
        </p:txBody>
      </p:sp>
    </p:spTree>
    <p:extLst>
      <p:ext uri="{BB962C8B-B14F-4D97-AF65-F5344CB8AC3E}">
        <p14:creationId xmlns:p14="http://schemas.microsoft.com/office/powerpoint/2010/main" val="1465517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The Protocol</a:t>
            </a:r>
            <a:r>
              <a:rPr lang="en-TT" baseline="0" dirty="0" smtClean="0"/>
              <a:t> amending the Agreement contained 4 Annexes. This table highlights some of the additional CARICOM products which were granted preferential treatment by Colombia. </a:t>
            </a:r>
          </a:p>
          <a:p>
            <a:endParaRPr lang="en-TT" baseline="0" dirty="0" smtClean="0"/>
          </a:p>
          <a:p>
            <a:r>
              <a:rPr lang="en-TT" baseline="0" dirty="0" smtClean="0"/>
              <a:t>Annex I – list products which were granted immediate duty-free access. These were…</a:t>
            </a:r>
          </a:p>
          <a:p>
            <a:endParaRPr lang="en-TT" baseline="0" dirty="0" smtClean="0"/>
          </a:p>
          <a:p>
            <a:r>
              <a:rPr lang="en-TT" baseline="0" dirty="0" smtClean="0"/>
              <a:t>Annex V – list products which were accorded four annual duty free reductions at a rate of 25% and become totally duty-free in January 2002. Some of these products were…</a:t>
            </a:r>
          </a:p>
          <a:p>
            <a:endParaRPr lang="en-TT" baseline="0" dirty="0" smtClean="0"/>
          </a:p>
          <a:p>
            <a:r>
              <a:rPr lang="en-TT" baseline="0" dirty="0" smtClean="0"/>
              <a:t>It should be noted that all these products are now currently duty-free on export into Colombia.</a:t>
            </a:r>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11</a:t>
            </a:fld>
            <a:endParaRPr lang="en-TT"/>
          </a:p>
        </p:txBody>
      </p:sp>
    </p:spTree>
    <p:extLst>
      <p:ext uri="{BB962C8B-B14F-4D97-AF65-F5344CB8AC3E}">
        <p14:creationId xmlns:p14="http://schemas.microsoft.com/office/powerpoint/2010/main" val="32452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baseline="0" dirty="0" smtClean="0"/>
              <a:t>This table highlights some of the products which CARICOM granted preferential treatment to Colombia. </a:t>
            </a:r>
          </a:p>
          <a:p>
            <a:endParaRPr lang="en-TT" baseline="0" dirty="0" smtClean="0"/>
          </a:p>
          <a:p>
            <a:r>
              <a:rPr lang="en-TT" baseline="0" dirty="0" smtClean="0"/>
              <a:t>Annex II – list products which were granted immediate duty-free access. These were…</a:t>
            </a:r>
          </a:p>
          <a:p>
            <a:endParaRPr lang="en-TT" baseline="0" dirty="0" smtClean="0"/>
          </a:p>
          <a:p>
            <a:r>
              <a:rPr lang="en-TT" baseline="0" dirty="0" smtClean="0"/>
              <a:t>Annex IV – list products which were accorded four annual duty free reductions at a rate of 25% and become totally duty-free in January 2002. Some of these products were…</a:t>
            </a:r>
          </a:p>
          <a:p>
            <a:endParaRPr lang="en-TT" baseline="0" dirty="0" smtClean="0"/>
          </a:p>
          <a:p>
            <a:r>
              <a:rPr lang="en-TT" baseline="0" dirty="0" smtClean="0"/>
              <a:t>It should be noted that all these products are now currently duty-free on entry or import into CARICOM. </a:t>
            </a:r>
            <a:endParaRPr lang="en-TT" baseline="0" dirty="0" smtClean="0"/>
          </a:p>
          <a:p>
            <a:endParaRPr lang="en-TT" baseline="0" dirty="0" smtClean="0"/>
          </a:p>
          <a:p>
            <a:r>
              <a:rPr lang="en-TT" baseline="0" dirty="0" smtClean="0"/>
              <a:t>Now </a:t>
            </a:r>
            <a:r>
              <a:rPr lang="en-TT" baseline="0" dirty="0" smtClean="0"/>
              <a:t>we will do a quick demonstration of how to interpret the preferences granted under the Agreement. It should be noted that the Agreement was negotiated in an earlier version of the HS, that is HS 1996 and today we are currently utilizing HS 2012. Therefore, in reading the Agreement, correlation tables could assist with transposing the tariff codes. This is an issue that the Ministry is seeking to address with the development of legislation for the Agreement.</a:t>
            </a:r>
            <a:endParaRPr lang="en-TT" dirty="0" smtClean="0"/>
          </a:p>
          <a:p>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12</a:t>
            </a:fld>
            <a:endParaRPr lang="en-TT"/>
          </a:p>
        </p:txBody>
      </p:sp>
    </p:spTree>
    <p:extLst>
      <p:ext uri="{BB962C8B-B14F-4D97-AF65-F5344CB8AC3E}">
        <p14:creationId xmlns:p14="http://schemas.microsoft.com/office/powerpoint/2010/main" val="3498364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Both agreements are currently in force and manufacturers can benefit from preferential</a:t>
            </a:r>
            <a:r>
              <a:rPr lang="en-TT" baseline="0" dirty="0" smtClean="0"/>
              <a:t> access to Colombia and vice versa.</a:t>
            </a:r>
          </a:p>
          <a:p>
            <a:endParaRPr lang="en-TT" baseline="0" dirty="0" smtClean="0"/>
          </a:p>
          <a:p>
            <a:r>
              <a:rPr lang="en-TT" baseline="0" dirty="0" smtClean="0"/>
              <a:t>Trinidad and Tobago has established interim measures to implement the preferences granted under the Agreement. Notably, this is one of CARICOM’s older agreements and as was customary in the past, agreements were implemented through the establishment of such interim arrangements. However Government policy towards implementation of trade agreements has changed towards the development of legislation or an Act of give legal effect to the Agreement. As such, other Agreements such as the CARICOM-Costa Rica and CARICOM-Dominican Republic Free Trade Agreements have their own Acts.</a:t>
            </a:r>
          </a:p>
          <a:p>
            <a:endParaRPr lang="en-TT"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TT" baseline="0" dirty="0" smtClean="0"/>
              <a:t>Therefore, the Ministry is currently preparing a Cabinet Note for similar legal effect to be given to the CARICOM-Colombia Agreement. </a:t>
            </a:r>
          </a:p>
        </p:txBody>
      </p:sp>
      <p:sp>
        <p:nvSpPr>
          <p:cNvPr id="4" name="Slide Number Placeholder 3"/>
          <p:cNvSpPr>
            <a:spLocks noGrp="1"/>
          </p:cNvSpPr>
          <p:nvPr>
            <p:ph type="sldNum" sz="quarter" idx="10"/>
          </p:nvPr>
        </p:nvSpPr>
        <p:spPr/>
        <p:txBody>
          <a:bodyPr/>
          <a:lstStyle/>
          <a:p>
            <a:fld id="{9295B260-1BDF-4AB9-9BF6-F09327A8F4D1}" type="slidenum">
              <a:rPr lang="en-TT" smtClean="0"/>
              <a:t>13</a:t>
            </a:fld>
            <a:endParaRPr lang="en-TT"/>
          </a:p>
        </p:txBody>
      </p:sp>
    </p:spTree>
    <p:extLst>
      <p:ext uri="{BB962C8B-B14F-4D97-AF65-F5344CB8AC3E}">
        <p14:creationId xmlns:p14="http://schemas.microsoft.com/office/powerpoint/2010/main" val="2429952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r>
              <a:rPr lang="en-US" dirty="0"/>
              <a:t>Apart from the reduction of tariffs facilitated by the trade agreement, exporters face other barriers which may restrict the import or export of goods and services. These are referred to as non-tariff barriers and some examples include; onerous registration requirements, excessive documentation requirements and unreasonable/unjustified packaging, labelling or product standards.</a:t>
            </a:r>
          </a:p>
          <a:p>
            <a:pPr defTabSz="924458"/>
            <a:endParaRPr lang="en-US" dirty="0"/>
          </a:p>
          <a:p>
            <a:pPr defTabSz="924458"/>
            <a:r>
              <a:rPr lang="en-US" dirty="0"/>
              <a:t>Difficulties reported by local exporters to Colombia were few and include the following:</a:t>
            </a:r>
          </a:p>
          <a:p>
            <a:pPr defTabSz="924458"/>
            <a:r>
              <a:rPr lang="en-US" dirty="0"/>
              <a:t>(</a:t>
            </a:r>
            <a:r>
              <a:rPr lang="en-US" dirty="0" err="1"/>
              <a:t>i</a:t>
            </a:r>
            <a:r>
              <a:rPr lang="en-US" dirty="0"/>
              <a:t>)…</a:t>
            </a:r>
          </a:p>
          <a:p>
            <a:pPr defTabSz="924458"/>
            <a:r>
              <a:rPr lang="en-US" dirty="0"/>
              <a:t>(ii)…</a:t>
            </a:r>
          </a:p>
          <a:p>
            <a:pPr defTabSz="924458"/>
            <a:endParaRPr lang="en-US" b="1" dirty="0"/>
          </a:p>
          <a:p>
            <a:endParaRPr lang="en-TT" dirty="0" smtClean="0"/>
          </a:p>
          <a:p>
            <a:r>
              <a:rPr lang="en-TT" dirty="0" smtClean="0"/>
              <a:t>Following</a:t>
            </a:r>
            <a:r>
              <a:rPr lang="en-TT" baseline="0" dirty="0" smtClean="0"/>
              <a:t> the end of my presentation, I invite you to outline any other non-tariff barriers facing your companies in the Colombia market.</a:t>
            </a:r>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14</a:t>
            </a:fld>
            <a:endParaRPr lang="en-TT"/>
          </a:p>
        </p:txBody>
      </p:sp>
    </p:spTree>
    <p:extLst>
      <p:ext uri="{BB962C8B-B14F-4D97-AF65-F5344CB8AC3E}">
        <p14:creationId xmlns:p14="http://schemas.microsoft.com/office/powerpoint/2010/main" val="347868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Issues</a:t>
            </a:r>
            <a:r>
              <a:rPr lang="en-TT" baseline="0" dirty="0" smtClean="0"/>
              <a:t> experienced during trade with Colombia, such as the presence of non tariff barriers can be addressed by the Joint Council established under the Agreement. </a:t>
            </a:r>
            <a:r>
              <a:rPr lang="en-TT" dirty="0" smtClean="0"/>
              <a:t>The Joint</a:t>
            </a:r>
            <a:r>
              <a:rPr lang="en-TT" baseline="0" dirty="0" smtClean="0"/>
              <a:t> Council comprises representatives of both CARICOM and Colombia and is responsible for administration of the agreement, in particular ensuring compliance by both Parties of the provisions of the Agreement and recommending solutions to any problems which may arise. Therefore, should you experience any issues when trading with Colombia, I invite you to submit this information to the Permanent Secretary, Ministry of Trade and Industry with relevant supporting documents and these concerns will be raised at the next Meeting of the Joint Council.</a:t>
            </a:r>
          </a:p>
          <a:p>
            <a:endParaRPr lang="en-TT" baseline="0" dirty="0" smtClean="0"/>
          </a:p>
          <a:p>
            <a:r>
              <a:rPr lang="en-TT" baseline="0" dirty="0" smtClean="0"/>
              <a:t>In addition, should you review the Agreement and find that your products are not included for preferential treatment and you are interested in exporting to Colombia, you can submit your request in writing to the Permanent Secretary, Ministry of Trade and Industry. Requests for additional market access is also examined by the Joint Council.</a:t>
            </a:r>
          </a:p>
          <a:p>
            <a:endParaRPr lang="en-TT" baseline="0" dirty="0" smtClean="0"/>
          </a:p>
          <a:p>
            <a:r>
              <a:rPr lang="en-TT" baseline="0" dirty="0" smtClean="0"/>
              <a:t>I must point out that the Joint Council under this Agreement has not been as active as the others established under other CARICOM Agreements such as the CARICOM-Cuba and CARICOM-DR JCs. The last Meeting of the CARICOM-Colombia Joint Council was held in February 2002, in Colombia. </a:t>
            </a:r>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15</a:t>
            </a:fld>
            <a:endParaRPr lang="en-TT"/>
          </a:p>
        </p:txBody>
      </p:sp>
    </p:spTree>
    <p:extLst>
      <p:ext uri="{BB962C8B-B14F-4D97-AF65-F5344CB8AC3E}">
        <p14:creationId xmlns:p14="http://schemas.microsoft.com/office/powerpoint/2010/main" val="1788404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16</a:t>
            </a:fld>
            <a:endParaRPr lang="en-TT"/>
          </a:p>
        </p:txBody>
      </p:sp>
    </p:spTree>
    <p:extLst>
      <p:ext uri="{BB962C8B-B14F-4D97-AF65-F5344CB8AC3E}">
        <p14:creationId xmlns:p14="http://schemas.microsoft.com/office/powerpoint/2010/main" val="4005145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2</a:t>
            </a:fld>
            <a:endParaRPr lang="en-TT"/>
          </a:p>
        </p:txBody>
      </p:sp>
    </p:spTree>
    <p:extLst>
      <p:ext uri="{BB962C8B-B14F-4D97-AF65-F5344CB8AC3E}">
        <p14:creationId xmlns:p14="http://schemas.microsoft.com/office/powerpoint/2010/main" val="2039507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panose="020B0604020202020204" pitchFamily="34" charset="0"/>
              </a:rPr>
              <a:t>Source: World Bank 2016, Doing Business 2018:</a:t>
            </a:r>
            <a:r>
              <a:rPr lang="en-US" altLang="en-US" baseline="0" dirty="0" smtClean="0">
                <a:latin typeface="Arial" panose="020B0604020202020204" pitchFamily="34" charset="0"/>
              </a:rPr>
              <a:t> Reforming to create jobs</a:t>
            </a:r>
          </a:p>
          <a:p>
            <a:endParaRPr lang="en-TT" dirty="0" smtClean="0"/>
          </a:p>
          <a:p>
            <a:r>
              <a:rPr lang="en-TT" dirty="0" smtClean="0"/>
              <a:t>As</a:t>
            </a:r>
            <a:r>
              <a:rPr lang="en-TT" baseline="0" dirty="0" smtClean="0"/>
              <a:t> the past presenters would have provided similar information on Colombia, I briefly highlight a couple quick key facts.</a:t>
            </a:r>
          </a:p>
          <a:p>
            <a:endParaRPr lang="en-TT" baseline="0" dirty="0" smtClean="0"/>
          </a:p>
          <a:p>
            <a:r>
              <a:rPr lang="en-TT" dirty="0" smtClean="0"/>
              <a:t>Colombia is</a:t>
            </a:r>
            <a:r>
              <a:rPr lang="en-TT" baseline="0" dirty="0" smtClean="0"/>
              <a:t> an upper middle-income economy, with a Spanish-speaking population of 48.7 million. In 2016, according to the World Bank, Colombia’s GDP (current) stood at approximately US$ 283 billion, with merchandise trade constituting 27% of GDP.</a:t>
            </a:r>
          </a:p>
          <a:p>
            <a:endParaRPr lang="en-TT" baseline="0" dirty="0" smtClean="0"/>
          </a:p>
          <a:p>
            <a:r>
              <a:rPr lang="en-TT" dirty="0" smtClean="0"/>
              <a:t>Colombia’s doing business ranking in 2018 was 59 out of 190</a:t>
            </a:r>
            <a:r>
              <a:rPr lang="en-TT" baseline="0" dirty="0" smtClean="0"/>
              <a:t> </a:t>
            </a:r>
            <a:r>
              <a:rPr lang="en-TT" dirty="0" smtClean="0"/>
              <a:t>economies, representing a fall from 53 in 2017.</a:t>
            </a:r>
            <a:r>
              <a:rPr lang="en-TT" baseline="0" dirty="0" smtClean="0"/>
              <a:t> In comparison, Trinidad and Tobago also fell in its ranking from 96 out of 190 economies in 2017 to 102 in 2018.</a:t>
            </a:r>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3</a:t>
            </a:fld>
            <a:endParaRPr lang="en-TT"/>
          </a:p>
        </p:txBody>
      </p:sp>
    </p:spTree>
    <p:extLst>
      <p:ext uri="{BB962C8B-B14F-4D97-AF65-F5344CB8AC3E}">
        <p14:creationId xmlns:p14="http://schemas.microsoft.com/office/powerpoint/2010/main" val="2698065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Here we have a pictorial view</a:t>
            </a:r>
            <a:r>
              <a:rPr lang="en-TT" baseline="0" dirty="0" smtClean="0"/>
              <a:t> of Trinidad and Tobago’s Trade with Colombia over the period 2012 – 2017. Note that information was only available for the months January-May 2017. </a:t>
            </a:r>
          </a:p>
          <a:p>
            <a:endParaRPr lang="en-TT" baseline="0" dirty="0" smtClean="0"/>
          </a:p>
          <a:p>
            <a:r>
              <a:rPr lang="en-TT" baseline="0" dirty="0" smtClean="0"/>
              <a:t>It can be seen that both imports and exports displayed a general downward trend over the period, except for Jan-May 2017 where some recovery was displayed.</a:t>
            </a:r>
          </a:p>
          <a:p>
            <a:r>
              <a:rPr lang="en-TT" baseline="0" dirty="0" smtClean="0"/>
              <a:t>Imports were generally higher than exports to Colombia over the period 2012 – Jan-May 2017, resulting in consecutive trade deficits, except for the year 2016 where a surplus of approximately TT$ 324M was recorded. The surplus was mainly attributable to a drastic fall in imports of other crude petroleum.</a:t>
            </a:r>
          </a:p>
          <a:p>
            <a:endParaRPr lang="en-TT" baseline="0" dirty="0" smtClean="0"/>
          </a:p>
          <a:p>
            <a:r>
              <a:rPr lang="en-US" sz="1200" i="0" kern="1200" dirty="0" smtClean="0">
                <a:solidFill>
                  <a:schemeClr val="tx1"/>
                </a:solidFill>
                <a:effectLst/>
                <a:latin typeface="+mn-lt"/>
                <a:ea typeface="+mn-ea"/>
                <a:cs typeface="+mn-cs"/>
              </a:rPr>
              <a:t>The</a:t>
            </a:r>
            <a:r>
              <a:rPr lang="en-US" sz="1200" i="0" kern="1200" baseline="0" dirty="0" smtClean="0">
                <a:solidFill>
                  <a:schemeClr val="tx1"/>
                </a:solidFill>
                <a:effectLst/>
                <a:latin typeface="+mn-lt"/>
                <a:ea typeface="+mn-ea"/>
                <a:cs typeface="+mn-cs"/>
              </a:rPr>
              <a:t> fall in exports were mainly attributable to decreases in </a:t>
            </a:r>
            <a:r>
              <a:rPr lang="en-US" sz="1200" i="1" kern="1200" dirty="0" smtClean="0">
                <a:solidFill>
                  <a:schemeClr val="tx1"/>
                </a:solidFill>
                <a:effectLst/>
                <a:latin typeface="+mn-lt"/>
                <a:ea typeface="+mn-ea"/>
                <a:cs typeface="+mn-cs"/>
              </a:rPr>
              <a:t>Other Hot-Rolled Non-Alloy Bars/ Rods Irregular Coils, Other Liquefied Petroleum Gases and Other Gaseous Hydrocarbons and Other Crude Petroleum exports. </a:t>
            </a:r>
            <a:r>
              <a:rPr lang="en-US" sz="1200" kern="1200" dirty="0" smtClean="0">
                <a:solidFill>
                  <a:schemeClr val="tx1"/>
                </a:solidFill>
                <a:effectLst/>
                <a:latin typeface="+mn-lt"/>
                <a:ea typeface="+mn-ea"/>
                <a:cs typeface="+mn-cs"/>
              </a:rPr>
              <a:t>T</a:t>
            </a:r>
            <a:r>
              <a:rPr lang="en-US" sz="1200" kern="1200" baseline="0" dirty="0" smtClean="0">
                <a:solidFill>
                  <a:schemeClr val="tx1"/>
                </a:solidFill>
                <a:effectLst/>
                <a:latin typeface="+mn-lt"/>
                <a:ea typeface="+mn-ea"/>
                <a:cs typeface="+mn-cs"/>
              </a:rPr>
              <a:t>he surge was as a result of increased imports of other crude petroleum.</a:t>
            </a:r>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4</a:t>
            </a:fld>
            <a:endParaRPr lang="en-TT"/>
          </a:p>
        </p:txBody>
      </p:sp>
    </p:spTree>
    <p:extLst>
      <p:ext uri="{BB962C8B-B14F-4D97-AF65-F5344CB8AC3E}">
        <p14:creationId xmlns:p14="http://schemas.microsoft.com/office/powerpoint/2010/main" val="490619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This table highlights Trinidad and Tobago’s trade with Colombia in 2016.</a:t>
            </a:r>
            <a:r>
              <a:rPr lang="en-TT" baseline="0" dirty="0" smtClean="0"/>
              <a:t> It can be seen that total exports to Colombia totalled TT$ 1.1B while total imports stood at TT$ 777M, representing a trade surplus of approximately TT$ 324 M.</a:t>
            </a:r>
          </a:p>
          <a:p>
            <a:endParaRPr lang="en-TT" baseline="0" dirty="0" smtClean="0"/>
          </a:p>
          <a:p>
            <a:r>
              <a:rPr lang="en-TT" baseline="0" dirty="0" smtClean="0"/>
              <a:t>The top 5 products exported to Colombia were…</a:t>
            </a:r>
          </a:p>
          <a:p>
            <a:endParaRPr lang="en-TT" baseline="0" dirty="0" smtClean="0"/>
          </a:p>
          <a:p>
            <a:r>
              <a:rPr lang="en-TT" baseline="0" dirty="0" smtClean="0"/>
              <a:t>Looking more specifically at non-energy exports, the top 5 products exported were iron and steel products, cereal preparation, toilet paper and parts for machinery</a:t>
            </a:r>
          </a:p>
          <a:p>
            <a:endParaRPr lang="en-TT" baseline="0" dirty="0" smtClean="0"/>
          </a:p>
          <a:p>
            <a:r>
              <a:rPr lang="en-TT" baseline="0" dirty="0" smtClean="0"/>
              <a:t>Top imports from Colombia in 2016 consisted of other crude petroleum, other pure sucrose, parts for engines, transformers and iron and steel products</a:t>
            </a:r>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5</a:t>
            </a:fld>
            <a:endParaRPr lang="en-TT"/>
          </a:p>
        </p:txBody>
      </p:sp>
    </p:spTree>
    <p:extLst>
      <p:ext uri="{BB962C8B-B14F-4D97-AF65-F5344CB8AC3E}">
        <p14:creationId xmlns:p14="http://schemas.microsoft.com/office/powerpoint/2010/main" val="891930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This diagram provides a pictorial representation</a:t>
            </a:r>
            <a:r>
              <a:rPr lang="en-TT" baseline="0" dirty="0" smtClean="0"/>
              <a:t> of the instruments governing preferential trade between CARICOM and Colombia. On the right hand side, we see the initial CARICOM-Colombia Agreement signed in 1994 which provided one-way preferential access for CARICOM exports into the Colombian market.</a:t>
            </a:r>
          </a:p>
          <a:p>
            <a:endParaRPr lang="en-TT" baseline="0" dirty="0" smtClean="0"/>
          </a:p>
          <a:p>
            <a:r>
              <a:rPr lang="en-TT" baseline="0" dirty="0" smtClean="0"/>
              <a:t>The arrangement was further expanded with the signing of the Protocol amending the agreement, four years later in 1998. The Protocol outlined additional preferences granted to CARICOM by Colombia, but also included products which </a:t>
            </a:r>
            <a:r>
              <a:rPr lang="en-TT" baseline="0" dirty="0" smtClean="0"/>
              <a:t>were granted preferential treatment by the MDCs of CARICOM.</a:t>
            </a:r>
            <a:endParaRPr lang="en-TT" baseline="0" dirty="0" smtClean="0"/>
          </a:p>
          <a:p>
            <a:endParaRPr lang="en-TT" baseline="0" dirty="0" smtClean="0"/>
          </a:p>
          <a:p>
            <a:r>
              <a:rPr lang="en-TT" baseline="0" dirty="0" smtClean="0"/>
              <a:t>The specifics of both these instruments will now be further elaborated.</a:t>
            </a:r>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6</a:t>
            </a:fld>
            <a:endParaRPr lang="en-TT"/>
          </a:p>
        </p:txBody>
      </p:sp>
    </p:spTree>
    <p:extLst>
      <p:ext uri="{BB962C8B-B14F-4D97-AF65-F5344CB8AC3E}">
        <p14:creationId xmlns:p14="http://schemas.microsoft.com/office/powerpoint/2010/main" val="2645841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The CARICOM-Colombia Agreement was signed on July 24, 1994 and entered into force on January 1, 1995. The agreement provided one-way</a:t>
            </a:r>
            <a:r>
              <a:rPr lang="en-TT" baseline="0" dirty="0" smtClean="0"/>
              <a:t> preferential access to CARICOM’s exports into Colombia and included a commitment for the CARICOM MDCs to grant preferential access to Colombia at the beginning of the fourth year of the Agreement. </a:t>
            </a:r>
          </a:p>
          <a:p>
            <a:endParaRPr lang="en-TT" baseline="0" dirty="0" smtClean="0"/>
          </a:p>
        </p:txBody>
      </p:sp>
      <p:sp>
        <p:nvSpPr>
          <p:cNvPr id="4" name="Slide Number Placeholder 3"/>
          <p:cNvSpPr>
            <a:spLocks noGrp="1"/>
          </p:cNvSpPr>
          <p:nvPr>
            <p:ph type="sldNum" sz="quarter" idx="10"/>
          </p:nvPr>
        </p:nvSpPr>
        <p:spPr/>
        <p:txBody>
          <a:bodyPr/>
          <a:lstStyle/>
          <a:p>
            <a:fld id="{9295B260-1BDF-4AB9-9BF6-F09327A8F4D1}" type="slidenum">
              <a:rPr lang="en-TT" smtClean="0"/>
              <a:t>7</a:t>
            </a:fld>
            <a:endParaRPr lang="en-TT"/>
          </a:p>
        </p:txBody>
      </p:sp>
    </p:spTree>
    <p:extLst>
      <p:ext uri="{BB962C8B-B14F-4D97-AF65-F5344CB8AC3E}">
        <p14:creationId xmlns:p14="http://schemas.microsoft.com/office/powerpoint/2010/main" val="3546666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The</a:t>
            </a:r>
            <a:r>
              <a:rPr lang="en-TT" baseline="0" dirty="0" smtClean="0"/>
              <a:t> Agreement contains disciplines which can be classified into five (5) broad areas, as depicted here:</a:t>
            </a:r>
          </a:p>
          <a:p>
            <a:endParaRPr lang="en-TT" baseline="0" dirty="0" smtClean="0"/>
          </a:p>
          <a:p>
            <a:pPr marL="288893" marR="0" indent="-288893" algn="l" defTabSz="914400" rtl="0" eaLnBrk="1" fontAlgn="auto" latinLnBrk="0" hangingPunct="1">
              <a:lnSpc>
                <a:spcPct val="100000"/>
              </a:lnSpc>
              <a:spcBef>
                <a:spcPts val="0"/>
              </a:spcBef>
              <a:spcAft>
                <a:spcPts val="0"/>
              </a:spcAft>
              <a:buClrTx/>
              <a:buSzTx/>
              <a:buFontTx/>
              <a:buAutoNum type="romanLcParenBoth"/>
              <a:tabLst/>
              <a:defRPr/>
            </a:pPr>
            <a:r>
              <a:rPr lang="en-TT" baseline="0" dirty="0" smtClean="0"/>
              <a:t>Provisions on trade in goods – The agreement contains tariff elimination annexes and also outlines the rules of origin which need to be met for the respective products to qualify for duty-free treatment. The products to be granted preferences are presented using a positive list approach, wherein only the goods listed in the Annexes of the Agreement will benefit from preferential access. </a:t>
            </a:r>
          </a:p>
          <a:p>
            <a:pPr marL="288893" indent="-288893">
              <a:buAutoNum type="romanLcParenBoth"/>
            </a:pPr>
            <a:r>
              <a:rPr lang="en-TT" baseline="0" dirty="0" smtClean="0"/>
              <a:t>Institutional issues – The agreement contains provisions to</a:t>
            </a:r>
          </a:p>
          <a:p>
            <a:pPr marL="288893" indent="-288893">
              <a:buAutoNum type="romanLcParenBoth"/>
            </a:pPr>
            <a:r>
              <a:rPr lang="en-TT" baseline="0" dirty="0" smtClean="0"/>
              <a:t>Built in agenda for the negotiation of services and investment</a:t>
            </a:r>
          </a:p>
          <a:p>
            <a:pPr marL="288893" indent="-288893">
              <a:buAutoNum type="romanLcParenBoth"/>
            </a:pPr>
            <a:r>
              <a:rPr lang="en-TT" baseline="0" dirty="0" smtClean="0"/>
              <a:t>Provisions to facilitate and promote trade, such as trade financing and transportation</a:t>
            </a:r>
          </a:p>
          <a:p>
            <a:pPr marL="288893" indent="-288893">
              <a:buAutoNum type="romanLcParenBoth"/>
            </a:pPr>
            <a:r>
              <a:rPr lang="en-TT" baseline="0" dirty="0" smtClean="0"/>
              <a:t>Provisions on technical cooperation, in particular in the areas of …</a:t>
            </a:r>
          </a:p>
          <a:p>
            <a:pPr marL="0" indent="0">
              <a:buNone/>
            </a:pPr>
            <a:endParaRPr lang="en-TT" baseline="0" dirty="0" smtClean="0"/>
          </a:p>
          <a:p>
            <a:pPr marL="0" indent="0">
              <a:buNone/>
            </a:pPr>
            <a:endParaRPr lang="en-TT" baseline="0" dirty="0" smtClean="0"/>
          </a:p>
        </p:txBody>
      </p:sp>
      <p:sp>
        <p:nvSpPr>
          <p:cNvPr id="4" name="Slide Number Placeholder 3"/>
          <p:cNvSpPr>
            <a:spLocks noGrp="1"/>
          </p:cNvSpPr>
          <p:nvPr>
            <p:ph type="sldNum" sz="quarter" idx="10"/>
          </p:nvPr>
        </p:nvSpPr>
        <p:spPr/>
        <p:txBody>
          <a:bodyPr/>
          <a:lstStyle/>
          <a:p>
            <a:fld id="{9295B260-1BDF-4AB9-9BF6-F09327A8F4D1}" type="slidenum">
              <a:rPr lang="en-TT" smtClean="0"/>
              <a:t>8</a:t>
            </a:fld>
            <a:endParaRPr lang="en-TT"/>
          </a:p>
        </p:txBody>
      </p:sp>
    </p:spTree>
    <p:extLst>
      <p:ext uri="{BB962C8B-B14F-4D97-AF65-F5344CB8AC3E}">
        <p14:creationId xmlns:p14="http://schemas.microsoft.com/office/powerpoint/2010/main" val="3101059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The</a:t>
            </a:r>
            <a:r>
              <a:rPr lang="en-TT" baseline="0" dirty="0" smtClean="0"/>
              <a:t> initial agreement contained three lists of products – the first outlined CARICOM products which were accorded immediate duty free treatment and the second outlined products for which duties were gradually reduced in 3 equal annual reductions and became completely duty free in 1998. As such, all the products contained  in these lists are now duty free on entry into Colombia. Some of these products are…</a:t>
            </a:r>
          </a:p>
          <a:p>
            <a:endParaRPr lang="en-TT" baseline="0" dirty="0" smtClean="0"/>
          </a:p>
          <a:p>
            <a:r>
              <a:rPr lang="en-TT" baseline="0" dirty="0" smtClean="0"/>
              <a:t>Annex III contained a list of products on which duties would remain, but would be considered for preferential treatment into CARICOM, beginning in the fourth year of the Agreement. Some of these products were…</a:t>
            </a:r>
          </a:p>
          <a:p>
            <a:endParaRPr lang="en-TT" baseline="0" dirty="0" smtClean="0"/>
          </a:p>
          <a:p>
            <a:endParaRPr lang="en-TT" dirty="0"/>
          </a:p>
        </p:txBody>
      </p:sp>
      <p:sp>
        <p:nvSpPr>
          <p:cNvPr id="4" name="Slide Number Placeholder 3"/>
          <p:cNvSpPr>
            <a:spLocks noGrp="1"/>
          </p:cNvSpPr>
          <p:nvPr>
            <p:ph type="sldNum" sz="quarter" idx="10"/>
          </p:nvPr>
        </p:nvSpPr>
        <p:spPr/>
        <p:txBody>
          <a:bodyPr/>
          <a:lstStyle/>
          <a:p>
            <a:fld id="{9295B260-1BDF-4AB9-9BF6-F09327A8F4D1}" type="slidenum">
              <a:rPr lang="en-TT" smtClean="0"/>
              <a:t>9</a:t>
            </a:fld>
            <a:endParaRPr lang="en-TT"/>
          </a:p>
        </p:txBody>
      </p:sp>
    </p:spTree>
    <p:extLst>
      <p:ext uri="{BB962C8B-B14F-4D97-AF65-F5344CB8AC3E}">
        <p14:creationId xmlns:p14="http://schemas.microsoft.com/office/powerpoint/2010/main" val="1099015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3E0885-1A3E-419B-B31F-8D5E01BFA2B4}" type="datetimeFigureOut">
              <a:rPr lang="en-TT" smtClean="0"/>
              <a:t>26/02/2018</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C00509F7-F748-4681-A448-4395EF62AEC0}" type="slidenum">
              <a:rPr lang="en-TT" smtClean="0"/>
              <a:t>‹#›</a:t>
            </a:fld>
            <a:endParaRPr lang="en-T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5062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E0885-1A3E-419B-B31F-8D5E01BFA2B4}" type="datetimeFigureOut">
              <a:rPr lang="en-TT" smtClean="0"/>
              <a:t>26/02/2018</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81713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E0885-1A3E-419B-B31F-8D5E01BFA2B4}" type="datetimeFigureOut">
              <a:rPr lang="en-TT" smtClean="0"/>
              <a:t>26/02/2018</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2061098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E0885-1A3E-419B-B31F-8D5E01BFA2B4}" type="datetimeFigureOut">
              <a:rPr lang="en-TT" smtClean="0"/>
              <a:t>26/02/2018</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1558577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E0885-1A3E-419B-B31F-8D5E01BFA2B4}" type="datetimeFigureOut">
              <a:rPr lang="en-TT" smtClean="0"/>
              <a:t>26/02/2018</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C00509F7-F748-4681-A448-4395EF62AEC0}" type="slidenum">
              <a:rPr lang="en-TT" smtClean="0"/>
              <a:t>‹#›</a:t>
            </a:fld>
            <a:endParaRPr lang="en-T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0234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3E0885-1A3E-419B-B31F-8D5E01BFA2B4}" type="datetimeFigureOut">
              <a:rPr lang="en-TT" smtClean="0"/>
              <a:t>26/02/2018</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1947227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3E0885-1A3E-419B-B31F-8D5E01BFA2B4}" type="datetimeFigureOut">
              <a:rPr lang="en-TT" smtClean="0"/>
              <a:t>26/02/2018</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238669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3E0885-1A3E-419B-B31F-8D5E01BFA2B4}" type="datetimeFigureOut">
              <a:rPr lang="en-TT" smtClean="0"/>
              <a:t>26/02/2018</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352640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23E0885-1A3E-419B-B31F-8D5E01BFA2B4}" type="datetimeFigureOut">
              <a:rPr lang="en-TT" smtClean="0"/>
              <a:t>26/02/2018</a:t>
            </a:fld>
            <a:endParaRPr lang="en-T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TT"/>
          </a:p>
        </p:txBody>
      </p:sp>
      <p:sp>
        <p:nvSpPr>
          <p:cNvPr id="9" name="Slide Number Placeholder 8"/>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2608495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3E0885-1A3E-419B-B31F-8D5E01BFA2B4}" type="datetimeFigureOut">
              <a:rPr lang="en-TT" smtClean="0"/>
              <a:t>26/02/2018</a:t>
            </a:fld>
            <a:endParaRPr lang="en-T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T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00509F7-F748-4681-A448-4395EF62AEC0}" type="slidenum">
              <a:rPr lang="en-TT" smtClean="0"/>
              <a:t>‹#›</a:t>
            </a:fld>
            <a:endParaRPr lang="en-TT"/>
          </a:p>
        </p:txBody>
      </p:sp>
    </p:spTree>
    <p:extLst>
      <p:ext uri="{BB962C8B-B14F-4D97-AF65-F5344CB8AC3E}">
        <p14:creationId xmlns:p14="http://schemas.microsoft.com/office/powerpoint/2010/main" val="28079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E0885-1A3E-419B-B31F-8D5E01BFA2B4}" type="datetimeFigureOut">
              <a:rPr lang="en-TT" smtClean="0"/>
              <a:t>26/02/2018</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C00509F7-F748-4681-A448-4395EF62AEC0}" type="slidenum">
              <a:rPr lang="en-TT" smtClean="0"/>
              <a:t>‹#›</a:t>
            </a:fld>
            <a:endParaRPr lang="en-TT"/>
          </a:p>
        </p:txBody>
      </p:sp>
    </p:spTree>
    <p:extLst>
      <p:ext uri="{BB962C8B-B14F-4D97-AF65-F5344CB8AC3E}">
        <p14:creationId xmlns:p14="http://schemas.microsoft.com/office/powerpoint/2010/main" val="8125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23E0885-1A3E-419B-B31F-8D5E01BFA2B4}" type="datetimeFigureOut">
              <a:rPr lang="en-TT" smtClean="0"/>
              <a:t>26/02/2018</a:t>
            </a:fld>
            <a:endParaRPr lang="en-T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T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00509F7-F748-4681-A448-4395EF62AEC0}" type="slidenum">
              <a:rPr lang="en-TT" smtClean="0"/>
              <a:t>‹#›</a:t>
            </a:fld>
            <a:endParaRPr lang="en-T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325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TT" dirty="0" smtClean="0"/>
              <a:t>CARICOM-Colombia Agreement on Trade Economic and Technical Cooperation</a:t>
            </a:r>
            <a:endParaRPr lang="en-TT" dirty="0"/>
          </a:p>
        </p:txBody>
      </p:sp>
      <p:sp>
        <p:nvSpPr>
          <p:cNvPr id="3" name="Subtitle 2"/>
          <p:cNvSpPr>
            <a:spLocks noGrp="1"/>
          </p:cNvSpPr>
          <p:nvPr>
            <p:ph type="subTitle" idx="1"/>
          </p:nvPr>
        </p:nvSpPr>
        <p:spPr/>
        <p:txBody>
          <a:bodyPr>
            <a:normAutofit fontScale="25000" lnSpcReduction="20000"/>
          </a:bodyPr>
          <a:lstStyle/>
          <a:p>
            <a:pPr algn="r"/>
            <a:r>
              <a:rPr lang="en-TT" sz="5600" b="1" dirty="0" smtClean="0"/>
              <a:t>Presentation by the</a:t>
            </a:r>
          </a:p>
          <a:p>
            <a:pPr algn="r"/>
            <a:r>
              <a:rPr lang="en-TT" sz="5600" b="1" dirty="0" smtClean="0"/>
              <a:t>Ministry of Trade and Industry</a:t>
            </a:r>
          </a:p>
          <a:p>
            <a:pPr algn="r"/>
            <a:endParaRPr lang="en-TT" dirty="0" smtClean="0"/>
          </a:p>
          <a:p>
            <a:pPr algn="r"/>
            <a:r>
              <a:rPr lang="en-TT" sz="4300" dirty="0" smtClean="0"/>
              <a:t>February 20, 2018</a:t>
            </a:r>
            <a:endParaRPr lang="en-TT" sz="4300" dirty="0"/>
          </a:p>
        </p:txBody>
      </p:sp>
    </p:spTree>
    <p:extLst>
      <p:ext uri="{BB962C8B-B14F-4D97-AF65-F5344CB8AC3E}">
        <p14:creationId xmlns:p14="http://schemas.microsoft.com/office/powerpoint/2010/main" val="1256438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a:t>CARICOM-Colombia Trade Economic and Technical Co-operation Agreement</a:t>
            </a:r>
          </a:p>
        </p:txBody>
      </p:sp>
      <p:sp>
        <p:nvSpPr>
          <p:cNvPr id="3" name="Content Placeholder 2"/>
          <p:cNvSpPr>
            <a:spLocks noGrp="1"/>
          </p:cNvSpPr>
          <p:nvPr>
            <p:ph idx="1"/>
          </p:nvPr>
        </p:nvSpPr>
        <p:spPr/>
        <p:txBody>
          <a:bodyPr>
            <a:normAutofit/>
          </a:bodyPr>
          <a:lstStyle/>
          <a:p>
            <a:pPr marL="0" indent="0">
              <a:lnSpc>
                <a:spcPct val="100000"/>
              </a:lnSpc>
              <a:buNone/>
            </a:pPr>
            <a:r>
              <a:rPr lang="en-TT" sz="3000" dirty="0" smtClean="0">
                <a:solidFill>
                  <a:schemeClr val="accent1"/>
                </a:solidFill>
              </a:rPr>
              <a:t>Protocol amending the CARICOM-Colombia Agreement - 1998</a:t>
            </a:r>
          </a:p>
          <a:p>
            <a:pPr algn="just">
              <a:lnSpc>
                <a:spcPct val="100000"/>
              </a:lnSpc>
              <a:buFont typeface="Wingdings" panose="05000000000000000000" pitchFamily="2" charset="2"/>
              <a:buChar char="q"/>
            </a:pPr>
            <a:r>
              <a:rPr lang="en-TT" sz="2400" dirty="0" smtClean="0"/>
              <a:t> Agreement amended and entered into force on June 1, 1998 to </a:t>
            </a:r>
            <a:r>
              <a:rPr lang="en-TT" sz="2400" dirty="0"/>
              <a:t>provide duty free access for Colombian exports into CARICOM MDCs </a:t>
            </a:r>
            <a:endParaRPr lang="en-TT" sz="2400" dirty="0" smtClean="0"/>
          </a:p>
          <a:p>
            <a:pPr algn="just">
              <a:lnSpc>
                <a:spcPct val="100000"/>
              </a:lnSpc>
              <a:buFont typeface="Wingdings" panose="05000000000000000000" pitchFamily="2" charset="2"/>
              <a:buChar char="q"/>
            </a:pPr>
            <a:r>
              <a:rPr lang="en-TT" sz="2400" dirty="0" smtClean="0"/>
              <a:t> CARICOM </a:t>
            </a:r>
            <a:r>
              <a:rPr lang="en-TT" sz="2400" dirty="0"/>
              <a:t>LDCs </a:t>
            </a:r>
            <a:r>
              <a:rPr lang="en-TT" sz="2400" dirty="0" smtClean="0"/>
              <a:t>were </a:t>
            </a:r>
            <a:r>
              <a:rPr lang="en-TT" sz="2400" dirty="0"/>
              <a:t>not required to grant preferences but benefit from preferential access into the Colombian market</a:t>
            </a:r>
          </a:p>
          <a:p>
            <a:pPr algn="just">
              <a:lnSpc>
                <a:spcPct val="100000"/>
              </a:lnSpc>
              <a:buFont typeface="Wingdings" panose="05000000000000000000" pitchFamily="2" charset="2"/>
              <a:buChar char="q"/>
            </a:pPr>
            <a:r>
              <a:rPr lang="en-TT" sz="2400" dirty="0" smtClean="0"/>
              <a:t> In </a:t>
            </a:r>
            <a:r>
              <a:rPr lang="en-TT" sz="2400" dirty="0"/>
              <a:t>June </a:t>
            </a:r>
            <a:r>
              <a:rPr lang="en-TT" sz="2400" dirty="0" smtClean="0"/>
              <a:t>1999, Trinidad and Tobago established interim </a:t>
            </a:r>
            <a:r>
              <a:rPr lang="en-TT" sz="2400" dirty="0"/>
              <a:t>measures to implement the preferences under the Agreement</a:t>
            </a:r>
          </a:p>
          <a:p>
            <a:endParaRPr lang="en-TT" dirty="0"/>
          </a:p>
        </p:txBody>
      </p:sp>
    </p:spTree>
    <p:extLst>
      <p:ext uri="{BB962C8B-B14F-4D97-AF65-F5344CB8AC3E}">
        <p14:creationId xmlns:p14="http://schemas.microsoft.com/office/powerpoint/2010/main" val="4278088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TT" dirty="0" smtClean="0"/>
              <a:t>CARICOM Products granted preferential access under the Protocol amending the CARICOM-Colombia Agreement - 1998</a:t>
            </a:r>
            <a:endParaRPr lang="en-TT"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6265446"/>
              </p:ext>
            </p:extLst>
          </p:nvPr>
        </p:nvGraphicFramePr>
        <p:xfrm>
          <a:off x="863252" y="2229329"/>
          <a:ext cx="10515600" cy="3032126"/>
        </p:xfrm>
        <a:graphic>
          <a:graphicData uri="http://schemas.openxmlformats.org/drawingml/2006/table">
            <a:tbl>
              <a:tblPr firstRow="1" bandRow="1">
                <a:tableStyleId>{5C22544A-7EE6-4342-B048-85BDC9FD1C3A}</a:tableStyleId>
              </a:tblPr>
              <a:tblGrid>
                <a:gridCol w="3105150"/>
                <a:gridCol w="7410450"/>
              </a:tblGrid>
              <a:tr h="469131">
                <a:tc>
                  <a:txBody>
                    <a:bodyPr/>
                    <a:lstStyle/>
                    <a:p>
                      <a:r>
                        <a:rPr lang="en-TT" dirty="0" smtClean="0"/>
                        <a:t>Annex</a:t>
                      </a:r>
                      <a:endParaRPr lang="en-TT" dirty="0"/>
                    </a:p>
                  </a:txBody>
                  <a:tcPr/>
                </a:tc>
                <a:tc>
                  <a:txBody>
                    <a:bodyPr/>
                    <a:lstStyle/>
                    <a:p>
                      <a:r>
                        <a:rPr lang="en-TT" dirty="0" smtClean="0"/>
                        <a:t>CARICOM</a:t>
                      </a:r>
                      <a:r>
                        <a:rPr lang="en-TT" baseline="0" dirty="0" smtClean="0"/>
                        <a:t> P</a:t>
                      </a:r>
                      <a:r>
                        <a:rPr lang="en-TT" dirty="0" smtClean="0"/>
                        <a:t>roducts granted Preferential Access in Colombia</a:t>
                      </a:r>
                      <a:endParaRPr lang="en-TT" dirty="0"/>
                    </a:p>
                  </a:txBody>
                  <a:tcPr/>
                </a:tc>
              </a:tr>
              <a:tr h="1172827">
                <a:tc>
                  <a:txBody>
                    <a:bodyPr/>
                    <a:lstStyle/>
                    <a:p>
                      <a:r>
                        <a:rPr lang="en-TT" b="1" dirty="0" smtClean="0"/>
                        <a:t>Annex</a:t>
                      </a:r>
                      <a:r>
                        <a:rPr lang="en-TT" b="1" baseline="0" dirty="0" smtClean="0"/>
                        <a:t> I </a:t>
                      </a:r>
                      <a:r>
                        <a:rPr lang="en-TT" baseline="0" dirty="0" smtClean="0"/>
                        <a:t>– Products granted immediate duty-free concession</a:t>
                      </a:r>
                      <a:endParaRPr lang="en-TT" dirty="0"/>
                    </a:p>
                  </a:txBody>
                  <a:tcPr/>
                </a:tc>
                <a:tc>
                  <a:txBody>
                    <a:bodyPr/>
                    <a:lstStyle/>
                    <a:p>
                      <a:r>
                        <a:rPr lang="en-TT" dirty="0" smtClean="0"/>
                        <a:t>Portland cement, pitch, lubricating oils, anhydrous</a:t>
                      </a:r>
                      <a:r>
                        <a:rPr lang="en-TT" baseline="0" dirty="0" smtClean="0"/>
                        <a:t> ammonia, hydraulic brake fluids, cement sacks, iron and steel products, incandescent lamps and tubes</a:t>
                      </a:r>
                      <a:endParaRPr lang="en-TT" dirty="0"/>
                    </a:p>
                  </a:txBody>
                  <a:tcPr/>
                </a:tc>
              </a:tr>
              <a:tr h="13901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TT" b="1" dirty="0" smtClean="0"/>
                        <a:t>Annex</a:t>
                      </a:r>
                      <a:r>
                        <a:rPr lang="en-TT" b="1" baseline="0" dirty="0" smtClean="0"/>
                        <a:t>  V </a:t>
                      </a:r>
                      <a:r>
                        <a:rPr lang="en-TT" baseline="0" dirty="0" smtClean="0"/>
                        <a:t>– Products subject to be accorded gradual duty reduction</a:t>
                      </a:r>
                      <a:endParaRPr lang="en-TT" dirty="0" smtClean="0"/>
                    </a:p>
                  </a:txBody>
                  <a:tcPr/>
                </a:tc>
                <a:tc>
                  <a:txBody>
                    <a:bodyPr/>
                    <a:lstStyle/>
                    <a:p>
                      <a:r>
                        <a:rPr lang="en-TT" dirty="0" smtClean="0"/>
                        <a:t>Frozen</a:t>
                      </a:r>
                      <a:r>
                        <a:rPr lang="en-TT" baseline="0" dirty="0" smtClean="0"/>
                        <a:t> pacific salmon, frozen tuna and herrings, bananas, plantain, baby food, malt extract, solid rubber tyres, fuses, circuit breakers, electric conductors, bicycles, metal and wood furniture</a:t>
                      </a:r>
                      <a:endParaRPr lang="en-TT" dirty="0"/>
                    </a:p>
                  </a:txBody>
                  <a:tcPr/>
                </a:tc>
              </a:tr>
            </a:tbl>
          </a:graphicData>
        </a:graphic>
      </p:graphicFrame>
    </p:spTree>
    <p:extLst>
      <p:ext uri="{BB962C8B-B14F-4D97-AF65-F5344CB8AC3E}">
        <p14:creationId xmlns:p14="http://schemas.microsoft.com/office/powerpoint/2010/main" val="4227594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TT" dirty="0" smtClean="0"/>
              <a:t>Colombian Products granted preferential access </a:t>
            </a:r>
            <a:r>
              <a:rPr lang="en-TT" dirty="0"/>
              <a:t>under the Protocol amending the CARICOM-Colombia Agreement - 1998</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2405097"/>
              </p:ext>
            </p:extLst>
          </p:nvPr>
        </p:nvGraphicFramePr>
        <p:xfrm>
          <a:off x="838200" y="2223848"/>
          <a:ext cx="10687050" cy="2879724"/>
        </p:xfrm>
        <a:graphic>
          <a:graphicData uri="http://schemas.openxmlformats.org/drawingml/2006/table">
            <a:tbl>
              <a:tblPr firstRow="1" bandRow="1">
                <a:tableStyleId>{5C22544A-7EE6-4342-B048-85BDC9FD1C3A}</a:tableStyleId>
              </a:tblPr>
              <a:tblGrid>
                <a:gridCol w="2923450"/>
                <a:gridCol w="7763600"/>
              </a:tblGrid>
              <a:tr h="485496">
                <a:tc>
                  <a:txBody>
                    <a:bodyPr/>
                    <a:lstStyle/>
                    <a:p>
                      <a:r>
                        <a:rPr lang="en-TT" dirty="0" smtClean="0"/>
                        <a:t>Annex</a:t>
                      </a:r>
                      <a:endParaRPr lang="en-TT" dirty="0"/>
                    </a:p>
                  </a:txBody>
                  <a:tcPr/>
                </a:tc>
                <a:tc>
                  <a:txBody>
                    <a:bodyPr/>
                    <a:lstStyle/>
                    <a:p>
                      <a:r>
                        <a:rPr lang="en-TT" dirty="0" smtClean="0"/>
                        <a:t>Products which CARICOM granted Preferential Access to Colombia</a:t>
                      </a:r>
                      <a:endParaRPr lang="en-TT" dirty="0"/>
                    </a:p>
                  </a:txBody>
                  <a:tcPr/>
                </a:tc>
              </a:tr>
              <a:tr h="1197114">
                <a:tc>
                  <a:txBody>
                    <a:bodyPr/>
                    <a:lstStyle/>
                    <a:p>
                      <a:r>
                        <a:rPr lang="en-TT" b="1" dirty="0" smtClean="0"/>
                        <a:t>Annex</a:t>
                      </a:r>
                      <a:r>
                        <a:rPr lang="en-TT" b="1" baseline="0" dirty="0" smtClean="0"/>
                        <a:t> II </a:t>
                      </a:r>
                      <a:r>
                        <a:rPr lang="en-TT" baseline="0" dirty="0" smtClean="0"/>
                        <a:t>– Products granted immediate duty-free concession</a:t>
                      </a:r>
                      <a:endParaRPr lang="en-TT" dirty="0"/>
                    </a:p>
                  </a:txBody>
                  <a:tcPr/>
                </a:tc>
                <a:tc>
                  <a:txBody>
                    <a:bodyPr/>
                    <a:lstStyle/>
                    <a:p>
                      <a:r>
                        <a:rPr lang="en-TT" dirty="0" smtClean="0"/>
                        <a:t>Garlic, potato starch, lettuce, tomatoes, malt extract, tobacco, medicines,</a:t>
                      </a:r>
                      <a:r>
                        <a:rPr lang="en-TT" baseline="0" dirty="0" smtClean="0"/>
                        <a:t> cement sacks, woven fabrics, machinery and parts(such as for the manufacture of confectionery and preparation of poultry)</a:t>
                      </a:r>
                      <a:endParaRPr lang="en-TT" dirty="0"/>
                    </a:p>
                  </a:txBody>
                  <a:tcPr/>
                </a:tc>
              </a:tr>
              <a:tr h="1197114">
                <a:tc>
                  <a:txBody>
                    <a:bodyPr/>
                    <a:lstStyle/>
                    <a:p>
                      <a:r>
                        <a:rPr lang="en-TT" b="1" dirty="0" smtClean="0"/>
                        <a:t>Annex</a:t>
                      </a:r>
                      <a:r>
                        <a:rPr lang="en-TT" b="1" baseline="0" dirty="0" smtClean="0"/>
                        <a:t> IV </a:t>
                      </a:r>
                      <a:r>
                        <a:rPr lang="en-TT" baseline="0" dirty="0" smtClean="0"/>
                        <a:t>– Products subject to be accorded gradual duty reduction</a:t>
                      </a:r>
                      <a:endParaRPr lang="en-TT" dirty="0"/>
                    </a:p>
                  </a:txBody>
                  <a:tcPr/>
                </a:tc>
                <a:tc>
                  <a:txBody>
                    <a:bodyPr/>
                    <a:lstStyle/>
                    <a:p>
                      <a:r>
                        <a:rPr lang="en-TT" dirty="0" smtClean="0"/>
                        <a:t>Pimento, iron and steel products, electrical</a:t>
                      </a:r>
                      <a:r>
                        <a:rPr lang="en-TT" baseline="0" dirty="0" smtClean="0"/>
                        <a:t> insulators (of ceramic), motorcycles</a:t>
                      </a:r>
                      <a:endParaRPr lang="en-TT" dirty="0"/>
                    </a:p>
                  </a:txBody>
                  <a:tcPr/>
                </a:tc>
              </a:tr>
            </a:tbl>
          </a:graphicData>
        </a:graphic>
      </p:graphicFrame>
    </p:spTree>
    <p:extLst>
      <p:ext uri="{BB962C8B-B14F-4D97-AF65-F5344CB8AC3E}">
        <p14:creationId xmlns:p14="http://schemas.microsoft.com/office/powerpoint/2010/main" val="2598806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Status of the Agreement</a:t>
            </a:r>
            <a:endParaRPr lang="en-TT"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TT" sz="2400" dirty="0" smtClean="0"/>
              <a:t> The Agreement is currently in force and manufacturers can benefit from preferential access to the Colombia market.</a:t>
            </a:r>
          </a:p>
          <a:p>
            <a:pPr algn="just">
              <a:buFont typeface="Wingdings" panose="05000000000000000000" pitchFamily="2" charset="2"/>
              <a:buChar char="q"/>
            </a:pPr>
            <a:r>
              <a:rPr lang="en-TT" sz="2400" dirty="0" smtClean="0"/>
              <a:t> Trinidad and Tobago has established </a:t>
            </a:r>
            <a:r>
              <a:rPr lang="en-TT" sz="2400" dirty="0"/>
              <a:t>interim measures </a:t>
            </a:r>
            <a:r>
              <a:rPr lang="en-TT" sz="2400" dirty="0" smtClean="0"/>
              <a:t>to implement the preferences granted under the Agreement</a:t>
            </a:r>
          </a:p>
          <a:p>
            <a:pPr algn="just">
              <a:buFont typeface="Wingdings" panose="05000000000000000000" pitchFamily="2" charset="2"/>
              <a:buChar char="q"/>
            </a:pPr>
            <a:r>
              <a:rPr lang="en-TT" sz="2400" dirty="0" smtClean="0"/>
              <a:t> The Ministry of Trade and Industry is currently preparing a Cabinet Note to develop legislation</a:t>
            </a:r>
            <a:endParaRPr lang="en-TT" sz="2400" dirty="0"/>
          </a:p>
        </p:txBody>
      </p:sp>
    </p:spTree>
    <p:extLst>
      <p:ext uri="{BB962C8B-B14F-4D97-AF65-F5344CB8AC3E}">
        <p14:creationId xmlns:p14="http://schemas.microsoft.com/office/powerpoint/2010/main" val="3488667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Non-tariff barriers (NTB)</a:t>
            </a:r>
            <a:endParaRPr lang="en-TT"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TT" dirty="0" smtClean="0"/>
              <a:t> </a:t>
            </a:r>
            <a:r>
              <a:rPr lang="en-TT" sz="2400" dirty="0" smtClean="0"/>
              <a:t>What are non-tariff barriers?</a:t>
            </a:r>
          </a:p>
          <a:p>
            <a:pPr marL="0" indent="0">
              <a:buNone/>
            </a:pPr>
            <a:r>
              <a:rPr lang="en-TT" dirty="0" smtClean="0"/>
              <a:t>Any </a:t>
            </a:r>
            <a:r>
              <a:rPr lang="en-TT" dirty="0"/>
              <a:t>policy measures other than tariffs that can </a:t>
            </a:r>
            <a:r>
              <a:rPr lang="en-TT" dirty="0" smtClean="0"/>
              <a:t>restrict the import or export of goods or services.</a:t>
            </a:r>
          </a:p>
          <a:p>
            <a:pPr marL="0" indent="0">
              <a:buNone/>
            </a:pPr>
            <a:endParaRPr lang="en-TT" dirty="0"/>
          </a:p>
          <a:p>
            <a:pPr>
              <a:buFont typeface="Wingdings" panose="05000000000000000000" pitchFamily="2" charset="2"/>
              <a:buChar char="q"/>
            </a:pPr>
            <a:r>
              <a:rPr lang="en-TT" sz="2400" dirty="0" smtClean="0"/>
              <a:t>Non-tariff barriers facing local companies in the Colombian Market</a:t>
            </a:r>
          </a:p>
          <a:p>
            <a:pPr lvl="3" algn="just">
              <a:buFont typeface="Arial" panose="020B0604020202020204" pitchFamily="34" charset="0"/>
              <a:buChar char="•"/>
            </a:pPr>
            <a:r>
              <a:rPr lang="en-TT" sz="2000" dirty="0" smtClean="0"/>
              <a:t>Post Shipment Audits may be undertaken up to one year after the transaction thereby reducing the legal certainty for exporters</a:t>
            </a:r>
          </a:p>
          <a:p>
            <a:pPr lvl="3" algn="just">
              <a:buFont typeface="Arial" panose="020B0604020202020204" pitchFamily="34" charset="0"/>
              <a:buChar char="•"/>
            </a:pPr>
            <a:r>
              <a:rPr lang="en-TT" sz="2000" dirty="0" smtClean="0"/>
              <a:t>Colombia levies an excise tax on alcoholic beverages with an alcohol content of 35% or more, which affects exports of CARICOM rum (at 40% alcohol content)</a:t>
            </a:r>
            <a:r>
              <a:rPr lang="en-US" sz="2000" dirty="0"/>
              <a:t> which compete with domestically produced alcoholic beverages of 35% alcohol content and less, thereby creating an uneven playing field. </a:t>
            </a:r>
            <a:r>
              <a:rPr lang="en-US" sz="2000" dirty="0" smtClean="0"/>
              <a:t>It should be noted that alcoholic beverages are not covered under the Agreement.</a:t>
            </a:r>
            <a:endParaRPr lang="en-TT" sz="2000" dirty="0"/>
          </a:p>
        </p:txBody>
      </p:sp>
    </p:spTree>
    <p:extLst>
      <p:ext uri="{BB962C8B-B14F-4D97-AF65-F5344CB8AC3E}">
        <p14:creationId xmlns:p14="http://schemas.microsoft.com/office/powerpoint/2010/main" val="3425384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TT" dirty="0" smtClean="0"/>
              <a:t>How can to NTBs and additional market access be addressed under the Agreement? </a:t>
            </a:r>
            <a:endParaRPr lang="en-TT"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TT" sz="2800" dirty="0" smtClean="0"/>
              <a:t>Meetings of the Joint Council</a:t>
            </a:r>
          </a:p>
          <a:p>
            <a:pPr lvl="2">
              <a:buFont typeface="Arial" panose="020B0604020202020204" pitchFamily="34" charset="0"/>
              <a:buChar char="•"/>
            </a:pPr>
            <a:r>
              <a:rPr lang="en-TT" sz="2200" dirty="0" smtClean="0"/>
              <a:t>Submit information on NTBs being experienced with relevant supporting evidence </a:t>
            </a:r>
          </a:p>
          <a:p>
            <a:pPr lvl="2">
              <a:buFont typeface="Arial" panose="020B0604020202020204" pitchFamily="34" charset="0"/>
              <a:buChar char="•"/>
            </a:pPr>
            <a:r>
              <a:rPr lang="en-TT" sz="2200" dirty="0" smtClean="0"/>
              <a:t>Requests for duty free treatment of products not covered under the Agreement </a:t>
            </a:r>
          </a:p>
          <a:p>
            <a:pPr marL="384048" lvl="2" indent="0">
              <a:lnSpc>
                <a:spcPct val="100000"/>
              </a:lnSpc>
              <a:buNone/>
            </a:pPr>
            <a:endParaRPr lang="en-TT" sz="2200" dirty="0" smtClean="0"/>
          </a:p>
          <a:p>
            <a:pPr marL="384048" lvl="2" indent="0" algn="ctr">
              <a:buNone/>
            </a:pPr>
            <a:r>
              <a:rPr lang="en-TT" sz="2000" dirty="0"/>
              <a:t>Permanent Secretary</a:t>
            </a:r>
          </a:p>
          <a:p>
            <a:pPr marL="384048" lvl="2" indent="0" algn="ctr">
              <a:buNone/>
            </a:pPr>
            <a:r>
              <a:rPr lang="en-TT" sz="2000" dirty="0" smtClean="0"/>
              <a:t>Ministry </a:t>
            </a:r>
            <a:r>
              <a:rPr lang="en-TT" sz="2000" dirty="0"/>
              <a:t>of Trade and Industry</a:t>
            </a:r>
          </a:p>
          <a:p>
            <a:pPr marL="384048" lvl="2" indent="0" algn="ctr">
              <a:buNone/>
            </a:pPr>
            <a:r>
              <a:rPr lang="en-TT" sz="2000" dirty="0" smtClean="0"/>
              <a:t>Level </a:t>
            </a:r>
            <a:r>
              <a:rPr lang="en-TT" sz="2000" dirty="0"/>
              <a:t>17, Nicholas Tower</a:t>
            </a:r>
          </a:p>
          <a:p>
            <a:pPr marL="384048" lvl="2" indent="0" algn="ctr">
              <a:buNone/>
            </a:pPr>
            <a:r>
              <a:rPr lang="en-TT" sz="2000" dirty="0" smtClean="0"/>
              <a:t>63-65 </a:t>
            </a:r>
            <a:r>
              <a:rPr lang="en-TT" sz="2000" dirty="0"/>
              <a:t>Independence Square </a:t>
            </a:r>
          </a:p>
          <a:p>
            <a:pPr marL="384048" lvl="2" indent="0" algn="ctr">
              <a:buNone/>
            </a:pPr>
            <a:r>
              <a:rPr lang="en-TT" sz="2000" dirty="0" smtClean="0"/>
              <a:t>Port </a:t>
            </a:r>
            <a:r>
              <a:rPr lang="en-TT" sz="2000" dirty="0"/>
              <a:t>of Spain</a:t>
            </a:r>
          </a:p>
          <a:p>
            <a:pPr lvl="2">
              <a:buFont typeface="Arial" panose="020B0604020202020204" pitchFamily="34" charset="0"/>
              <a:buChar char="•"/>
            </a:pPr>
            <a:endParaRPr lang="en-TT" sz="2200" dirty="0" smtClean="0"/>
          </a:p>
        </p:txBody>
      </p:sp>
    </p:spTree>
    <p:extLst>
      <p:ext uri="{BB962C8B-B14F-4D97-AF65-F5344CB8AC3E}">
        <p14:creationId xmlns:p14="http://schemas.microsoft.com/office/powerpoint/2010/main" val="646526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Additional Information</a:t>
            </a:r>
            <a:endParaRPr lang="en-TT"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TT" sz="2200" b="1" dirty="0"/>
              <a:t>Contact the Trade Directorate</a:t>
            </a:r>
          </a:p>
          <a:p>
            <a:pPr marL="0" indent="0" algn="ctr">
              <a:buNone/>
            </a:pPr>
            <a:r>
              <a:rPr lang="en-TT" sz="2200" b="1" dirty="0"/>
              <a:t>Ministry of Trade and Industry</a:t>
            </a:r>
          </a:p>
          <a:p>
            <a:pPr marL="0" indent="0" algn="ctr">
              <a:buNone/>
            </a:pPr>
            <a:endParaRPr lang="en-TT" sz="2200" dirty="0"/>
          </a:p>
          <a:p>
            <a:pPr marL="0" indent="0" algn="ctr">
              <a:lnSpc>
                <a:spcPct val="110000"/>
              </a:lnSpc>
              <a:buNone/>
            </a:pPr>
            <a:r>
              <a:rPr lang="en-TT" sz="2200" dirty="0" err="1"/>
              <a:t>Ms.</a:t>
            </a:r>
            <a:r>
              <a:rPr lang="en-TT" sz="2200" dirty="0"/>
              <a:t> Trudy Lewis, Senior Economist (Ag.)</a:t>
            </a:r>
          </a:p>
          <a:p>
            <a:pPr marL="0" indent="0" algn="ctr">
              <a:lnSpc>
                <a:spcPct val="110000"/>
              </a:lnSpc>
              <a:buNone/>
            </a:pPr>
            <a:r>
              <a:rPr lang="en-TT" sz="2200" dirty="0"/>
              <a:t>Tel: </a:t>
            </a:r>
            <a:r>
              <a:rPr lang="en-TT" sz="2200" dirty="0" smtClean="0"/>
              <a:t>627-8148</a:t>
            </a:r>
            <a:endParaRPr lang="en-TT" sz="2200" dirty="0"/>
          </a:p>
          <a:p>
            <a:pPr marL="0" indent="0" algn="ctr">
              <a:lnSpc>
                <a:spcPct val="110000"/>
              </a:lnSpc>
              <a:buNone/>
            </a:pPr>
            <a:r>
              <a:rPr lang="en-TT" sz="2200" dirty="0"/>
              <a:t>Email: lewist@gov.tt </a:t>
            </a:r>
          </a:p>
          <a:p>
            <a:pPr marL="0" indent="0" algn="ctr">
              <a:buNone/>
            </a:pPr>
            <a:endParaRPr lang="en-TT" sz="2200" dirty="0"/>
          </a:p>
          <a:p>
            <a:pPr marL="0" indent="0" algn="ctr">
              <a:lnSpc>
                <a:spcPct val="120000"/>
              </a:lnSpc>
              <a:buNone/>
            </a:pPr>
            <a:r>
              <a:rPr lang="en-TT" sz="2200" dirty="0" err="1"/>
              <a:t>Ms.</a:t>
            </a:r>
            <a:r>
              <a:rPr lang="en-TT" sz="2200" dirty="0"/>
              <a:t> Melissa Marshall</a:t>
            </a:r>
          </a:p>
          <a:p>
            <a:pPr marL="0" indent="0" algn="ctr">
              <a:lnSpc>
                <a:spcPct val="120000"/>
              </a:lnSpc>
              <a:buNone/>
            </a:pPr>
            <a:r>
              <a:rPr lang="en-TT" sz="2200" dirty="0"/>
              <a:t>Tel: 623-2931/4 ext. 2403</a:t>
            </a:r>
          </a:p>
          <a:p>
            <a:pPr marL="0" indent="0" algn="ctr">
              <a:lnSpc>
                <a:spcPct val="120000"/>
              </a:lnSpc>
              <a:buNone/>
            </a:pPr>
            <a:r>
              <a:rPr lang="en-TT" sz="2200" dirty="0"/>
              <a:t>Email: marshallm@gov.tt </a:t>
            </a:r>
          </a:p>
          <a:p>
            <a:endParaRPr lang="en-TT" dirty="0"/>
          </a:p>
        </p:txBody>
      </p:sp>
    </p:spTree>
    <p:extLst>
      <p:ext uri="{BB962C8B-B14F-4D97-AF65-F5344CB8AC3E}">
        <p14:creationId xmlns:p14="http://schemas.microsoft.com/office/powerpoint/2010/main" val="2121575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Overview of Presentation</a:t>
            </a:r>
            <a:endParaRPr lang="en-TT"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TT" dirty="0" smtClean="0"/>
              <a:t> </a:t>
            </a:r>
            <a:r>
              <a:rPr lang="en-TT" sz="2400" dirty="0" smtClean="0"/>
              <a:t>Key Facts</a:t>
            </a:r>
          </a:p>
          <a:p>
            <a:pPr>
              <a:buFont typeface="Wingdings" panose="05000000000000000000" pitchFamily="2" charset="2"/>
              <a:buChar char="q"/>
            </a:pPr>
            <a:r>
              <a:rPr lang="en-TT" sz="2400" dirty="0" smtClean="0"/>
              <a:t> Trade with Colombia</a:t>
            </a:r>
          </a:p>
          <a:p>
            <a:pPr>
              <a:buFont typeface="Wingdings" panose="05000000000000000000" pitchFamily="2" charset="2"/>
              <a:buChar char="q"/>
            </a:pPr>
            <a:r>
              <a:rPr lang="en-TT" sz="2400" dirty="0" smtClean="0"/>
              <a:t> Overview of CARICOM-Colombia Trade Economic and Technical Co-operation Agreement and Protocol amending the Agreement</a:t>
            </a:r>
          </a:p>
          <a:p>
            <a:pPr>
              <a:buFont typeface="Wingdings" panose="05000000000000000000" pitchFamily="2" charset="2"/>
              <a:buChar char="q"/>
            </a:pPr>
            <a:r>
              <a:rPr lang="en-TT" sz="2400" dirty="0" smtClean="0"/>
              <a:t> Products covered under the Agreement</a:t>
            </a:r>
          </a:p>
          <a:p>
            <a:pPr>
              <a:buFont typeface="Wingdings" panose="05000000000000000000" pitchFamily="2" charset="2"/>
              <a:buChar char="q"/>
            </a:pPr>
            <a:r>
              <a:rPr lang="en-TT" sz="2400" dirty="0" smtClean="0"/>
              <a:t> Status of the Agreement</a:t>
            </a:r>
          </a:p>
          <a:p>
            <a:pPr>
              <a:buFont typeface="Wingdings" panose="05000000000000000000" pitchFamily="2" charset="2"/>
              <a:buChar char="q"/>
            </a:pPr>
            <a:r>
              <a:rPr lang="en-TT" sz="2400" dirty="0" smtClean="0"/>
              <a:t> Non-tariff barriers facing exporters in Colombian Market</a:t>
            </a:r>
          </a:p>
          <a:p>
            <a:pPr>
              <a:buFont typeface="Wingdings" panose="05000000000000000000" pitchFamily="2" charset="2"/>
              <a:buChar char="q"/>
            </a:pPr>
            <a:r>
              <a:rPr lang="en-TT" sz="2400" dirty="0" smtClean="0"/>
              <a:t> How can non-tariff barriers and requests for additional market access be addressed under the Agreement?</a:t>
            </a:r>
            <a:endParaRPr lang="en-TT" sz="2400" dirty="0"/>
          </a:p>
        </p:txBody>
      </p:sp>
    </p:spTree>
    <p:extLst>
      <p:ext uri="{BB962C8B-B14F-4D97-AF65-F5344CB8AC3E}">
        <p14:creationId xmlns:p14="http://schemas.microsoft.com/office/powerpoint/2010/main" val="2242545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Key Facts</a:t>
            </a:r>
            <a:endParaRPr lang="en-TT" dirty="0"/>
          </a:p>
        </p:txBody>
      </p:sp>
      <p:sp>
        <p:nvSpPr>
          <p:cNvPr id="3" name="Content Placeholder 2"/>
          <p:cNvSpPr>
            <a:spLocks noGrp="1"/>
          </p:cNvSpPr>
          <p:nvPr>
            <p:ph idx="1"/>
          </p:nvPr>
        </p:nvSpPr>
        <p:spPr/>
        <p:txBody>
          <a:bodyPr/>
          <a:lstStyle/>
          <a:p>
            <a:endParaRPr lang="en-TT" dirty="0"/>
          </a:p>
        </p:txBody>
      </p:sp>
      <p:graphicFrame>
        <p:nvGraphicFramePr>
          <p:cNvPr id="4" name="Diagram 3"/>
          <p:cNvGraphicFramePr/>
          <p:nvPr>
            <p:extLst>
              <p:ext uri="{D42A27DB-BD31-4B8C-83A1-F6EECF244321}">
                <p14:modId xmlns:p14="http://schemas.microsoft.com/office/powerpoint/2010/main" val="3662320425"/>
              </p:ext>
            </p:extLst>
          </p:nvPr>
        </p:nvGraphicFramePr>
        <p:xfrm>
          <a:off x="1986280" y="1889760"/>
          <a:ext cx="70104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0594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1982648101"/>
              </p:ext>
            </p:extLst>
          </p:nvPr>
        </p:nvGraphicFramePr>
        <p:xfrm>
          <a:off x="740706" y="365760"/>
          <a:ext cx="10658814" cy="51680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7518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Trade with Colombia - 2016</a:t>
            </a:r>
            <a:endParaRPr lang="en-TT"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56902435"/>
              </p:ext>
            </p:extLst>
          </p:nvPr>
        </p:nvGraphicFramePr>
        <p:xfrm>
          <a:off x="838200" y="1825625"/>
          <a:ext cx="9602337" cy="3770424"/>
        </p:xfrm>
        <a:graphic>
          <a:graphicData uri="http://schemas.openxmlformats.org/drawingml/2006/table">
            <a:tbl>
              <a:tblPr firstRow="1" bandRow="1">
                <a:tableStyleId>{5C22544A-7EE6-4342-B048-85BDC9FD1C3A}</a:tableStyleId>
              </a:tblPr>
              <a:tblGrid>
                <a:gridCol w="2426475"/>
                <a:gridCol w="7175862"/>
              </a:tblGrid>
              <a:tr h="523647">
                <a:tc gridSpan="2">
                  <a:txBody>
                    <a:bodyPr/>
                    <a:lstStyle/>
                    <a:p>
                      <a:r>
                        <a:rPr lang="en-TT" dirty="0" smtClean="0"/>
                        <a:t>Trinidad</a:t>
                      </a:r>
                      <a:r>
                        <a:rPr lang="en-TT" baseline="0" dirty="0" smtClean="0"/>
                        <a:t> and Tobago’s Trade with Colombia (2016)</a:t>
                      </a:r>
                      <a:endParaRPr lang="en-TT" dirty="0"/>
                    </a:p>
                  </a:txBody>
                  <a:tcPr/>
                </a:tc>
                <a:tc hMerge="1">
                  <a:txBody>
                    <a:bodyPr/>
                    <a:lstStyle/>
                    <a:p>
                      <a:endParaRPr lang="en-TT" dirty="0"/>
                    </a:p>
                  </a:txBody>
                  <a:tcPr/>
                </a:tc>
              </a:tr>
              <a:tr h="489462">
                <a:tc>
                  <a:txBody>
                    <a:bodyPr/>
                    <a:lstStyle/>
                    <a:p>
                      <a:pPr algn="l"/>
                      <a:r>
                        <a:rPr lang="en-TT" sz="1600" b="0" dirty="0" smtClean="0"/>
                        <a:t>Total Exports </a:t>
                      </a:r>
                      <a:endParaRPr lang="en-TT" sz="1600" b="0" dirty="0"/>
                    </a:p>
                  </a:txBody>
                  <a:tcPr/>
                </a:tc>
                <a:tc>
                  <a:txBody>
                    <a:bodyPr/>
                    <a:lstStyle/>
                    <a:p>
                      <a:pPr algn="l"/>
                      <a:r>
                        <a:rPr lang="en-US" sz="1600" kern="1200" dirty="0" smtClean="0">
                          <a:solidFill>
                            <a:schemeClr val="dk1"/>
                          </a:solidFill>
                          <a:effectLst/>
                          <a:latin typeface="+mn-lt"/>
                          <a:ea typeface="+mn-ea"/>
                          <a:cs typeface="+mn-cs"/>
                        </a:rPr>
                        <a:t>TT$</a:t>
                      </a:r>
                      <a:r>
                        <a:rPr lang="en-US" sz="1600" kern="1200" baseline="0" dirty="0" smtClean="0">
                          <a:solidFill>
                            <a:schemeClr val="dk1"/>
                          </a:solidFill>
                          <a:effectLst/>
                          <a:latin typeface="+mn-lt"/>
                          <a:ea typeface="+mn-ea"/>
                          <a:cs typeface="+mn-cs"/>
                        </a:rPr>
                        <a:t> 1.1 B</a:t>
                      </a:r>
                      <a:endParaRPr lang="en-TT" sz="1400" dirty="0"/>
                    </a:p>
                  </a:txBody>
                  <a:tcPr/>
                </a:tc>
              </a:tr>
              <a:tr h="423081">
                <a:tc>
                  <a:txBody>
                    <a:bodyPr/>
                    <a:lstStyle/>
                    <a:p>
                      <a:pPr algn="l"/>
                      <a:r>
                        <a:rPr lang="en-TT" sz="1600" b="0" dirty="0" smtClean="0"/>
                        <a:t>Total Imports</a:t>
                      </a:r>
                      <a:endParaRPr lang="en-TT" sz="1600" b="0" dirty="0"/>
                    </a:p>
                  </a:txBody>
                  <a:tcPr/>
                </a:tc>
                <a:tc>
                  <a:txBody>
                    <a:bodyPr/>
                    <a:lstStyle/>
                    <a:p>
                      <a:pPr algn="l"/>
                      <a:r>
                        <a:rPr lang="en-US" sz="1600" kern="1200" dirty="0" smtClean="0">
                          <a:solidFill>
                            <a:schemeClr val="dk1"/>
                          </a:solidFill>
                          <a:effectLst/>
                          <a:latin typeface="+mn-lt"/>
                          <a:ea typeface="+mn-ea"/>
                          <a:cs typeface="+mn-cs"/>
                        </a:rPr>
                        <a:t>TT$ 777</a:t>
                      </a:r>
                      <a:r>
                        <a:rPr lang="en-US" sz="1600" kern="1200" baseline="0" dirty="0" smtClean="0">
                          <a:solidFill>
                            <a:schemeClr val="dk1"/>
                          </a:solidFill>
                          <a:effectLst/>
                          <a:latin typeface="+mn-lt"/>
                          <a:ea typeface="+mn-ea"/>
                          <a:cs typeface="+mn-cs"/>
                        </a:rPr>
                        <a:t> M</a:t>
                      </a:r>
                      <a:endParaRPr lang="en-TT" sz="1400" dirty="0"/>
                    </a:p>
                  </a:txBody>
                  <a:tcPr/>
                </a:tc>
              </a:tr>
              <a:tr h="681226">
                <a:tc>
                  <a:txBody>
                    <a:bodyPr/>
                    <a:lstStyle/>
                    <a:p>
                      <a:pPr algn="l"/>
                      <a:r>
                        <a:rPr lang="en-TT" sz="1600" b="0" dirty="0" smtClean="0"/>
                        <a:t>Top 5 Exports</a:t>
                      </a:r>
                      <a:endParaRPr lang="en-TT" sz="1600" b="0" dirty="0"/>
                    </a:p>
                  </a:txBody>
                  <a:tcPr/>
                </a:tc>
                <a:tc>
                  <a:txBody>
                    <a:bodyPr/>
                    <a:lstStyle/>
                    <a:p>
                      <a:pPr algn="l"/>
                      <a:r>
                        <a:rPr lang="en-US" sz="1600" kern="1200" dirty="0" smtClean="0">
                          <a:solidFill>
                            <a:schemeClr val="dk1"/>
                          </a:solidFill>
                          <a:effectLst/>
                          <a:latin typeface="+mn-lt"/>
                          <a:ea typeface="+mn-ea"/>
                          <a:cs typeface="+mn-cs"/>
                        </a:rPr>
                        <a:t>Liquefied Natural Gas, Anhydrous Ammonia, Methanol, Urea,</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Other Hot-Rolled Non-Alloy Bars/Rods Irregular Coils</a:t>
                      </a:r>
                      <a:endParaRPr lang="en-TT" sz="1400" dirty="0"/>
                    </a:p>
                  </a:txBody>
                  <a:tcPr/>
                </a:tc>
              </a:tr>
              <a:tr h="681226">
                <a:tc>
                  <a:txBody>
                    <a:bodyPr/>
                    <a:lstStyle/>
                    <a:p>
                      <a:pPr algn="l"/>
                      <a:r>
                        <a:rPr lang="en-TT" sz="1600" b="0" dirty="0" smtClean="0"/>
                        <a:t>Top 5 Non-energy</a:t>
                      </a:r>
                      <a:r>
                        <a:rPr lang="en-TT" sz="1600" b="0" baseline="0" dirty="0" smtClean="0"/>
                        <a:t> exports</a:t>
                      </a:r>
                      <a:endParaRPr lang="en-TT" sz="1600" b="0" dirty="0"/>
                    </a:p>
                  </a:txBody>
                  <a:tcPr/>
                </a:tc>
                <a:tc>
                  <a:txBody>
                    <a:bodyPr/>
                    <a:lstStyle/>
                    <a:p>
                      <a:pPr algn="l"/>
                      <a:r>
                        <a:rPr lang="en-TT" sz="1600" dirty="0" smtClean="0"/>
                        <a:t>Other</a:t>
                      </a:r>
                      <a:r>
                        <a:rPr lang="en-TT" sz="1600" baseline="0" dirty="0" smtClean="0"/>
                        <a:t> hot-rolled non-alloy bars/ irregular coils, Hot rolled/drawn/ extruded non-alloy bars/rods, Cereal preparations, Toilet or facial tissue stock, parts for machinery</a:t>
                      </a:r>
                    </a:p>
                  </a:txBody>
                  <a:tcPr/>
                </a:tc>
              </a:tr>
              <a:tr h="971782">
                <a:tc>
                  <a:txBody>
                    <a:bodyPr/>
                    <a:lstStyle/>
                    <a:p>
                      <a:pPr algn="l"/>
                      <a:r>
                        <a:rPr lang="en-TT" sz="1600" b="0" dirty="0" smtClean="0"/>
                        <a:t>Top 5 Imports</a:t>
                      </a:r>
                      <a:endParaRPr lang="en-TT" sz="1600" b="0" dirty="0"/>
                    </a:p>
                  </a:txBody>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600" b="0" kern="1200" dirty="0" smtClean="0">
                          <a:solidFill>
                            <a:schemeClr val="dk1"/>
                          </a:solidFill>
                          <a:latin typeface="+mn-lt"/>
                          <a:ea typeface="+mn-ea"/>
                          <a:cs typeface="+mn-cs"/>
                        </a:rPr>
                        <a:t>Other </a:t>
                      </a:r>
                      <a:r>
                        <a:rPr lang="en-US" sz="1600" b="0" kern="1200" dirty="0">
                          <a:solidFill>
                            <a:schemeClr val="dk1"/>
                          </a:solidFill>
                          <a:latin typeface="+mn-lt"/>
                          <a:ea typeface="+mn-ea"/>
                          <a:cs typeface="+mn-cs"/>
                        </a:rPr>
                        <a:t>Crude </a:t>
                      </a:r>
                      <a:r>
                        <a:rPr lang="en-US" sz="1600" b="0" kern="1200" dirty="0" smtClean="0">
                          <a:solidFill>
                            <a:schemeClr val="dk1"/>
                          </a:solidFill>
                          <a:latin typeface="+mn-lt"/>
                          <a:ea typeface="+mn-ea"/>
                          <a:cs typeface="+mn-cs"/>
                        </a:rPr>
                        <a:t>Petroleum, Other </a:t>
                      </a:r>
                      <a:r>
                        <a:rPr lang="en-US" sz="1600" b="0" kern="1200" dirty="0" err="1" smtClean="0">
                          <a:solidFill>
                            <a:schemeClr val="dk1"/>
                          </a:solidFill>
                          <a:latin typeface="+mn-lt"/>
                          <a:ea typeface="+mn-ea"/>
                          <a:cs typeface="+mn-cs"/>
                        </a:rPr>
                        <a:t>Chem</a:t>
                      </a:r>
                      <a:r>
                        <a:rPr lang="en-US" sz="1600" b="0" kern="1200" dirty="0" smtClean="0">
                          <a:solidFill>
                            <a:schemeClr val="dk1"/>
                          </a:solidFill>
                          <a:latin typeface="+mn-lt"/>
                          <a:ea typeface="+mn-ea"/>
                          <a:cs typeface="+mn-cs"/>
                        </a:rPr>
                        <a:t> Pure Sucrose (Solid), Lead-Acid Electric Accumulators For Piston Engines, Liquid Dielectric Transformer and Other Closed Tubes/Pipes/Profiles Of Iron/Steel</a:t>
                      </a:r>
                      <a:endParaRPr lang="en-TT" sz="1600" b="0" kern="1200" dirty="0" smtClean="0">
                        <a:solidFill>
                          <a:schemeClr val="dk1"/>
                        </a:solidFill>
                        <a:latin typeface="+mn-lt"/>
                        <a:ea typeface="+mn-ea"/>
                        <a:cs typeface="+mn-cs"/>
                      </a:endParaRPr>
                    </a:p>
                    <a:p>
                      <a:pPr algn="l">
                        <a:lnSpc>
                          <a:spcPct val="107000"/>
                        </a:lnSpc>
                        <a:spcAft>
                          <a:spcPts val="0"/>
                        </a:spcAft>
                      </a:pPr>
                      <a:endParaRPr lang="en-TT"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858329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612606038"/>
              </p:ext>
            </p:extLst>
          </p:nvPr>
        </p:nvGraphicFramePr>
        <p:xfrm>
          <a:off x="2164080" y="50800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7228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dirty="0"/>
              <a:t>CARICOM-Colombia </a:t>
            </a:r>
            <a:r>
              <a:rPr lang="en-TT" dirty="0" smtClean="0"/>
              <a:t>Trade, </a:t>
            </a:r>
            <a:r>
              <a:rPr lang="en-TT" dirty="0"/>
              <a:t>Economic and Technical Co-operation </a:t>
            </a:r>
            <a:r>
              <a:rPr lang="en-TT" dirty="0" smtClean="0"/>
              <a:t>Agreement</a:t>
            </a:r>
            <a:endParaRPr lang="en-TT" dirty="0"/>
          </a:p>
        </p:txBody>
      </p:sp>
      <p:sp>
        <p:nvSpPr>
          <p:cNvPr id="3" name="Content Placeholder 2"/>
          <p:cNvSpPr>
            <a:spLocks noGrp="1"/>
          </p:cNvSpPr>
          <p:nvPr>
            <p:ph idx="1"/>
          </p:nvPr>
        </p:nvSpPr>
        <p:spPr/>
        <p:txBody>
          <a:bodyPr>
            <a:normAutofit/>
          </a:bodyPr>
          <a:lstStyle/>
          <a:p>
            <a:pPr marL="0" indent="0">
              <a:lnSpc>
                <a:spcPct val="100000"/>
              </a:lnSpc>
              <a:buNone/>
            </a:pPr>
            <a:r>
              <a:rPr lang="en-TT" sz="3000" dirty="0" smtClean="0">
                <a:solidFill>
                  <a:schemeClr val="accent1"/>
                </a:solidFill>
              </a:rPr>
              <a:t>CARICOM-Colombia Agreement 1994</a:t>
            </a:r>
          </a:p>
          <a:p>
            <a:pPr algn="just">
              <a:lnSpc>
                <a:spcPct val="100000"/>
              </a:lnSpc>
              <a:buFont typeface="Wingdings" panose="05000000000000000000" pitchFamily="2" charset="2"/>
              <a:buChar char="q"/>
            </a:pPr>
            <a:r>
              <a:rPr lang="en-TT" sz="2400" dirty="0" smtClean="0"/>
              <a:t> signed </a:t>
            </a:r>
            <a:r>
              <a:rPr lang="en-TT" sz="2400" dirty="0"/>
              <a:t>on July 24, 1994 and entered into force on January 1, </a:t>
            </a:r>
            <a:r>
              <a:rPr lang="en-TT" sz="2400" dirty="0" smtClean="0"/>
              <a:t>1995</a:t>
            </a:r>
          </a:p>
          <a:p>
            <a:pPr algn="just">
              <a:lnSpc>
                <a:spcPct val="100000"/>
              </a:lnSpc>
              <a:buFont typeface="Wingdings" panose="05000000000000000000" pitchFamily="2" charset="2"/>
              <a:buChar char="q"/>
            </a:pPr>
            <a:r>
              <a:rPr lang="en-TT" sz="2400" dirty="0" smtClean="0"/>
              <a:t> initially a one-way preferential agreement providing access to CARICOM exports</a:t>
            </a:r>
          </a:p>
          <a:p>
            <a:pPr algn="just">
              <a:lnSpc>
                <a:spcPct val="100000"/>
              </a:lnSpc>
              <a:buFont typeface="Wingdings" panose="05000000000000000000" pitchFamily="2" charset="2"/>
              <a:buChar char="q"/>
            </a:pPr>
            <a:r>
              <a:rPr lang="en-TT" sz="2400" dirty="0" smtClean="0"/>
              <a:t>included a commitment for the CARICOM More Developed countries (MDCs) </a:t>
            </a:r>
            <a:r>
              <a:rPr lang="en-TT" sz="2400" dirty="0"/>
              <a:t>– Barbados, Guyana, Jamaica and Trinidad and </a:t>
            </a:r>
            <a:r>
              <a:rPr lang="en-TT" sz="2400" dirty="0" smtClean="0"/>
              <a:t>Tobago</a:t>
            </a:r>
            <a:r>
              <a:rPr lang="en-TT" sz="2400" dirty="0"/>
              <a:t> </a:t>
            </a:r>
            <a:r>
              <a:rPr lang="en-TT" sz="2400" dirty="0" smtClean="0"/>
              <a:t>to grant preferential access to Colombia at the beginning of the fourth year of the Agreement</a:t>
            </a:r>
          </a:p>
          <a:p>
            <a:pPr marL="0" indent="0">
              <a:lnSpc>
                <a:spcPct val="100000"/>
              </a:lnSpc>
              <a:buNone/>
            </a:pPr>
            <a:endParaRPr lang="en-TT" sz="2200" dirty="0" smtClean="0"/>
          </a:p>
        </p:txBody>
      </p:sp>
    </p:spTree>
    <p:extLst>
      <p:ext uri="{BB962C8B-B14F-4D97-AF65-F5344CB8AC3E}">
        <p14:creationId xmlns:p14="http://schemas.microsoft.com/office/powerpoint/2010/main" val="1257163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Scope of Agreement</a:t>
            </a:r>
            <a:endParaRPr lang="en-TT" dirty="0"/>
          </a:p>
        </p:txBody>
      </p:sp>
      <p:graphicFrame>
        <p:nvGraphicFramePr>
          <p:cNvPr id="4" name="Content Placeholder 10"/>
          <p:cNvGraphicFramePr>
            <a:graphicFrameLocks noGrp="1"/>
          </p:cNvGraphicFramePr>
          <p:nvPr>
            <p:ph idx="1"/>
            <p:extLst>
              <p:ext uri="{D42A27DB-BD31-4B8C-83A1-F6EECF244321}">
                <p14:modId xmlns:p14="http://schemas.microsoft.com/office/powerpoint/2010/main" val="287711669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361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2FAC239C-2A0F-49F4-B9FF-29B4DDA2BC4E}"/>
                                            </p:graphicEl>
                                          </p:spTgt>
                                        </p:tgtEl>
                                        <p:attrNameLst>
                                          <p:attrName>style.visibility</p:attrName>
                                        </p:attrNameLst>
                                      </p:cBhvr>
                                      <p:to>
                                        <p:strVal val="visible"/>
                                      </p:to>
                                    </p:set>
                                    <p:animEffect transition="in" filter="fade">
                                      <p:cBhvr>
                                        <p:cTn id="7" dur="500"/>
                                        <p:tgtEl>
                                          <p:spTgt spid="4">
                                            <p:graphicEl>
                                              <a:dgm id="{2FAC239C-2A0F-49F4-B9FF-29B4DDA2BC4E}"/>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84304C58-F178-4CDF-B5F1-539231221225}"/>
                                            </p:graphicEl>
                                          </p:spTgt>
                                        </p:tgtEl>
                                        <p:attrNameLst>
                                          <p:attrName>style.visibility</p:attrName>
                                        </p:attrNameLst>
                                      </p:cBhvr>
                                      <p:to>
                                        <p:strVal val="visible"/>
                                      </p:to>
                                    </p:set>
                                    <p:animEffect transition="in" filter="fade">
                                      <p:cBhvr>
                                        <p:cTn id="10" dur="500"/>
                                        <p:tgtEl>
                                          <p:spTgt spid="4">
                                            <p:graphicEl>
                                              <a:dgm id="{84304C58-F178-4CDF-B5F1-539231221225}"/>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graphicEl>
                                              <a:dgm id="{0D5E19E2-8FA8-4719-86BC-9101347F192E}"/>
                                            </p:graphicEl>
                                          </p:spTgt>
                                        </p:tgtEl>
                                        <p:attrNameLst>
                                          <p:attrName>style.visibility</p:attrName>
                                        </p:attrNameLst>
                                      </p:cBhvr>
                                      <p:to>
                                        <p:strVal val="visible"/>
                                      </p:to>
                                    </p:set>
                                    <p:animEffect transition="in" filter="fade">
                                      <p:cBhvr>
                                        <p:cTn id="13" dur="500"/>
                                        <p:tgtEl>
                                          <p:spTgt spid="4">
                                            <p:graphicEl>
                                              <a:dgm id="{0D5E19E2-8FA8-4719-86BC-9101347F192E}"/>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graphicEl>
                                              <a:dgm id="{7198F10C-0E4B-48F1-B302-B1D70AADA26E}"/>
                                            </p:graphicEl>
                                          </p:spTgt>
                                        </p:tgtEl>
                                        <p:attrNameLst>
                                          <p:attrName>style.visibility</p:attrName>
                                        </p:attrNameLst>
                                      </p:cBhvr>
                                      <p:to>
                                        <p:strVal val="visible"/>
                                      </p:to>
                                    </p:set>
                                    <p:animEffect transition="in" filter="fade">
                                      <p:cBhvr>
                                        <p:cTn id="16" dur="500"/>
                                        <p:tgtEl>
                                          <p:spTgt spid="4">
                                            <p:graphicEl>
                                              <a:dgm id="{7198F10C-0E4B-48F1-B302-B1D70AADA26E}"/>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graphicEl>
                                              <a:dgm id="{C1A37796-607B-4842-8C4A-91708C32C922}"/>
                                            </p:graphicEl>
                                          </p:spTgt>
                                        </p:tgtEl>
                                        <p:attrNameLst>
                                          <p:attrName>style.visibility</p:attrName>
                                        </p:attrNameLst>
                                      </p:cBhvr>
                                      <p:to>
                                        <p:strVal val="visible"/>
                                      </p:to>
                                    </p:set>
                                    <p:animEffect transition="in" filter="fade">
                                      <p:cBhvr>
                                        <p:cTn id="19" dur="500"/>
                                        <p:tgtEl>
                                          <p:spTgt spid="4">
                                            <p:graphicEl>
                                              <a:dgm id="{C1A37796-607B-4842-8C4A-91708C32C922}"/>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4950866D-B6F5-41E1-9438-C2B679EA1F40}"/>
                                            </p:graphicEl>
                                          </p:spTgt>
                                        </p:tgtEl>
                                        <p:attrNameLst>
                                          <p:attrName>style.visibility</p:attrName>
                                        </p:attrNameLst>
                                      </p:cBhvr>
                                      <p:to>
                                        <p:strVal val="visible"/>
                                      </p:to>
                                    </p:set>
                                    <p:animEffect transition="in" filter="fade">
                                      <p:cBhvr>
                                        <p:cTn id="22" dur="500"/>
                                        <p:tgtEl>
                                          <p:spTgt spid="4">
                                            <p:graphicEl>
                                              <a:dgm id="{4950866D-B6F5-41E1-9438-C2B679EA1F40}"/>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5B1B09A3-F6B4-44C6-A21C-3AA1A612B24A}"/>
                                            </p:graphicEl>
                                          </p:spTgt>
                                        </p:tgtEl>
                                        <p:attrNameLst>
                                          <p:attrName>style.visibility</p:attrName>
                                        </p:attrNameLst>
                                      </p:cBhvr>
                                      <p:to>
                                        <p:strVal val="visible"/>
                                      </p:to>
                                    </p:set>
                                    <p:animEffect transition="in" filter="fade">
                                      <p:cBhvr>
                                        <p:cTn id="25" dur="500"/>
                                        <p:tgtEl>
                                          <p:spTgt spid="4">
                                            <p:graphicEl>
                                              <a:dgm id="{5B1B09A3-F6B4-44C6-A21C-3AA1A612B24A}"/>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graphicEl>
                                              <a:dgm id="{150FC700-2A3F-4BF2-9CE9-267A68C6BDD0}"/>
                                            </p:graphicEl>
                                          </p:spTgt>
                                        </p:tgtEl>
                                        <p:attrNameLst>
                                          <p:attrName>style.visibility</p:attrName>
                                        </p:attrNameLst>
                                      </p:cBhvr>
                                      <p:to>
                                        <p:strVal val="visible"/>
                                      </p:to>
                                    </p:set>
                                    <p:animEffect transition="in" filter="fade">
                                      <p:cBhvr>
                                        <p:cTn id="28" dur="500"/>
                                        <p:tgtEl>
                                          <p:spTgt spid="4">
                                            <p:graphicEl>
                                              <a:dgm id="{150FC700-2A3F-4BF2-9CE9-267A68C6BDD0}"/>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8B645E75-581C-41B0-B84C-71497FB99395}"/>
                                            </p:graphicEl>
                                          </p:spTgt>
                                        </p:tgtEl>
                                        <p:attrNameLst>
                                          <p:attrName>style.visibility</p:attrName>
                                        </p:attrNameLst>
                                      </p:cBhvr>
                                      <p:to>
                                        <p:strVal val="visible"/>
                                      </p:to>
                                    </p:set>
                                    <p:animEffect transition="in" filter="fade">
                                      <p:cBhvr>
                                        <p:cTn id="31" dur="500"/>
                                        <p:tgtEl>
                                          <p:spTgt spid="4">
                                            <p:graphicEl>
                                              <a:dgm id="{8B645E75-581C-41B0-B84C-71497FB99395}"/>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53C5E9D0-6416-4827-81C3-2C9585E8EDEC}"/>
                                            </p:graphicEl>
                                          </p:spTgt>
                                        </p:tgtEl>
                                        <p:attrNameLst>
                                          <p:attrName>style.visibility</p:attrName>
                                        </p:attrNameLst>
                                      </p:cBhvr>
                                      <p:to>
                                        <p:strVal val="visible"/>
                                      </p:to>
                                    </p:set>
                                    <p:animEffect transition="in" filter="fade">
                                      <p:cBhvr>
                                        <p:cTn id="34" dur="500"/>
                                        <p:tgtEl>
                                          <p:spTgt spid="4">
                                            <p:graphicEl>
                                              <a:dgm id="{53C5E9D0-6416-4827-81C3-2C9585E8EDE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Products covered under CARICOM-Colombia Agreement - 1994</a:t>
            </a:r>
            <a:endParaRPr lang="en-TT" dirty="0"/>
          </a:p>
        </p:txBody>
      </p:sp>
      <p:sp>
        <p:nvSpPr>
          <p:cNvPr id="3" name="Content Placeholder 2"/>
          <p:cNvSpPr>
            <a:spLocks noGrp="1"/>
          </p:cNvSpPr>
          <p:nvPr>
            <p:ph idx="1"/>
          </p:nvPr>
        </p:nvSpPr>
        <p:spPr/>
        <p:txBody>
          <a:bodyPr/>
          <a:lstStyle/>
          <a:p>
            <a:endParaRPr lang="en-TT" dirty="0" smtClean="0"/>
          </a:p>
          <a:p>
            <a:endParaRPr lang="en-TT" dirty="0"/>
          </a:p>
          <a:p>
            <a:endParaRPr lang="en-TT" dirty="0" smtClean="0"/>
          </a:p>
          <a:p>
            <a:endParaRPr lang="en-TT" dirty="0"/>
          </a:p>
        </p:txBody>
      </p:sp>
      <p:graphicFrame>
        <p:nvGraphicFramePr>
          <p:cNvPr id="4" name="Table 3"/>
          <p:cNvGraphicFramePr>
            <a:graphicFrameLocks noGrp="1"/>
          </p:cNvGraphicFramePr>
          <p:nvPr>
            <p:extLst>
              <p:ext uri="{D42A27DB-BD31-4B8C-83A1-F6EECF244321}">
                <p14:modId xmlns:p14="http://schemas.microsoft.com/office/powerpoint/2010/main" val="3653289113"/>
              </p:ext>
            </p:extLst>
          </p:nvPr>
        </p:nvGraphicFramePr>
        <p:xfrm>
          <a:off x="906780" y="1845734"/>
          <a:ext cx="10248900" cy="4280636"/>
        </p:xfrm>
        <a:graphic>
          <a:graphicData uri="http://schemas.openxmlformats.org/drawingml/2006/table">
            <a:tbl>
              <a:tblPr firstRow="1" bandRow="1">
                <a:tableStyleId>{5C22544A-7EE6-4342-B048-85BDC9FD1C3A}</a:tableStyleId>
              </a:tblPr>
              <a:tblGrid>
                <a:gridCol w="2650301"/>
                <a:gridCol w="7598599"/>
              </a:tblGrid>
              <a:tr h="489247">
                <a:tc>
                  <a:txBody>
                    <a:bodyPr/>
                    <a:lstStyle/>
                    <a:p>
                      <a:r>
                        <a:rPr lang="en-TT" dirty="0" smtClean="0"/>
                        <a:t>Annex</a:t>
                      </a:r>
                      <a:endParaRPr lang="en-TT" dirty="0"/>
                    </a:p>
                  </a:txBody>
                  <a:tcPr/>
                </a:tc>
                <a:tc>
                  <a:txBody>
                    <a:bodyPr/>
                    <a:lstStyle/>
                    <a:p>
                      <a:r>
                        <a:rPr lang="en-TT" dirty="0" smtClean="0"/>
                        <a:t>Products granted preferential</a:t>
                      </a:r>
                      <a:r>
                        <a:rPr lang="en-TT" baseline="0" dirty="0" smtClean="0"/>
                        <a:t> access</a:t>
                      </a:r>
                      <a:endParaRPr lang="en-TT" dirty="0"/>
                    </a:p>
                  </a:txBody>
                  <a:tcPr/>
                </a:tc>
              </a:tr>
              <a:tr h="1166714">
                <a:tc>
                  <a:txBody>
                    <a:bodyPr/>
                    <a:lstStyle/>
                    <a:p>
                      <a:pPr algn="l"/>
                      <a:r>
                        <a:rPr lang="en-TT" b="1" dirty="0" smtClean="0"/>
                        <a:t>Annex</a:t>
                      </a:r>
                      <a:r>
                        <a:rPr lang="en-TT" b="1" baseline="0" dirty="0" smtClean="0"/>
                        <a:t> I </a:t>
                      </a:r>
                      <a:r>
                        <a:rPr lang="en-TT" baseline="0" dirty="0" smtClean="0"/>
                        <a:t>– List of Products for Immediate Duty Free Concession</a:t>
                      </a:r>
                      <a:endParaRPr lang="en-TT" dirty="0"/>
                    </a:p>
                  </a:txBody>
                  <a:tcPr/>
                </a:tc>
                <a:tc>
                  <a:txBody>
                    <a:bodyPr/>
                    <a:lstStyle/>
                    <a:p>
                      <a:r>
                        <a:rPr lang="en-TT" dirty="0" smtClean="0"/>
                        <a:t>Tea, coffee, Confectionery</a:t>
                      </a:r>
                      <a:r>
                        <a:rPr lang="en-TT" baseline="0" dirty="0" smtClean="0"/>
                        <a:t> (with sugar), </a:t>
                      </a:r>
                      <a:r>
                        <a:rPr lang="en-TT" dirty="0" smtClean="0"/>
                        <a:t>Pepper</a:t>
                      </a:r>
                      <a:r>
                        <a:rPr lang="en-TT" baseline="0" dirty="0" smtClean="0"/>
                        <a:t> sauce, </a:t>
                      </a:r>
                      <a:r>
                        <a:rPr lang="en-TT" dirty="0" smtClean="0"/>
                        <a:t>Rum, beer, tobacco,</a:t>
                      </a:r>
                      <a:r>
                        <a:rPr lang="en-TT" baseline="0" dirty="0" smtClean="0"/>
                        <a:t> </a:t>
                      </a:r>
                      <a:r>
                        <a:rPr lang="en-TT" dirty="0" smtClean="0"/>
                        <a:t>Lubricating</a:t>
                      </a:r>
                      <a:r>
                        <a:rPr lang="en-TT" baseline="0" dirty="0" smtClean="0"/>
                        <a:t> oils, </a:t>
                      </a:r>
                      <a:r>
                        <a:rPr lang="en-TT" dirty="0" smtClean="0"/>
                        <a:t>Urea, methanol, Shampoo,</a:t>
                      </a:r>
                      <a:r>
                        <a:rPr lang="en-TT" baseline="0" dirty="0" smtClean="0"/>
                        <a:t> deodorant, </a:t>
                      </a:r>
                      <a:r>
                        <a:rPr lang="en-TT" dirty="0" smtClean="0"/>
                        <a:t>Ceramic roofing tiles</a:t>
                      </a:r>
                      <a:endParaRPr lang="en-TT" dirty="0"/>
                    </a:p>
                  </a:txBody>
                  <a:tcPr/>
                </a:tc>
              </a:tr>
              <a:tr h="897472">
                <a:tc>
                  <a:txBody>
                    <a:bodyPr/>
                    <a:lstStyle/>
                    <a:p>
                      <a:pPr algn="l"/>
                      <a:r>
                        <a:rPr lang="en-TT" b="1" dirty="0" smtClean="0"/>
                        <a:t>Annex</a:t>
                      </a:r>
                      <a:r>
                        <a:rPr lang="en-TT" b="1" baseline="0" dirty="0" smtClean="0"/>
                        <a:t> II </a:t>
                      </a:r>
                      <a:r>
                        <a:rPr lang="en-TT" baseline="0" dirty="0" smtClean="0"/>
                        <a:t>– List for Gradual Duty Reduction</a:t>
                      </a:r>
                      <a:endParaRPr lang="en-TT" dirty="0"/>
                    </a:p>
                  </a:txBody>
                  <a:tcPr/>
                </a:tc>
                <a:tc>
                  <a:txBody>
                    <a:bodyPr/>
                    <a:lstStyle/>
                    <a:p>
                      <a:r>
                        <a:rPr lang="en-TT" dirty="0" smtClean="0"/>
                        <a:t>Frozen beef, chilled</a:t>
                      </a:r>
                      <a:r>
                        <a:rPr lang="en-TT" baseline="0" dirty="0" smtClean="0"/>
                        <a:t> or frozen pork, milk and cream (condensed and sweetened), rice flour, wheat germ, cocoa powder, pasta, concentrated orange juice, ketchup, mayonnaise, cigars, toilet soap, insecticides, lamps and electric fittings</a:t>
                      </a:r>
                      <a:endParaRPr lang="en-TT" dirty="0"/>
                    </a:p>
                  </a:txBody>
                  <a:tcPr/>
                </a:tc>
              </a:tr>
              <a:tr h="1435955">
                <a:tc>
                  <a:txBody>
                    <a:bodyPr/>
                    <a:lstStyle/>
                    <a:p>
                      <a:pPr algn="l"/>
                      <a:r>
                        <a:rPr lang="en-TT" b="1" dirty="0" smtClean="0">
                          <a:solidFill>
                            <a:schemeClr val="accent1">
                              <a:lumMod val="50000"/>
                            </a:schemeClr>
                          </a:solidFill>
                        </a:rPr>
                        <a:t>Annex III </a:t>
                      </a:r>
                      <a:r>
                        <a:rPr lang="en-TT" dirty="0" smtClean="0">
                          <a:solidFill>
                            <a:schemeClr val="accent1">
                              <a:lumMod val="50000"/>
                            </a:schemeClr>
                          </a:solidFill>
                        </a:rPr>
                        <a:t>– List of Products for which</a:t>
                      </a:r>
                      <a:r>
                        <a:rPr lang="en-TT" baseline="0" dirty="0" smtClean="0">
                          <a:solidFill>
                            <a:schemeClr val="accent1">
                              <a:lumMod val="50000"/>
                            </a:schemeClr>
                          </a:solidFill>
                        </a:rPr>
                        <a:t> duty concession could be negotiated in the future</a:t>
                      </a:r>
                      <a:endParaRPr lang="en-TT" dirty="0">
                        <a:solidFill>
                          <a:schemeClr val="accent1">
                            <a:lumMod val="50000"/>
                          </a:schemeClr>
                        </a:solidFill>
                      </a:endParaRPr>
                    </a:p>
                  </a:txBody>
                  <a:tcPr/>
                </a:tc>
                <a:tc>
                  <a:txBody>
                    <a:bodyPr/>
                    <a:lstStyle/>
                    <a:p>
                      <a:r>
                        <a:rPr lang="en-TT" dirty="0" smtClean="0">
                          <a:solidFill>
                            <a:schemeClr val="accent1">
                              <a:lumMod val="50000"/>
                            </a:schemeClr>
                          </a:solidFill>
                        </a:rPr>
                        <a:t>Frozen fish and shrimp, plantains,</a:t>
                      </a:r>
                      <a:r>
                        <a:rPr lang="en-TT" baseline="0" dirty="0" smtClean="0">
                          <a:solidFill>
                            <a:schemeClr val="accent1">
                              <a:lumMod val="50000"/>
                            </a:schemeClr>
                          </a:solidFill>
                        </a:rPr>
                        <a:t> wheat flour, </a:t>
                      </a:r>
                      <a:r>
                        <a:rPr lang="en-TT" baseline="0" dirty="0" err="1" smtClean="0">
                          <a:solidFill>
                            <a:schemeClr val="accent1">
                              <a:lumMod val="50000"/>
                            </a:schemeClr>
                          </a:solidFill>
                        </a:rPr>
                        <a:t>soyabean</a:t>
                      </a:r>
                      <a:r>
                        <a:rPr lang="en-TT" baseline="0" dirty="0" smtClean="0">
                          <a:solidFill>
                            <a:schemeClr val="accent1">
                              <a:lumMod val="50000"/>
                            </a:schemeClr>
                          </a:solidFill>
                        </a:rPr>
                        <a:t> oil, coconut oil, margarine, pitch, building cement, laundry soap, toilet paper, paper and paper products, primary cells and batteries,</a:t>
                      </a:r>
                      <a:endParaRPr lang="en-TT" dirty="0">
                        <a:solidFill>
                          <a:schemeClr val="accent1">
                            <a:lumMod val="50000"/>
                          </a:schemeClr>
                        </a:solidFill>
                      </a:endParaRPr>
                    </a:p>
                  </a:txBody>
                  <a:tcPr/>
                </a:tc>
              </a:tr>
            </a:tbl>
          </a:graphicData>
        </a:graphic>
      </p:graphicFrame>
    </p:spTree>
    <p:extLst>
      <p:ext uri="{BB962C8B-B14F-4D97-AF65-F5344CB8AC3E}">
        <p14:creationId xmlns:p14="http://schemas.microsoft.com/office/powerpoint/2010/main" val="3734462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1306</TotalTime>
  <Words>2737</Words>
  <Application>Microsoft Office PowerPoint</Application>
  <PresentationFormat>Widescreen</PresentationFormat>
  <Paragraphs>217</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Times New Roman</vt:lpstr>
      <vt:lpstr>Wingdings</vt:lpstr>
      <vt:lpstr>Retrospect</vt:lpstr>
      <vt:lpstr>CARICOM-Colombia Agreement on Trade Economic and Technical Cooperation</vt:lpstr>
      <vt:lpstr>Overview of Presentation</vt:lpstr>
      <vt:lpstr>Key Facts</vt:lpstr>
      <vt:lpstr>PowerPoint Presentation</vt:lpstr>
      <vt:lpstr>Trade with Colombia - 2016</vt:lpstr>
      <vt:lpstr>PowerPoint Presentation</vt:lpstr>
      <vt:lpstr>CARICOM-Colombia Trade, Economic and Technical Co-operation Agreement</vt:lpstr>
      <vt:lpstr>Scope of Agreement</vt:lpstr>
      <vt:lpstr>Products covered under CARICOM-Colombia Agreement - 1994</vt:lpstr>
      <vt:lpstr>CARICOM-Colombia Trade Economic and Technical Co-operation Agreement</vt:lpstr>
      <vt:lpstr>CARICOM Products granted preferential access under the Protocol amending the CARICOM-Colombia Agreement - 1998</vt:lpstr>
      <vt:lpstr>Colombian Products granted preferential access under the Protocol amending the CARICOM-Colombia Agreement - 1998</vt:lpstr>
      <vt:lpstr>Status of the Agreement</vt:lpstr>
      <vt:lpstr>Non-tariff barriers (NTB)</vt:lpstr>
      <vt:lpstr>How can to NTBs and additional market access be addressed under the Agreement? </vt:lpstr>
      <vt:lpstr>Additional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Marshall</dc:creator>
  <cp:lastModifiedBy>Melissa Marshall</cp:lastModifiedBy>
  <cp:revision>70</cp:revision>
  <cp:lastPrinted>2018-02-19T21:27:15Z</cp:lastPrinted>
  <dcterms:created xsi:type="dcterms:W3CDTF">2018-02-15T19:28:31Z</dcterms:created>
  <dcterms:modified xsi:type="dcterms:W3CDTF">2018-02-26T15:00:16Z</dcterms:modified>
</cp:coreProperties>
</file>