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8" r:id="rId2"/>
    <p:sldId id="259"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9631" autoAdjust="0"/>
  </p:normalViewPr>
  <p:slideViewPr>
    <p:cSldViewPr snapToGrid="0">
      <p:cViewPr varScale="1">
        <p:scale>
          <a:sx n="52" d="100"/>
          <a:sy n="52" d="100"/>
        </p:scale>
        <p:origin x="145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Palatino Linotype" panose="02040502050505030304" pitchFamily="18" charset="0"/>
                <a:ea typeface="+mn-ea"/>
                <a:cs typeface="+mn-cs"/>
              </a:defRPr>
            </a:pPr>
            <a:r>
              <a:rPr lang="en-US" sz="1800">
                <a:latin typeface="Palatino Linotype" panose="02040502050505030304" pitchFamily="18" charset="0"/>
              </a:rPr>
              <a:t>Total</a:t>
            </a:r>
            <a:r>
              <a:rPr lang="en-US" sz="1800" baseline="0">
                <a:latin typeface="Palatino Linotype" panose="02040502050505030304" pitchFamily="18" charset="0"/>
              </a:rPr>
              <a:t> Non-Energy Imports 2011-2016</a:t>
            </a:r>
            <a:endParaRPr lang="en-US" sz="1800">
              <a:latin typeface="Palatino Linotype" panose="02040502050505030304" pitchFamily="18" charset="0"/>
            </a:endParaRPr>
          </a:p>
        </c:rich>
      </c:tx>
      <c:overlay val="0"/>
      <c:spPr>
        <a:noFill/>
        <a:ln>
          <a:noFill/>
        </a:ln>
        <a:effectLst/>
      </c:spPr>
      <c:txPr>
        <a:bodyPr rot="0" spcFirstLastPara="1" vertOverflow="ellipsis" vert="horz" wrap="square" anchor="ctr" anchorCtr="1"/>
        <a:lstStyle/>
        <a:p>
          <a:pPr>
            <a:defRPr sz="18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Palatino Linotype" panose="02040502050505030304" pitchFamily="18" charset="0"/>
              <a:ea typeface="+mn-ea"/>
              <a:cs typeface="+mn-cs"/>
            </a:defRPr>
          </a:pPr>
          <a:endParaRPr lang="en-US"/>
        </a:p>
      </c:txPr>
    </c:title>
    <c:autoTitleDeleted val="0"/>
    <c:plotArea>
      <c:layout/>
      <c:lineChart>
        <c:grouping val="standard"/>
        <c:varyColors val="0"/>
        <c:ser>
          <c:idx val="0"/>
          <c:order val="0"/>
          <c:tx>
            <c:strRef>
              <c:f>'[Trade_Map_-_List_of_supplying_markets_for_a_product_group_imported_by_Panama (7).xls]Trade_Map_-_List_of_supplying_m'!$A$16</c:f>
              <c:strCache>
                <c:ptCount val="1"/>
                <c:pt idx="0">
                  <c:v>World</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cat>
            <c:numRef>
              <c:f>'[Trade_Map_-_List_of_supplying_markets_for_a_product_group_imported_by_Panama (7).xls]Trade_Map_-_List_of_supplying_m'!$B$15:$F$15</c:f>
              <c:numCache>
                <c:formatCode>General</c:formatCode>
                <c:ptCount val="5"/>
                <c:pt idx="0">
                  <c:v>2012</c:v>
                </c:pt>
                <c:pt idx="1">
                  <c:v>2013</c:v>
                </c:pt>
                <c:pt idx="2">
                  <c:v>2014</c:v>
                </c:pt>
                <c:pt idx="3">
                  <c:v>2015</c:v>
                </c:pt>
                <c:pt idx="4">
                  <c:v>2016</c:v>
                </c:pt>
              </c:numCache>
            </c:numRef>
          </c:cat>
          <c:val>
            <c:numRef>
              <c:f>'[Trade_Map_-_List_of_supplying_markets_for_a_product_group_imported_by_Panama (7).xls]Trade_Map_-_List_of_supplying_m'!$B$16:$F$16</c:f>
              <c:numCache>
                <c:formatCode>General</c:formatCode>
                <c:ptCount val="5"/>
                <c:pt idx="0">
                  <c:v>20299824</c:v>
                </c:pt>
                <c:pt idx="1">
                  <c:v>19280053</c:v>
                </c:pt>
                <c:pt idx="2">
                  <c:v>19381253</c:v>
                </c:pt>
                <c:pt idx="3">
                  <c:v>18393620</c:v>
                </c:pt>
                <c:pt idx="4">
                  <c:v>17191180</c:v>
                </c:pt>
              </c:numCache>
            </c:numRef>
          </c:val>
          <c:smooth val="0"/>
        </c:ser>
        <c:dLbls>
          <c:showLegendKey val="0"/>
          <c:showVal val="0"/>
          <c:showCatName val="0"/>
          <c:showSerName val="0"/>
          <c:showPercent val="0"/>
          <c:showBubbleSize val="0"/>
        </c:dLbls>
        <c:smooth val="0"/>
        <c:axId val="263481552"/>
        <c:axId val="263482112"/>
      </c:lineChart>
      <c:catAx>
        <c:axId val="263481552"/>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1500" b="0" i="0" u="none" strike="noStrike" kern="1200" baseline="0">
                <a:solidFill>
                  <a:schemeClr val="lt1">
                    <a:lumMod val="85000"/>
                  </a:schemeClr>
                </a:solidFill>
                <a:latin typeface="+mn-lt"/>
                <a:ea typeface="+mn-ea"/>
                <a:cs typeface="+mn-cs"/>
              </a:defRPr>
            </a:pPr>
            <a:endParaRPr lang="en-US"/>
          </a:p>
        </c:txPr>
        <c:crossAx val="263482112"/>
        <c:crosses val="autoZero"/>
        <c:auto val="1"/>
        <c:lblAlgn val="ctr"/>
        <c:lblOffset val="100"/>
        <c:noMultiLvlLbl val="0"/>
      </c:catAx>
      <c:valAx>
        <c:axId val="263482112"/>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lt1">
                    <a:lumMod val="85000"/>
                  </a:schemeClr>
                </a:solidFill>
                <a:latin typeface="+mn-lt"/>
                <a:ea typeface="+mn-ea"/>
                <a:cs typeface="+mn-cs"/>
              </a:defRPr>
            </a:pPr>
            <a:endParaRPr lang="en-US"/>
          </a:p>
        </c:txPr>
        <c:crossAx val="263481552"/>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TT" sz="1800"/>
              <a:t>Panama's Top</a:t>
            </a:r>
            <a:r>
              <a:rPr lang="en-TT" sz="1800" baseline="0"/>
              <a:t> Supplying Markets</a:t>
            </a:r>
            <a:endParaRPr lang="en-TT" sz="1800"/>
          </a:p>
        </c:rich>
      </c:tx>
      <c:overlay val="0"/>
      <c:spPr>
        <a:noFill/>
        <a:ln>
          <a:noFill/>
        </a:ln>
        <a:effectLst/>
      </c:spPr>
      <c:txPr>
        <a:bodyPr rot="0" spcFirstLastPara="1" vertOverflow="ellipsis" vert="horz" wrap="square" anchor="ctr" anchorCtr="1"/>
        <a:lstStyle/>
        <a:p>
          <a:pPr>
            <a:defRPr sz="18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dPt>
          <c:dPt>
            <c:idx val="6"/>
            <c:bubble3D val="0"/>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dPt>
          <c:dPt>
            <c:idx val="7"/>
            <c:bubble3D val="0"/>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dPt>
          <c:dLbls>
            <c:dLbl>
              <c:idx val="3"/>
              <c:layout>
                <c:manualLayout>
                  <c:x val="-8.662285868611927E-2"/>
                  <c:y val="-3.8724501870711527E-4"/>
                </c:manualLayout>
              </c:layout>
              <c:showLegendKey val="0"/>
              <c:showVal val="0"/>
              <c:showCatName val="1"/>
              <c:showSerName val="0"/>
              <c:showPercent val="1"/>
              <c:showBubbleSize val="0"/>
              <c:extLst>
                <c:ext xmlns:c15="http://schemas.microsoft.com/office/drawing/2012/chart" uri="{CE6537A1-D6FC-4f65-9D91-7224C49458BB}"/>
              </c:extLst>
            </c:dLbl>
            <c:dLbl>
              <c:idx val="4"/>
              <c:layout>
                <c:manualLayout>
                  <c:x val="-0.12759573977264815"/>
                  <c:y val="-2.3550450263527967E-2"/>
                </c:manualLayout>
              </c:layout>
              <c:showLegendKey val="0"/>
              <c:showVal val="0"/>
              <c:showCatName val="1"/>
              <c:showSerName val="0"/>
              <c:showPercent val="1"/>
              <c:showBubbleSize val="0"/>
              <c:extLst>
                <c:ext xmlns:c15="http://schemas.microsoft.com/office/drawing/2012/chart" uri="{CE6537A1-D6FC-4f65-9D91-7224C49458BB}"/>
              </c:extLst>
            </c:dLbl>
            <c:dLbl>
              <c:idx val="5"/>
              <c:layout>
                <c:manualLayout>
                  <c:x val="-0.19223753717870182"/>
                  <c:y val="-0.1448900437175405"/>
                </c:manualLayout>
              </c:layout>
              <c:showLegendKey val="0"/>
              <c:showVal val="0"/>
              <c:showCatName val="1"/>
              <c:showSerName val="0"/>
              <c:showPercent val="1"/>
              <c:showBubbleSize val="0"/>
              <c:extLst>
                <c:ext xmlns:c15="http://schemas.microsoft.com/office/drawing/2012/chart" uri="{CE6537A1-D6FC-4f65-9D91-7224C49458BB}"/>
              </c:extLst>
            </c:dLbl>
            <c:dLbl>
              <c:idx val="6"/>
              <c:layout>
                <c:manualLayout>
                  <c:x val="-8.4691306882798384E-2"/>
                  <c:y val="-0.27054506997987315"/>
                </c:manualLayout>
              </c:layout>
              <c:showLegendKey val="0"/>
              <c:showVal val="0"/>
              <c:showCatName val="1"/>
              <c:showSerName val="0"/>
              <c:showPercent val="1"/>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lt1">
                        <a:lumMod val="85000"/>
                      </a:schemeClr>
                    </a:solidFill>
                    <a:latin typeface="Palatino Linotype" panose="02040502050505030304" pitchFamily="18" charset="0"/>
                    <a:ea typeface="+mn-ea"/>
                    <a:cs typeface="+mn-cs"/>
                  </a:defRPr>
                </a:pPr>
                <a:endParaRPr lang="en-US"/>
              </a:p>
            </c:txPr>
            <c:showLegendKey val="0"/>
            <c:showVal val="0"/>
            <c:showCatName val="1"/>
            <c:showSerName val="0"/>
            <c:showPercent val="1"/>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'[Trade_Map_-_List_of_supplying_markets_for_a_product_group_imported_by_Panama (7).xls]Trade_Map_-_List_of_supplying_m'!$H$17:$H$24</c:f>
              <c:strCache>
                <c:ptCount val="8"/>
                <c:pt idx="0">
                  <c:v>China</c:v>
                </c:pt>
                <c:pt idx="1">
                  <c:v>USA</c:v>
                </c:pt>
                <c:pt idx="2">
                  <c:v>Free Zones</c:v>
                </c:pt>
                <c:pt idx="3">
                  <c:v>Mexico</c:v>
                </c:pt>
                <c:pt idx="4">
                  <c:v>Costa Rica</c:v>
                </c:pt>
                <c:pt idx="5">
                  <c:v>Japan</c:v>
                </c:pt>
                <c:pt idx="6">
                  <c:v>Colombia</c:v>
                </c:pt>
                <c:pt idx="7">
                  <c:v>Other </c:v>
                </c:pt>
              </c:strCache>
            </c:strRef>
          </c:cat>
          <c:val>
            <c:numRef>
              <c:f>'[Trade_Map_-_List_of_supplying_markets_for_a_product_group_imported_by_Panama (7).xls]Trade_Map_-_List_of_supplying_m'!$I$17:$I$24</c:f>
              <c:numCache>
                <c:formatCode>General</c:formatCode>
                <c:ptCount val="8"/>
                <c:pt idx="0">
                  <c:v>3789453</c:v>
                </c:pt>
                <c:pt idx="1">
                  <c:v>3287717</c:v>
                </c:pt>
                <c:pt idx="2">
                  <c:v>1291885</c:v>
                </c:pt>
                <c:pt idx="3">
                  <c:v>1094609</c:v>
                </c:pt>
                <c:pt idx="4">
                  <c:v>454349</c:v>
                </c:pt>
                <c:pt idx="5">
                  <c:v>435412</c:v>
                </c:pt>
                <c:pt idx="6">
                  <c:v>430920</c:v>
                </c:pt>
                <c:pt idx="7">
                  <c:v>6406835</c:v>
                </c:pt>
              </c:numCache>
            </c:numRef>
          </c:val>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68">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TT"/>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C0F9594-1F7F-4639-B723-641874419A31}" type="datetimeFigureOut">
              <a:rPr lang="en-TT" smtClean="0"/>
              <a:t>19/04/2018</a:t>
            </a:fld>
            <a:endParaRPr lang="en-TT"/>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TT"/>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TT"/>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15B1AAB-675B-4458-8910-B1BE813C7A76}" type="slidenum">
              <a:rPr lang="en-TT" smtClean="0"/>
              <a:t>‹#›</a:t>
            </a:fld>
            <a:endParaRPr lang="en-TT"/>
          </a:p>
        </p:txBody>
      </p:sp>
    </p:spTree>
    <p:extLst>
      <p:ext uri="{BB962C8B-B14F-4D97-AF65-F5344CB8AC3E}">
        <p14:creationId xmlns:p14="http://schemas.microsoft.com/office/powerpoint/2010/main" val="832047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iceland.is/"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www.swissworld.org/en/" TargetMode="External"/><Relationship Id="rId5" Type="http://schemas.openxmlformats.org/officeDocument/2006/relationships/hyperlink" Target="http://www.norway.no/" TargetMode="External"/><Relationship Id="rId4" Type="http://schemas.openxmlformats.org/officeDocument/2006/relationships/hyperlink" Target="http://www.liechtenstein.li/index.php?id=54&amp;L=1"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T" cap="all" dirty="0"/>
              <a:t>For  anyone  WHO HAS ATTENDED ANY SEMINAR WHEN I HAVE PRESENTED BEFORE WILL KNOW THAT I LIKE TO START MY PRESENTATION WITH THE PRICE OF A BARREL OF OIL AS AT TODAY’S DATE </a:t>
            </a:r>
          </a:p>
          <a:p>
            <a:endParaRPr lang="en-TT" b="1" cap="all" dirty="0"/>
          </a:p>
          <a:p>
            <a:r>
              <a:rPr lang="en-TT" b="1" cap="all" dirty="0"/>
              <a:t>Price </a:t>
            </a:r>
            <a:r>
              <a:rPr lang="en-TT" cap="all" dirty="0"/>
              <a:t>of oil is approximately 45$ VS 120$</a:t>
            </a:r>
          </a:p>
          <a:p>
            <a:endParaRPr lang="en-TT" cap="all" dirty="0"/>
          </a:p>
          <a:p>
            <a:r>
              <a:rPr lang="en-TT" cap="all" dirty="0"/>
              <a:t>This one figure can clearly show the important role of </a:t>
            </a:r>
            <a:r>
              <a:rPr lang="en-TT" cap="all" dirty="0" err="1"/>
              <a:t>exportt</a:t>
            </a:r>
            <a:r>
              <a:rPr lang="en-TT" cap="all" dirty="0"/>
              <a:t> in assisting manufacturers in penetrating new markets to earn the much needed foreign currency. </a:t>
            </a:r>
          </a:p>
          <a:p>
            <a:endParaRPr lang="en-TT" cap="all" dirty="0"/>
          </a:p>
          <a:p>
            <a:r>
              <a:rPr lang="en-TT" cap="all" dirty="0"/>
              <a:t>This also shows the importance of this market survey mission and this information dissemination seminar to assist exporters in better understanding the panama market and understanding the most effective way to enter the successful penetrate the market. </a:t>
            </a:r>
            <a:endParaRPr lang="en-TT" b="1" cap="all" dirty="0"/>
          </a:p>
        </p:txBody>
      </p:sp>
      <p:sp>
        <p:nvSpPr>
          <p:cNvPr id="4" name="Slide Number Placeholder 3"/>
          <p:cNvSpPr>
            <a:spLocks noGrp="1"/>
          </p:cNvSpPr>
          <p:nvPr>
            <p:ph type="sldNum" sz="quarter" idx="10"/>
          </p:nvPr>
        </p:nvSpPr>
        <p:spPr/>
        <p:txBody>
          <a:bodyPr/>
          <a:lstStyle/>
          <a:p>
            <a:fld id="{9A28EC93-12AC-473F-B578-99E1F39B28F0}" type="slidenum">
              <a:rPr lang="en-TT" smtClean="0">
                <a:solidFill>
                  <a:prstClr val="black"/>
                </a:solidFill>
              </a:rPr>
              <a:pPr/>
              <a:t>1</a:t>
            </a:fld>
            <a:endParaRPr lang="en-TT">
              <a:solidFill>
                <a:prstClr val="black"/>
              </a:solidFill>
            </a:endParaRPr>
          </a:p>
        </p:txBody>
      </p:sp>
    </p:spTree>
    <p:extLst>
      <p:ext uri="{BB962C8B-B14F-4D97-AF65-F5344CB8AC3E}">
        <p14:creationId xmlns:p14="http://schemas.microsoft.com/office/powerpoint/2010/main" val="38569769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T" dirty="0"/>
          </a:p>
        </p:txBody>
      </p:sp>
      <p:sp>
        <p:nvSpPr>
          <p:cNvPr id="4" name="Slide Number Placeholder 3"/>
          <p:cNvSpPr>
            <a:spLocks noGrp="1"/>
          </p:cNvSpPr>
          <p:nvPr>
            <p:ph type="sldNum" sz="quarter" idx="10"/>
          </p:nvPr>
        </p:nvSpPr>
        <p:spPr/>
        <p:txBody>
          <a:bodyPr/>
          <a:lstStyle/>
          <a:p>
            <a:fld id="{87C4A25A-AC5B-42D7-A71C-D46B2174483E}" type="slidenum">
              <a:rPr lang="en-TT" smtClean="0">
                <a:solidFill>
                  <a:prstClr val="black"/>
                </a:solidFill>
              </a:rPr>
              <a:pPr/>
              <a:t>10</a:t>
            </a:fld>
            <a:endParaRPr lang="en-TT">
              <a:solidFill>
                <a:prstClr val="black"/>
              </a:solidFill>
            </a:endParaRPr>
          </a:p>
        </p:txBody>
      </p:sp>
    </p:spTree>
    <p:extLst>
      <p:ext uri="{BB962C8B-B14F-4D97-AF65-F5344CB8AC3E}">
        <p14:creationId xmlns:p14="http://schemas.microsoft.com/office/powerpoint/2010/main" val="36034071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TT" dirty="0" smtClean="0"/>
              <a:t>Paper products ( napkins, hand towels, tissue paper)</a:t>
            </a:r>
            <a:endParaRPr lang="en-TT" sz="3800" dirty="0"/>
          </a:p>
          <a:p>
            <a:pPr lvl="1"/>
            <a:r>
              <a:rPr lang="en-TT" dirty="0" smtClean="0"/>
              <a:t>Construction materials </a:t>
            </a:r>
            <a:endParaRPr lang="en-TT" sz="3800" dirty="0"/>
          </a:p>
          <a:p>
            <a:pPr lvl="1"/>
            <a:r>
              <a:rPr lang="en-TT" dirty="0" smtClean="0"/>
              <a:t>Food boxes ( must have something stating it is safe for food use)</a:t>
            </a:r>
          </a:p>
          <a:p>
            <a:endParaRPr lang="en-TT" dirty="0"/>
          </a:p>
        </p:txBody>
      </p:sp>
      <p:sp>
        <p:nvSpPr>
          <p:cNvPr id="4" name="Slide Number Placeholder 3"/>
          <p:cNvSpPr>
            <a:spLocks noGrp="1"/>
          </p:cNvSpPr>
          <p:nvPr>
            <p:ph type="sldNum" sz="quarter" idx="10"/>
          </p:nvPr>
        </p:nvSpPr>
        <p:spPr/>
        <p:txBody>
          <a:bodyPr/>
          <a:lstStyle/>
          <a:p>
            <a:fld id="{87C4A25A-AC5B-42D7-A71C-D46B2174483E}" type="slidenum">
              <a:rPr lang="en-TT" smtClean="0">
                <a:solidFill>
                  <a:prstClr val="black"/>
                </a:solidFill>
              </a:rPr>
              <a:pPr/>
              <a:t>11</a:t>
            </a:fld>
            <a:endParaRPr lang="en-TT">
              <a:solidFill>
                <a:prstClr val="black"/>
              </a:solidFill>
            </a:endParaRPr>
          </a:p>
        </p:txBody>
      </p:sp>
    </p:spTree>
    <p:extLst>
      <p:ext uri="{BB962C8B-B14F-4D97-AF65-F5344CB8AC3E}">
        <p14:creationId xmlns:p14="http://schemas.microsoft.com/office/powerpoint/2010/main" val="35008120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r>
              <a:rPr lang="en-TT" dirty="0"/>
              <a:t>During the visit exporTT met with all the persons along the distribution channel to provide a comprehensive review of the market. We are currently in the process of confirming an importer for a very important visit to meet with T&amp;T manufacturers as early as next 2 weeks </a:t>
            </a:r>
          </a:p>
          <a:p>
            <a:pPr defTabSz="949478">
              <a:defRPr/>
            </a:pPr>
            <a:endParaRPr lang="en-TT" dirty="0"/>
          </a:p>
          <a:p>
            <a:pPr defTabSz="949478">
              <a:defRPr/>
            </a:pPr>
            <a:r>
              <a:rPr lang="en-TT" dirty="0"/>
              <a:t>Understanding the different cost that are associated with selling to different members along the distribution channel  and how business purchase </a:t>
            </a:r>
          </a:p>
          <a:p>
            <a:pPr defTabSz="949478">
              <a:defRPr/>
            </a:pPr>
            <a:endParaRPr lang="en-TT" dirty="0"/>
          </a:p>
          <a:p>
            <a:pPr defTabSz="949478">
              <a:defRPr/>
            </a:pPr>
            <a:r>
              <a:rPr lang="en-TT" dirty="0"/>
              <a:t>Hotels do not buy directly from suppliers but prefer to purchase from distributors due to convenience and ease</a:t>
            </a:r>
          </a:p>
          <a:p>
            <a:pPr defTabSz="949478">
              <a:defRPr/>
            </a:pPr>
            <a:endParaRPr lang="en-TT" dirty="0"/>
          </a:p>
          <a:p>
            <a:pPr defTabSz="949478">
              <a:defRPr/>
            </a:pPr>
            <a:r>
              <a:rPr lang="en-TT" dirty="0"/>
              <a:t>Food service buyers directly from distributors locally however some are interested in any opportunities to import. We met with the largest fast food chain which is </a:t>
            </a:r>
            <a:r>
              <a:rPr lang="en-TT" dirty="0" err="1"/>
              <a:t>Pio</a:t>
            </a:r>
            <a:r>
              <a:rPr lang="en-TT" dirty="0"/>
              <a:t> </a:t>
            </a:r>
            <a:r>
              <a:rPr lang="en-TT" dirty="0" err="1"/>
              <a:t>Pio</a:t>
            </a:r>
            <a:r>
              <a:rPr lang="en-TT" dirty="0"/>
              <a:t> which is part of  </a:t>
            </a:r>
            <a:r>
              <a:rPr lang="en-TT" dirty="0" err="1"/>
              <a:t>Grupo</a:t>
            </a:r>
            <a:r>
              <a:rPr lang="en-TT" dirty="0"/>
              <a:t> </a:t>
            </a:r>
            <a:r>
              <a:rPr lang="en-TT" dirty="0" err="1"/>
              <a:t>Melo</a:t>
            </a:r>
            <a:r>
              <a:rPr lang="en-TT" dirty="0"/>
              <a:t> and has two other smaller chains under which are </a:t>
            </a:r>
            <a:r>
              <a:rPr lang="en-TT" dirty="0" err="1"/>
              <a:t>Breados</a:t>
            </a:r>
            <a:r>
              <a:rPr lang="en-TT" dirty="0"/>
              <a:t> and </a:t>
            </a:r>
          </a:p>
          <a:p>
            <a:endParaRPr lang="en-TT" dirty="0"/>
          </a:p>
          <a:p>
            <a:endParaRPr lang="en-TT" dirty="0"/>
          </a:p>
        </p:txBody>
      </p:sp>
      <p:sp>
        <p:nvSpPr>
          <p:cNvPr id="4" name="Slide Number Placeholder 3"/>
          <p:cNvSpPr>
            <a:spLocks noGrp="1"/>
          </p:cNvSpPr>
          <p:nvPr>
            <p:ph type="sldNum" sz="quarter" idx="10"/>
          </p:nvPr>
        </p:nvSpPr>
        <p:spPr/>
        <p:txBody>
          <a:bodyPr/>
          <a:lstStyle/>
          <a:p>
            <a:fld id="{9A28EC93-12AC-473F-B578-99E1F39B28F0}" type="slidenum">
              <a:rPr lang="en-TT" smtClean="0">
                <a:solidFill>
                  <a:prstClr val="black"/>
                </a:solidFill>
              </a:rPr>
              <a:pPr/>
              <a:t>12</a:t>
            </a:fld>
            <a:endParaRPr lang="en-TT">
              <a:solidFill>
                <a:prstClr val="black"/>
              </a:solidFill>
            </a:endParaRPr>
          </a:p>
        </p:txBody>
      </p:sp>
    </p:spTree>
    <p:extLst>
      <p:ext uri="{BB962C8B-B14F-4D97-AF65-F5344CB8AC3E}">
        <p14:creationId xmlns:p14="http://schemas.microsoft.com/office/powerpoint/2010/main" val="28222112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T" dirty="0"/>
          </a:p>
        </p:txBody>
      </p:sp>
      <p:sp>
        <p:nvSpPr>
          <p:cNvPr id="4" name="Slide Number Placeholder 3"/>
          <p:cNvSpPr>
            <a:spLocks noGrp="1"/>
          </p:cNvSpPr>
          <p:nvPr>
            <p:ph type="sldNum" sz="quarter" idx="10"/>
          </p:nvPr>
        </p:nvSpPr>
        <p:spPr/>
        <p:txBody>
          <a:bodyPr/>
          <a:lstStyle/>
          <a:p>
            <a:fld id="{9A28EC93-12AC-473F-B578-99E1F39B28F0}" type="slidenum">
              <a:rPr lang="en-TT" smtClean="0">
                <a:solidFill>
                  <a:prstClr val="black"/>
                </a:solidFill>
              </a:rPr>
              <a:pPr/>
              <a:t>13</a:t>
            </a:fld>
            <a:endParaRPr lang="en-TT">
              <a:solidFill>
                <a:prstClr val="black"/>
              </a:solidFill>
            </a:endParaRPr>
          </a:p>
        </p:txBody>
      </p:sp>
    </p:spTree>
    <p:extLst>
      <p:ext uri="{BB962C8B-B14F-4D97-AF65-F5344CB8AC3E}">
        <p14:creationId xmlns:p14="http://schemas.microsoft.com/office/powerpoint/2010/main" val="19480212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TT" dirty="0"/>
              <a:t>EL Rey- the company has a total of 29 </a:t>
            </a:r>
            <a:r>
              <a:rPr lang="en-TT" dirty="0" err="1"/>
              <a:t>Reys</a:t>
            </a:r>
            <a:r>
              <a:rPr lang="en-TT" dirty="0"/>
              <a:t> currently but at the end of the year the total will be 31.</a:t>
            </a:r>
          </a:p>
          <a:p>
            <a:pPr lvl="0"/>
            <a:r>
              <a:rPr lang="en-TT" dirty="0"/>
              <a:t>Mr </a:t>
            </a:r>
            <a:r>
              <a:rPr lang="en-TT" dirty="0" err="1"/>
              <a:t>Precio</a:t>
            </a:r>
            <a:r>
              <a:rPr lang="en-TT" dirty="0"/>
              <a:t> which caters to the lower income earners which has a total of 10 branches</a:t>
            </a:r>
          </a:p>
          <a:p>
            <a:pPr lvl="0"/>
            <a:r>
              <a:rPr lang="en-TT" dirty="0"/>
              <a:t>Metro- which caters to high income earners with a total of 25 branches </a:t>
            </a:r>
          </a:p>
          <a:p>
            <a:pPr lvl="0"/>
            <a:r>
              <a:rPr lang="en-TT" dirty="0"/>
              <a:t>Romero which caters to the middle income earners and is located in different provinces in Panama with a total of 11 branches </a:t>
            </a:r>
          </a:p>
          <a:p>
            <a:r>
              <a:rPr lang="en-TT" dirty="0"/>
              <a:t>Super 99 which has 46 stores</a:t>
            </a:r>
          </a:p>
          <a:p>
            <a:endParaRPr lang="en-TT" dirty="0"/>
          </a:p>
          <a:p>
            <a:pPr lvl="0"/>
            <a:r>
              <a:rPr lang="en-TT" dirty="0"/>
              <a:t>Range of products are impressive, not simple basic products such as:</a:t>
            </a:r>
          </a:p>
          <a:p>
            <a:pPr lvl="0"/>
            <a:r>
              <a:rPr lang="en-TT" dirty="0"/>
              <a:t>Mayo in a variety of flavours and not just light and egg less oil, olive, lime </a:t>
            </a:r>
          </a:p>
          <a:p>
            <a:pPr lvl="0"/>
            <a:r>
              <a:rPr lang="en-TT" dirty="0"/>
              <a:t>Bleach with different scents</a:t>
            </a:r>
          </a:p>
          <a:p>
            <a:pPr lvl="0"/>
            <a:r>
              <a:rPr lang="en-TT" dirty="0"/>
              <a:t>The shelf space is large for these products compared to the basic generic products….. Product innovation is very important especially in food and beverage as many products are competing for the same shelf space. This was echoed by many distributors when asked what products they are interested in or currently sourcing. </a:t>
            </a:r>
          </a:p>
          <a:p>
            <a:pPr lvl="0"/>
            <a:endParaRPr lang="en-TT" dirty="0"/>
          </a:p>
          <a:p>
            <a:pPr lvl="0"/>
            <a:endParaRPr lang="en-TT" dirty="0"/>
          </a:p>
          <a:p>
            <a:pPr lvl="0"/>
            <a:endParaRPr lang="en-TT" dirty="0"/>
          </a:p>
          <a:p>
            <a:pPr lvl="0"/>
            <a:r>
              <a:rPr lang="en-TT" dirty="0"/>
              <a:t>All supermarkets have a cost attached to shelf space for every brand and every size and distributors are asking suppliers to absorb this cost. </a:t>
            </a:r>
          </a:p>
          <a:p>
            <a:pPr lvl="0"/>
            <a:r>
              <a:rPr lang="en-TT" dirty="0"/>
              <a:t>Supermarket Margin = 25%- 30%</a:t>
            </a:r>
          </a:p>
          <a:p>
            <a:pPr lvl="0"/>
            <a:r>
              <a:rPr lang="en-TT" dirty="0"/>
              <a:t>Supermarkets usually ask for a 90 day credit vs “</a:t>
            </a:r>
            <a:r>
              <a:rPr lang="en-TT" b="1" dirty="0" err="1"/>
              <a:t>chinitos</a:t>
            </a:r>
            <a:r>
              <a:rPr lang="en-TT" dirty="0"/>
              <a:t>” who usually pays cash on delivery. </a:t>
            </a:r>
          </a:p>
          <a:p>
            <a:pPr lvl="0"/>
            <a:r>
              <a:rPr lang="en-TT" dirty="0"/>
              <a:t>The shelf space cost is an initial one-time payment </a:t>
            </a:r>
          </a:p>
          <a:p>
            <a:pPr lvl="0"/>
            <a:r>
              <a:rPr lang="en-TT" dirty="0"/>
              <a:t>Private label brands </a:t>
            </a:r>
          </a:p>
        </p:txBody>
      </p:sp>
      <p:sp>
        <p:nvSpPr>
          <p:cNvPr id="4" name="Slide Number Placeholder 3"/>
          <p:cNvSpPr>
            <a:spLocks noGrp="1"/>
          </p:cNvSpPr>
          <p:nvPr>
            <p:ph type="sldNum" sz="quarter" idx="10"/>
          </p:nvPr>
        </p:nvSpPr>
        <p:spPr/>
        <p:txBody>
          <a:bodyPr/>
          <a:lstStyle/>
          <a:p>
            <a:fld id="{9A28EC93-12AC-473F-B578-99E1F39B28F0}" type="slidenum">
              <a:rPr lang="en-TT" smtClean="0">
                <a:solidFill>
                  <a:prstClr val="black"/>
                </a:solidFill>
              </a:rPr>
              <a:pPr/>
              <a:t>14</a:t>
            </a:fld>
            <a:endParaRPr lang="en-TT">
              <a:solidFill>
                <a:prstClr val="black"/>
              </a:solidFill>
            </a:endParaRPr>
          </a:p>
        </p:txBody>
      </p:sp>
    </p:spTree>
    <p:extLst>
      <p:ext uri="{BB962C8B-B14F-4D97-AF65-F5344CB8AC3E}">
        <p14:creationId xmlns:p14="http://schemas.microsoft.com/office/powerpoint/2010/main" val="23728175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T" dirty="0" smtClean="0"/>
              <a:t>Super 99 has</a:t>
            </a:r>
            <a:r>
              <a:rPr lang="en-TT" baseline="0" dirty="0" smtClean="0"/>
              <a:t> 46 stores </a:t>
            </a:r>
          </a:p>
          <a:p>
            <a:endParaRPr lang="en-TT" baseline="0" dirty="0" smtClean="0"/>
          </a:p>
          <a:p>
            <a:pPr defTabSz="949478">
              <a:defRPr/>
            </a:pPr>
            <a:r>
              <a:rPr lang="en-TT" dirty="0"/>
              <a:t>Super 99 is difficult because distributors must provide for a certain quantity of products “ trail order” for each branch of the supermarket to see if the products are viable before Super 99 makes an order</a:t>
            </a:r>
          </a:p>
          <a:p>
            <a:endParaRPr lang="en-TT" dirty="0"/>
          </a:p>
        </p:txBody>
      </p:sp>
      <p:sp>
        <p:nvSpPr>
          <p:cNvPr id="4" name="Slide Number Placeholder 3"/>
          <p:cNvSpPr>
            <a:spLocks noGrp="1"/>
          </p:cNvSpPr>
          <p:nvPr>
            <p:ph type="sldNum" sz="quarter" idx="10"/>
          </p:nvPr>
        </p:nvSpPr>
        <p:spPr/>
        <p:txBody>
          <a:bodyPr/>
          <a:lstStyle/>
          <a:p>
            <a:fld id="{87C4A25A-AC5B-42D7-A71C-D46B2174483E}" type="slidenum">
              <a:rPr lang="en-TT" smtClean="0">
                <a:solidFill>
                  <a:prstClr val="black"/>
                </a:solidFill>
              </a:rPr>
              <a:pPr/>
              <a:t>15</a:t>
            </a:fld>
            <a:endParaRPr lang="en-TT">
              <a:solidFill>
                <a:prstClr val="black"/>
              </a:solidFill>
            </a:endParaRPr>
          </a:p>
        </p:txBody>
      </p:sp>
    </p:spTree>
    <p:extLst>
      <p:ext uri="{BB962C8B-B14F-4D97-AF65-F5344CB8AC3E}">
        <p14:creationId xmlns:p14="http://schemas.microsoft.com/office/powerpoint/2010/main" val="24589056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r>
              <a:rPr lang="en-TT" dirty="0" err="1"/>
              <a:t>Chinitos</a:t>
            </a:r>
            <a:r>
              <a:rPr lang="en-TT" dirty="0"/>
              <a:t> are known by different names in different countries such as mom and pop shops, </a:t>
            </a:r>
            <a:r>
              <a:rPr lang="en-TT" dirty="0" err="1"/>
              <a:t>colmados</a:t>
            </a:r>
            <a:r>
              <a:rPr lang="en-TT" dirty="0"/>
              <a:t>, </a:t>
            </a:r>
            <a:r>
              <a:rPr lang="en-TT" dirty="0" err="1"/>
              <a:t>palour</a:t>
            </a:r>
            <a:r>
              <a:rPr lang="en-TT" dirty="0"/>
              <a:t> </a:t>
            </a:r>
          </a:p>
          <a:p>
            <a:pPr defTabSz="949478">
              <a:defRPr/>
            </a:pPr>
            <a:endParaRPr lang="en-TT" dirty="0"/>
          </a:p>
          <a:p>
            <a:pPr defTabSz="949478">
              <a:defRPr/>
            </a:pPr>
            <a:r>
              <a:rPr lang="en-TT" dirty="0"/>
              <a:t>These mom and pop shops represents the down trade in Panama. As the name states it is own and operated by Chinese and caters to customers that are buying products on a daily basis. In this regard, product sizes are much smaller when compared to the sizes sold by the major supermarket chains. </a:t>
            </a:r>
          </a:p>
          <a:p>
            <a:pPr defTabSz="949478">
              <a:defRPr/>
            </a:pPr>
            <a:endParaRPr lang="en-TT" dirty="0"/>
          </a:p>
          <a:p>
            <a:pPr defTabSz="949478">
              <a:defRPr/>
            </a:pPr>
            <a:r>
              <a:rPr lang="en-TT" dirty="0"/>
              <a:t>It is important to note that </a:t>
            </a:r>
            <a:r>
              <a:rPr lang="en-TT" dirty="0" err="1"/>
              <a:t>chintos</a:t>
            </a:r>
            <a:r>
              <a:rPr lang="en-TT" dirty="0"/>
              <a:t> carry not only food products but construction material products as well</a:t>
            </a:r>
          </a:p>
          <a:p>
            <a:pPr defTabSz="949478">
              <a:defRPr/>
            </a:pPr>
            <a:endParaRPr lang="en-TT" dirty="0"/>
          </a:p>
          <a:p>
            <a:endParaRPr lang="en-TT" dirty="0"/>
          </a:p>
        </p:txBody>
      </p:sp>
      <p:sp>
        <p:nvSpPr>
          <p:cNvPr id="4" name="Slide Number Placeholder 3"/>
          <p:cNvSpPr>
            <a:spLocks noGrp="1"/>
          </p:cNvSpPr>
          <p:nvPr>
            <p:ph type="sldNum" sz="quarter" idx="10"/>
          </p:nvPr>
        </p:nvSpPr>
        <p:spPr/>
        <p:txBody>
          <a:bodyPr/>
          <a:lstStyle/>
          <a:p>
            <a:fld id="{9A28EC93-12AC-473F-B578-99E1F39B28F0}" type="slidenum">
              <a:rPr lang="en-TT" smtClean="0">
                <a:solidFill>
                  <a:prstClr val="black"/>
                </a:solidFill>
              </a:rPr>
              <a:pPr/>
              <a:t>16</a:t>
            </a:fld>
            <a:endParaRPr lang="en-TT">
              <a:solidFill>
                <a:prstClr val="black"/>
              </a:solidFill>
            </a:endParaRPr>
          </a:p>
        </p:txBody>
      </p:sp>
    </p:spTree>
    <p:extLst>
      <p:ext uri="{BB962C8B-B14F-4D97-AF65-F5344CB8AC3E}">
        <p14:creationId xmlns:p14="http://schemas.microsoft.com/office/powerpoint/2010/main" val="5655362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T" dirty="0" smtClean="0"/>
          </a:p>
          <a:p>
            <a:endParaRPr lang="en-TT" dirty="0"/>
          </a:p>
        </p:txBody>
      </p:sp>
      <p:sp>
        <p:nvSpPr>
          <p:cNvPr id="4" name="Slide Number Placeholder 3"/>
          <p:cNvSpPr>
            <a:spLocks noGrp="1"/>
          </p:cNvSpPr>
          <p:nvPr>
            <p:ph type="sldNum" sz="quarter" idx="10"/>
          </p:nvPr>
        </p:nvSpPr>
        <p:spPr/>
        <p:txBody>
          <a:bodyPr/>
          <a:lstStyle/>
          <a:p>
            <a:fld id="{87C4A25A-AC5B-42D7-A71C-D46B2174483E}" type="slidenum">
              <a:rPr lang="en-TT" smtClean="0">
                <a:solidFill>
                  <a:prstClr val="black"/>
                </a:solidFill>
              </a:rPr>
              <a:pPr/>
              <a:t>17</a:t>
            </a:fld>
            <a:endParaRPr lang="en-TT">
              <a:solidFill>
                <a:prstClr val="black"/>
              </a:solidFill>
            </a:endParaRPr>
          </a:p>
        </p:txBody>
      </p:sp>
    </p:spTree>
    <p:extLst>
      <p:ext uri="{BB962C8B-B14F-4D97-AF65-F5344CB8AC3E}">
        <p14:creationId xmlns:p14="http://schemas.microsoft.com/office/powerpoint/2010/main" val="1918841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TT" dirty="0"/>
              <a:t>During our visit we were able to have meeting </a:t>
            </a:r>
            <a:r>
              <a:rPr lang="en-TT" dirty="0" err="1"/>
              <a:t>Cochez</a:t>
            </a:r>
            <a:r>
              <a:rPr lang="en-TT" dirty="0"/>
              <a:t>, </a:t>
            </a:r>
            <a:r>
              <a:rPr lang="en-TT" dirty="0" err="1"/>
              <a:t>Novey</a:t>
            </a:r>
            <a:r>
              <a:rPr lang="en-TT" dirty="0"/>
              <a:t>, </a:t>
            </a:r>
            <a:r>
              <a:rPr lang="en-TT" dirty="0" err="1"/>
              <a:t>Rodelag</a:t>
            </a:r>
            <a:r>
              <a:rPr lang="en-TT" dirty="0"/>
              <a:t> and </a:t>
            </a:r>
            <a:r>
              <a:rPr lang="en-TT" dirty="0" err="1"/>
              <a:t>Hopsa</a:t>
            </a:r>
            <a:r>
              <a:rPr lang="en-TT" dirty="0"/>
              <a:t> </a:t>
            </a:r>
          </a:p>
          <a:p>
            <a:pPr lvl="0"/>
            <a:endParaRPr lang="en-TT" dirty="0"/>
          </a:p>
          <a:p>
            <a:pPr lvl="0"/>
            <a:r>
              <a:rPr lang="en-TT" dirty="0" err="1"/>
              <a:t>Cochez</a:t>
            </a:r>
            <a:r>
              <a:rPr lang="en-TT" dirty="0"/>
              <a:t> has 22 stores and their customers are contractors for construction projects, electricity etc.</a:t>
            </a:r>
          </a:p>
          <a:p>
            <a:pPr lvl="0"/>
            <a:r>
              <a:rPr lang="en-TT" dirty="0" err="1"/>
              <a:t>Novey</a:t>
            </a:r>
            <a:r>
              <a:rPr lang="en-TT" dirty="0"/>
              <a:t> - has 21 stores and their customers purchase for do it yourself home projects and decorations. This company is similar to Do it Centre  </a:t>
            </a:r>
          </a:p>
          <a:p>
            <a:r>
              <a:rPr lang="en-TT" dirty="0" err="1"/>
              <a:t>Cochez</a:t>
            </a:r>
            <a:r>
              <a:rPr lang="en-TT" dirty="0"/>
              <a:t> and </a:t>
            </a:r>
            <a:r>
              <a:rPr lang="en-TT" dirty="0" err="1"/>
              <a:t>Novey</a:t>
            </a:r>
            <a:r>
              <a:rPr lang="en-TT" dirty="0"/>
              <a:t> together provide the service where they build and decorate your home.</a:t>
            </a:r>
          </a:p>
          <a:p>
            <a:pPr lvl="0"/>
            <a:endParaRPr lang="en-TT" dirty="0"/>
          </a:p>
          <a:p>
            <a:pPr lvl="0"/>
            <a:endParaRPr lang="en-TT" dirty="0"/>
          </a:p>
          <a:p>
            <a:pPr lvl="0"/>
            <a:r>
              <a:rPr lang="en-TT" dirty="0" err="1"/>
              <a:t>Cochez</a:t>
            </a:r>
            <a:r>
              <a:rPr lang="en-TT" dirty="0"/>
              <a:t> and </a:t>
            </a:r>
            <a:r>
              <a:rPr lang="en-TT" dirty="0" err="1"/>
              <a:t>Novey</a:t>
            </a:r>
            <a:r>
              <a:rPr lang="en-TT" dirty="0"/>
              <a:t> are both owned by the same company, with </a:t>
            </a:r>
            <a:r>
              <a:rPr lang="en-TT" dirty="0" err="1"/>
              <a:t>Cochez</a:t>
            </a:r>
            <a:r>
              <a:rPr lang="en-TT" dirty="0"/>
              <a:t> targeted to contactors and special products and </a:t>
            </a:r>
            <a:r>
              <a:rPr lang="en-TT" dirty="0" err="1"/>
              <a:t>Novey</a:t>
            </a:r>
            <a:r>
              <a:rPr lang="en-TT" dirty="0"/>
              <a:t> caters to a more “do it yourself” household projects. </a:t>
            </a:r>
            <a:endParaRPr lang="en-TT" sz="1600" dirty="0"/>
          </a:p>
          <a:p>
            <a:pPr lvl="0"/>
            <a:r>
              <a:rPr lang="en-TT" dirty="0"/>
              <a:t>Distributor margins 30%</a:t>
            </a:r>
            <a:endParaRPr lang="en-TT" sz="1600" dirty="0"/>
          </a:p>
          <a:p>
            <a:pPr lvl="0"/>
            <a:r>
              <a:rPr lang="en-TT" dirty="0"/>
              <a:t>Some locally manufactured construction products include:</a:t>
            </a:r>
            <a:endParaRPr lang="en-TT" sz="1600" dirty="0"/>
          </a:p>
          <a:p>
            <a:pPr lvl="1"/>
            <a:r>
              <a:rPr lang="en-TT" dirty="0"/>
              <a:t>Paints </a:t>
            </a:r>
            <a:r>
              <a:rPr lang="en-TT" dirty="0" err="1"/>
              <a:t>Pintuco</a:t>
            </a:r>
            <a:endParaRPr lang="en-TT" sz="1600" dirty="0"/>
          </a:p>
          <a:p>
            <a:pPr lvl="1"/>
            <a:r>
              <a:rPr lang="en-TT" dirty="0"/>
              <a:t>PVC pipes and fittings </a:t>
            </a:r>
            <a:endParaRPr lang="en-TT" sz="1600" dirty="0"/>
          </a:p>
          <a:p>
            <a:pPr lvl="0"/>
            <a:r>
              <a:rPr lang="en-TT" dirty="0"/>
              <a:t>Main suppliers of construction materials include: China, USA, </a:t>
            </a:r>
            <a:r>
              <a:rPr lang="en-TT" dirty="0" err="1"/>
              <a:t>Freezone</a:t>
            </a:r>
            <a:r>
              <a:rPr lang="en-TT" dirty="0"/>
              <a:t>, Costa Rica, Colombia and Mexico.</a:t>
            </a:r>
          </a:p>
          <a:p>
            <a:pPr lvl="0"/>
            <a:endParaRPr lang="en-TT" dirty="0"/>
          </a:p>
          <a:p>
            <a:pPr lvl="0"/>
            <a:endParaRPr lang="en-TT" sz="1600" dirty="0"/>
          </a:p>
          <a:p>
            <a:endParaRPr lang="en-TT" dirty="0"/>
          </a:p>
        </p:txBody>
      </p:sp>
      <p:sp>
        <p:nvSpPr>
          <p:cNvPr id="4" name="Slide Number Placeholder 3"/>
          <p:cNvSpPr>
            <a:spLocks noGrp="1"/>
          </p:cNvSpPr>
          <p:nvPr>
            <p:ph type="sldNum" sz="quarter" idx="10"/>
          </p:nvPr>
        </p:nvSpPr>
        <p:spPr/>
        <p:txBody>
          <a:bodyPr/>
          <a:lstStyle/>
          <a:p>
            <a:fld id="{9A28EC93-12AC-473F-B578-99E1F39B28F0}" type="slidenum">
              <a:rPr lang="en-TT" smtClean="0">
                <a:solidFill>
                  <a:prstClr val="black"/>
                </a:solidFill>
              </a:rPr>
              <a:pPr/>
              <a:t>18</a:t>
            </a:fld>
            <a:endParaRPr lang="en-TT">
              <a:solidFill>
                <a:prstClr val="black"/>
              </a:solidFill>
            </a:endParaRPr>
          </a:p>
        </p:txBody>
      </p:sp>
    </p:spTree>
    <p:extLst>
      <p:ext uri="{BB962C8B-B14F-4D97-AF65-F5344CB8AC3E}">
        <p14:creationId xmlns:p14="http://schemas.microsoft.com/office/powerpoint/2010/main" val="19115836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T" dirty="0" smtClean="0"/>
              <a:t>I know this</a:t>
            </a:r>
            <a:r>
              <a:rPr lang="en-TT" baseline="0" dirty="0" smtClean="0"/>
              <a:t> is a major area of concerns for most companies in T&amp;T when seeking to do business though a distributor  but unlike countries like DR  Panama has no distributor law. I will leave this topic for </a:t>
            </a:r>
            <a:r>
              <a:rPr lang="en-TT" baseline="0" dirty="0" err="1" smtClean="0"/>
              <a:t>Sr</a:t>
            </a:r>
            <a:r>
              <a:rPr lang="en-TT" baseline="0" dirty="0" smtClean="0"/>
              <a:t> Almanza  who will share greater insight on this. </a:t>
            </a:r>
          </a:p>
          <a:p>
            <a:endParaRPr lang="en-TT" baseline="0" dirty="0" smtClean="0"/>
          </a:p>
          <a:p>
            <a:r>
              <a:rPr lang="en-TT" baseline="0" dirty="0" smtClean="0"/>
              <a:t>After meeting with over 20 distributors the average credit terms  being requested by distributors ranges between 60 to 90 days. It is important to put this into perspective as supermarket and hardware store chains ask for a credit period of 90 days to 120 days from distributors. When compared to the </a:t>
            </a:r>
            <a:r>
              <a:rPr lang="en-TT" baseline="0" dirty="0" err="1" smtClean="0"/>
              <a:t>chinitos</a:t>
            </a:r>
            <a:r>
              <a:rPr lang="en-TT" baseline="0" dirty="0" smtClean="0"/>
              <a:t> who usually pay cash on delivery  </a:t>
            </a:r>
          </a:p>
          <a:p>
            <a:endParaRPr lang="en-TT" baseline="0" dirty="0" smtClean="0"/>
          </a:p>
          <a:p>
            <a:r>
              <a:rPr lang="en-TT" baseline="0" dirty="0" smtClean="0"/>
              <a:t>This is an area as well that is very important to companies. However panama is not like other countries  were distributors purchase a large fleet of trucks to cover their distribution. This is usually outsourced due to the cost. I am not saying this is done by all distributors but approximately 80% of distributors use this method. While others use a mix of both in-house logistics and outsourced. </a:t>
            </a:r>
          </a:p>
          <a:p>
            <a:endParaRPr lang="en-TT" baseline="0" dirty="0" smtClean="0"/>
          </a:p>
          <a:p>
            <a:r>
              <a:rPr lang="en-TT" baseline="0" dirty="0" smtClean="0"/>
              <a:t>Recycled paper is a major trend and is being used in restaurants </a:t>
            </a:r>
            <a:r>
              <a:rPr lang="en-TT" baseline="0" dirty="0" err="1" smtClean="0"/>
              <a:t>etc</a:t>
            </a:r>
            <a:r>
              <a:rPr lang="en-TT" baseline="0" dirty="0" smtClean="0"/>
              <a:t>, </a:t>
            </a:r>
            <a:r>
              <a:rPr lang="en-TT" baseline="0" dirty="0" err="1" smtClean="0"/>
              <a:t>unquie</a:t>
            </a:r>
            <a:r>
              <a:rPr lang="en-TT" baseline="0" dirty="0" smtClean="0"/>
              <a:t> products something that is different because many products competing for the same shelf space. </a:t>
            </a:r>
            <a:endParaRPr lang="en-TT" dirty="0"/>
          </a:p>
        </p:txBody>
      </p:sp>
      <p:sp>
        <p:nvSpPr>
          <p:cNvPr id="4" name="Slide Number Placeholder 3"/>
          <p:cNvSpPr>
            <a:spLocks noGrp="1"/>
          </p:cNvSpPr>
          <p:nvPr>
            <p:ph type="sldNum" sz="quarter" idx="10"/>
          </p:nvPr>
        </p:nvSpPr>
        <p:spPr/>
        <p:txBody>
          <a:bodyPr/>
          <a:lstStyle/>
          <a:p>
            <a:fld id="{87C4A25A-AC5B-42D7-A71C-D46B2174483E}" type="slidenum">
              <a:rPr lang="en-TT" smtClean="0">
                <a:solidFill>
                  <a:prstClr val="black"/>
                </a:solidFill>
              </a:rPr>
              <a:pPr/>
              <a:t>19</a:t>
            </a:fld>
            <a:endParaRPr lang="en-TT">
              <a:solidFill>
                <a:prstClr val="black"/>
              </a:solidFill>
            </a:endParaRPr>
          </a:p>
        </p:txBody>
      </p:sp>
    </p:spTree>
    <p:extLst>
      <p:ext uri="{BB962C8B-B14F-4D97-AF65-F5344CB8AC3E}">
        <p14:creationId xmlns:p14="http://schemas.microsoft.com/office/powerpoint/2010/main" val="4251269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T" dirty="0" smtClean="0"/>
              <a:t>Number</a:t>
            </a:r>
            <a:r>
              <a:rPr lang="en-TT" baseline="0" dirty="0" smtClean="0"/>
              <a:t> of Trade Agreements </a:t>
            </a:r>
            <a:endParaRPr lang="en-TT" dirty="0" smtClean="0"/>
          </a:p>
          <a:p>
            <a:r>
              <a:rPr lang="en-TT" dirty="0" smtClean="0"/>
              <a:t>Panama 20</a:t>
            </a:r>
          </a:p>
          <a:p>
            <a:r>
              <a:rPr lang="en-TT" dirty="0" smtClean="0"/>
              <a:t>Costa</a:t>
            </a:r>
            <a:r>
              <a:rPr lang="en-TT" baseline="0" dirty="0" smtClean="0"/>
              <a:t> Rica 12</a:t>
            </a:r>
          </a:p>
          <a:p>
            <a:r>
              <a:rPr lang="en-TT" baseline="0" dirty="0" smtClean="0"/>
              <a:t>Honduras 10</a:t>
            </a:r>
          </a:p>
          <a:p>
            <a:pPr defTabSz="949478">
              <a:defRPr/>
            </a:pPr>
            <a:r>
              <a:rPr lang="en-TT" baseline="0" dirty="0" smtClean="0"/>
              <a:t>El Salvador Guatemala and Honduras 9</a:t>
            </a:r>
          </a:p>
          <a:p>
            <a:pPr defTabSz="949478">
              <a:defRPr/>
            </a:pPr>
            <a:r>
              <a:rPr lang="en-TT" baseline="0" dirty="0" smtClean="0"/>
              <a:t>Belize 2 </a:t>
            </a:r>
          </a:p>
          <a:p>
            <a:pPr defTabSz="949478">
              <a:defRPr/>
            </a:pPr>
            <a:endParaRPr lang="en-TT" baseline="0" dirty="0" smtClean="0"/>
          </a:p>
          <a:p>
            <a:pPr defTabSz="949478">
              <a:defRPr/>
            </a:pPr>
            <a:r>
              <a:rPr lang="en-TT" dirty="0"/>
              <a:t>ALADI member countries are Argentina, Bolivia, Brazil, Chile, Colombia, Cuba, Ecuador, Mexico, Paraguay, Peru, Uruguay and Venezuela, </a:t>
            </a:r>
          </a:p>
          <a:p>
            <a:r>
              <a:rPr lang="en-TT" dirty="0"/>
              <a:t>The EU countries are:</a:t>
            </a:r>
          </a:p>
          <a:p>
            <a:r>
              <a:rPr lang="en-TT" dirty="0"/>
              <a:t>Austria, Belgium, Bulgaria, Croatia, Republic of Cyprus, Czech Republic, Denmark, Estonia, Finland, France, Germany, Greece, Hungary, Ireland, Italy, Latvia, Lithuania, Luxembourg, Malta, Netherlands, Poland, Portugal, Romania, Slovakia, Slovenia, Spain, Sweden and the UK.</a:t>
            </a:r>
          </a:p>
          <a:p>
            <a:endParaRPr lang="en-TT" dirty="0"/>
          </a:p>
          <a:p>
            <a:pPr defTabSz="949478">
              <a:defRPr/>
            </a:pPr>
            <a:r>
              <a:rPr lang="en-TT" dirty="0"/>
              <a:t>The European Free Trade Association (EFTA) is an intergovernmental organisation set up for the promotion of free trade and economic integration to the benefit of its four Member States: </a:t>
            </a:r>
            <a:r>
              <a:rPr lang="en-TT" dirty="0">
                <a:hlinkClick r:id="rId3"/>
              </a:rPr>
              <a:t>Iceland</a:t>
            </a:r>
            <a:r>
              <a:rPr lang="en-TT" dirty="0"/>
              <a:t>, </a:t>
            </a:r>
            <a:r>
              <a:rPr lang="en-TT" dirty="0">
                <a:hlinkClick r:id="rId4"/>
              </a:rPr>
              <a:t>Liechtenstein</a:t>
            </a:r>
            <a:r>
              <a:rPr lang="en-TT" dirty="0"/>
              <a:t>, </a:t>
            </a:r>
            <a:r>
              <a:rPr lang="en-TT" dirty="0">
                <a:hlinkClick r:id="rId5"/>
              </a:rPr>
              <a:t>Norway</a:t>
            </a:r>
            <a:r>
              <a:rPr lang="en-TT" dirty="0"/>
              <a:t>, </a:t>
            </a:r>
            <a:r>
              <a:rPr lang="en-TT" dirty="0">
                <a:hlinkClick r:id="rId6"/>
              </a:rPr>
              <a:t>Switzerland</a:t>
            </a:r>
            <a:r>
              <a:rPr lang="en-TT" dirty="0"/>
              <a:t>.</a:t>
            </a:r>
          </a:p>
          <a:p>
            <a:pPr defTabSz="949478">
              <a:defRPr/>
            </a:pPr>
            <a:endParaRPr lang="en-TT" dirty="0"/>
          </a:p>
          <a:p>
            <a:pPr defTabSz="949478">
              <a:defRPr/>
            </a:pPr>
            <a:r>
              <a:rPr lang="en-TT" dirty="0"/>
              <a:t>If you check the number of agreements above you will realise that there are 21 agreements</a:t>
            </a:r>
          </a:p>
          <a:p>
            <a:pPr defTabSz="949478">
              <a:defRPr/>
            </a:pPr>
            <a:endParaRPr lang="en-TT" dirty="0"/>
          </a:p>
          <a:p>
            <a:pPr defTabSz="949478">
              <a:defRPr/>
            </a:pPr>
            <a:r>
              <a:rPr lang="en-TT" b="1" i="1" dirty="0"/>
              <a:t>Panama has cut ties with Taiwan and forged relations with China</a:t>
            </a:r>
            <a:r>
              <a:rPr lang="en-TT" dirty="0"/>
              <a:t>. Panama’s reversal may be linked to China’s massive investment in the country. Beijing has spent billions of dollars in the area around the Panama Canal. </a:t>
            </a:r>
          </a:p>
          <a:p>
            <a:pPr defTabSz="949478">
              <a:defRPr/>
            </a:pPr>
            <a:endParaRPr lang="en-TT" dirty="0"/>
          </a:p>
          <a:p>
            <a:pPr defTabSz="949478">
              <a:defRPr/>
            </a:pPr>
            <a:r>
              <a:rPr lang="en-TT" dirty="0"/>
              <a:t>Feedback from distributors is that they are waiting anxiously awaiting for a trade agreement to be signed with China to allow preferential access to the market. It is important to note that China is one of the main suppliers to Panama as we will see in the upcoming slides. </a:t>
            </a:r>
          </a:p>
          <a:p>
            <a:pPr defTabSz="949478">
              <a:defRPr/>
            </a:pPr>
            <a:endParaRPr lang="en-TT" dirty="0" smtClean="0"/>
          </a:p>
          <a:p>
            <a:pPr lvl="0"/>
            <a:r>
              <a:rPr lang="en-TT" sz="2500" dirty="0"/>
              <a:t>On 7</a:t>
            </a:r>
            <a:r>
              <a:rPr lang="en-TT" sz="2500" baseline="30000" dirty="0"/>
              <a:t>th</a:t>
            </a:r>
            <a:r>
              <a:rPr lang="en-TT" sz="2500" dirty="0"/>
              <a:t> July 2015, </a:t>
            </a:r>
            <a:r>
              <a:rPr lang="en-TT" sz="2500" dirty="0" err="1"/>
              <a:t>Decreto</a:t>
            </a:r>
            <a:r>
              <a:rPr lang="en-TT" sz="2500" dirty="0"/>
              <a:t> De </a:t>
            </a:r>
            <a:r>
              <a:rPr lang="en-TT" sz="2500" dirty="0" err="1"/>
              <a:t>Gabinete</a:t>
            </a:r>
            <a:r>
              <a:rPr lang="en-TT" sz="2500" dirty="0"/>
              <a:t> No 17  was approved and it increased duties on a specific list of imported products such as:</a:t>
            </a:r>
          </a:p>
          <a:p>
            <a:pPr lvl="1"/>
            <a:r>
              <a:rPr lang="en-TT" sz="2500" dirty="0"/>
              <a:t>Vienna Sausages from 10% to 30% </a:t>
            </a:r>
          </a:p>
          <a:p>
            <a:pPr lvl="1"/>
            <a:r>
              <a:rPr lang="en-TT" sz="2500" dirty="0"/>
              <a:t>Ketchup 30% to 50%</a:t>
            </a:r>
          </a:p>
          <a:p>
            <a:pPr lvl="0"/>
            <a:r>
              <a:rPr lang="en-TT" sz="2500" dirty="0"/>
              <a:t>Protectionism policies will NOT apply to countries that have Trade Agreements with Panama ONLY if that product was previously negotiated under the agreement</a:t>
            </a:r>
          </a:p>
          <a:p>
            <a:pPr defTabSz="949478">
              <a:defRPr/>
            </a:pPr>
            <a:endParaRPr lang="en-TT" dirty="0"/>
          </a:p>
          <a:p>
            <a:pPr defTabSz="949478">
              <a:defRPr/>
            </a:pPr>
            <a:endParaRPr lang="en-TT" baseline="0" dirty="0" smtClean="0"/>
          </a:p>
        </p:txBody>
      </p:sp>
      <p:sp>
        <p:nvSpPr>
          <p:cNvPr id="4" name="Slide Number Placeholder 3"/>
          <p:cNvSpPr>
            <a:spLocks noGrp="1"/>
          </p:cNvSpPr>
          <p:nvPr>
            <p:ph type="sldNum" sz="quarter" idx="10"/>
          </p:nvPr>
        </p:nvSpPr>
        <p:spPr/>
        <p:txBody>
          <a:bodyPr/>
          <a:lstStyle/>
          <a:p>
            <a:fld id="{9A28EC93-12AC-473F-B578-99E1F39B28F0}" type="slidenum">
              <a:rPr lang="en-TT" smtClean="0">
                <a:solidFill>
                  <a:prstClr val="black"/>
                </a:solidFill>
              </a:rPr>
              <a:pPr/>
              <a:t>2</a:t>
            </a:fld>
            <a:endParaRPr lang="en-TT">
              <a:solidFill>
                <a:prstClr val="black"/>
              </a:solidFill>
            </a:endParaRPr>
          </a:p>
        </p:txBody>
      </p:sp>
    </p:spTree>
    <p:extLst>
      <p:ext uri="{BB962C8B-B14F-4D97-AF65-F5344CB8AC3E}">
        <p14:creationId xmlns:p14="http://schemas.microsoft.com/office/powerpoint/2010/main" val="14676661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T" dirty="0" smtClean="0"/>
              <a:t>It is very common for supermarket chain and hardware store  to carry</a:t>
            </a:r>
            <a:r>
              <a:rPr lang="en-TT" baseline="0" dirty="0" smtClean="0"/>
              <a:t> private label brands but what was interested to me was the number of distributors that carry their own private label brands. Some distributors such as Rodolfo Moreno, Brands and Products, </a:t>
            </a:r>
          </a:p>
          <a:p>
            <a:endParaRPr lang="en-TT" baseline="0" dirty="0" smtClean="0"/>
          </a:p>
          <a:p>
            <a:pPr defTabSz="949478">
              <a:defRPr/>
            </a:pPr>
            <a:r>
              <a:rPr lang="en-TT" dirty="0" smtClean="0"/>
              <a:t>No difference between private label and branded products trying to not compete on quality and not jus price </a:t>
            </a:r>
          </a:p>
          <a:p>
            <a:endParaRPr lang="en-TT" dirty="0"/>
          </a:p>
        </p:txBody>
      </p:sp>
      <p:sp>
        <p:nvSpPr>
          <p:cNvPr id="4" name="Slide Number Placeholder 3"/>
          <p:cNvSpPr>
            <a:spLocks noGrp="1"/>
          </p:cNvSpPr>
          <p:nvPr>
            <p:ph type="sldNum" sz="quarter" idx="10"/>
          </p:nvPr>
        </p:nvSpPr>
        <p:spPr/>
        <p:txBody>
          <a:bodyPr/>
          <a:lstStyle/>
          <a:p>
            <a:fld id="{87C4A25A-AC5B-42D7-A71C-D46B2174483E}" type="slidenum">
              <a:rPr lang="en-TT" smtClean="0">
                <a:solidFill>
                  <a:prstClr val="black"/>
                </a:solidFill>
              </a:rPr>
              <a:pPr/>
              <a:t>20</a:t>
            </a:fld>
            <a:endParaRPr lang="en-TT">
              <a:solidFill>
                <a:prstClr val="black"/>
              </a:solidFill>
            </a:endParaRPr>
          </a:p>
        </p:txBody>
      </p:sp>
    </p:spTree>
    <p:extLst>
      <p:ext uri="{BB962C8B-B14F-4D97-AF65-F5344CB8AC3E}">
        <p14:creationId xmlns:p14="http://schemas.microsoft.com/office/powerpoint/2010/main" val="36169612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T"/>
          </a:p>
        </p:txBody>
      </p:sp>
      <p:sp>
        <p:nvSpPr>
          <p:cNvPr id="4" name="Slide Number Placeholder 3"/>
          <p:cNvSpPr>
            <a:spLocks noGrp="1"/>
          </p:cNvSpPr>
          <p:nvPr>
            <p:ph type="sldNum" sz="quarter" idx="10"/>
          </p:nvPr>
        </p:nvSpPr>
        <p:spPr/>
        <p:txBody>
          <a:bodyPr/>
          <a:lstStyle/>
          <a:p>
            <a:fld id="{87C4A25A-AC5B-42D7-A71C-D46B2174483E}" type="slidenum">
              <a:rPr lang="en-TT" smtClean="0">
                <a:solidFill>
                  <a:prstClr val="black"/>
                </a:solidFill>
              </a:rPr>
              <a:pPr/>
              <a:t>21</a:t>
            </a:fld>
            <a:endParaRPr lang="en-TT">
              <a:solidFill>
                <a:prstClr val="black"/>
              </a:solidFill>
            </a:endParaRPr>
          </a:p>
        </p:txBody>
      </p:sp>
    </p:spTree>
    <p:extLst>
      <p:ext uri="{BB962C8B-B14F-4D97-AF65-F5344CB8AC3E}">
        <p14:creationId xmlns:p14="http://schemas.microsoft.com/office/powerpoint/2010/main" val="23143085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T"/>
          </a:p>
        </p:txBody>
      </p:sp>
      <p:sp>
        <p:nvSpPr>
          <p:cNvPr id="4" name="Slide Number Placeholder 3"/>
          <p:cNvSpPr>
            <a:spLocks noGrp="1"/>
          </p:cNvSpPr>
          <p:nvPr>
            <p:ph type="sldNum" sz="quarter" idx="10"/>
          </p:nvPr>
        </p:nvSpPr>
        <p:spPr/>
        <p:txBody>
          <a:bodyPr/>
          <a:lstStyle/>
          <a:p>
            <a:fld id="{87C4A25A-AC5B-42D7-A71C-D46B2174483E}" type="slidenum">
              <a:rPr lang="en-TT" smtClean="0">
                <a:solidFill>
                  <a:prstClr val="black"/>
                </a:solidFill>
              </a:rPr>
              <a:pPr/>
              <a:t>22</a:t>
            </a:fld>
            <a:endParaRPr lang="en-TT">
              <a:solidFill>
                <a:prstClr val="black"/>
              </a:solidFill>
            </a:endParaRPr>
          </a:p>
        </p:txBody>
      </p:sp>
    </p:spTree>
    <p:extLst>
      <p:ext uri="{BB962C8B-B14F-4D97-AF65-F5344CB8AC3E}">
        <p14:creationId xmlns:p14="http://schemas.microsoft.com/office/powerpoint/2010/main" val="35141269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TT" dirty="0"/>
              <a:t>There is no labelling law in Panama, there has been a number of meeting to change the law but to date nothing has been decided. However, the distributor is currently trying to protect himself from any changes in the law and is including the following on labels:</a:t>
            </a:r>
          </a:p>
          <a:p>
            <a:pPr lvl="1"/>
            <a:r>
              <a:rPr lang="en-TT" dirty="0"/>
              <a:t>Sanitary registration </a:t>
            </a:r>
          </a:p>
          <a:p>
            <a:pPr lvl="1"/>
            <a:r>
              <a:rPr lang="en-TT" dirty="0"/>
              <a:t>Name of distributor</a:t>
            </a:r>
          </a:p>
          <a:p>
            <a:pPr lvl="1"/>
            <a:r>
              <a:rPr lang="en-TT" dirty="0"/>
              <a:t>Address</a:t>
            </a:r>
          </a:p>
          <a:p>
            <a:pPr lvl="1"/>
            <a:r>
              <a:rPr lang="en-TT" dirty="0"/>
              <a:t>Email </a:t>
            </a:r>
          </a:p>
          <a:p>
            <a:pPr lvl="1"/>
            <a:r>
              <a:rPr lang="en-TT" dirty="0"/>
              <a:t>Ingredients </a:t>
            </a:r>
          </a:p>
          <a:p>
            <a:pPr lvl="1"/>
            <a:r>
              <a:rPr lang="en-TT" dirty="0"/>
              <a:t>Where the product is made </a:t>
            </a:r>
          </a:p>
          <a:p>
            <a:endParaRPr lang="en-TT" dirty="0"/>
          </a:p>
        </p:txBody>
      </p:sp>
      <p:sp>
        <p:nvSpPr>
          <p:cNvPr id="4" name="Slide Number Placeholder 3"/>
          <p:cNvSpPr>
            <a:spLocks noGrp="1"/>
          </p:cNvSpPr>
          <p:nvPr>
            <p:ph type="sldNum" sz="quarter" idx="10"/>
          </p:nvPr>
        </p:nvSpPr>
        <p:spPr/>
        <p:txBody>
          <a:bodyPr/>
          <a:lstStyle/>
          <a:p>
            <a:fld id="{9A28EC93-12AC-473F-B578-99E1F39B28F0}" type="slidenum">
              <a:rPr lang="en-TT" smtClean="0">
                <a:solidFill>
                  <a:prstClr val="black"/>
                </a:solidFill>
              </a:rPr>
              <a:pPr/>
              <a:t>23</a:t>
            </a:fld>
            <a:endParaRPr lang="en-TT">
              <a:solidFill>
                <a:prstClr val="black"/>
              </a:solidFill>
            </a:endParaRPr>
          </a:p>
        </p:txBody>
      </p:sp>
    </p:spTree>
    <p:extLst>
      <p:ext uri="{BB962C8B-B14F-4D97-AF65-F5344CB8AC3E}">
        <p14:creationId xmlns:p14="http://schemas.microsoft.com/office/powerpoint/2010/main" val="14466069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TT" dirty="0"/>
              <a:t>There is no labelling law in Panama, there has been a number of meeting to change the law but to date nothing has been decided. However, the distributor is currently trying to protect himself from any changes in the law and is including the following on labels:</a:t>
            </a:r>
          </a:p>
          <a:p>
            <a:pPr lvl="1"/>
            <a:r>
              <a:rPr lang="en-TT" dirty="0"/>
              <a:t>Sanitary registration </a:t>
            </a:r>
          </a:p>
          <a:p>
            <a:pPr lvl="1"/>
            <a:r>
              <a:rPr lang="en-TT" dirty="0"/>
              <a:t>Name of distributor</a:t>
            </a:r>
          </a:p>
          <a:p>
            <a:pPr lvl="1"/>
            <a:r>
              <a:rPr lang="en-TT" dirty="0"/>
              <a:t>Address</a:t>
            </a:r>
          </a:p>
          <a:p>
            <a:pPr lvl="1"/>
            <a:r>
              <a:rPr lang="en-TT" dirty="0"/>
              <a:t>Email </a:t>
            </a:r>
          </a:p>
          <a:p>
            <a:pPr lvl="1"/>
            <a:r>
              <a:rPr lang="en-TT" dirty="0"/>
              <a:t>Ingredients </a:t>
            </a:r>
          </a:p>
          <a:p>
            <a:pPr lvl="1"/>
            <a:r>
              <a:rPr lang="en-TT" dirty="0"/>
              <a:t>Where the product is made </a:t>
            </a:r>
          </a:p>
          <a:p>
            <a:endParaRPr lang="en-TT" dirty="0"/>
          </a:p>
        </p:txBody>
      </p:sp>
      <p:sp>
        <p:nvSpPr>
          <p:cNvPr id="4" name="Slide Number Placeholder 3"/>
          <p:cNvSpPr>
            <a:spLocks noGrp="1"/>
          </p:cNvSpPr>
          <p:nvPr>
            <p:ph type="sldNum" sz="quarter" idx="10"/>
          </p:nvPr>
        </p:nvSpPr>
        <p:spPr/>
        <p:txBody>
          <a:bodyPr/>
          <a:lstStyle/>
          <a:p>
            <a:fld id="{9A28EC93-12AC-473F-B578-99E1F39B28F0}" type="slidenum">
              <a:rPr lang="en-TT" smtClean="0">
                <a:solidFill>
                  <a:prstClr val="black"/>
                </a:solidFill>
              </a:rPr>
              <a:pPr/>
              <a:t>24</a:t>
            </a:fld>
            <a:endParaRPr lang="en-TT">
              <a:solidFill>
                <a:prstClr val="black"/>
              </a:solidFill>
            </a:endParaRPr>
          </a:p>
        </p:txBody>
      </p:sp>
    </p:spTree>
    <p:extLst>
      <p:ext uri="{BB962C8B-B14F-4D97-AF65-F5344CB8AC3E}">
        <p14:creationId xmlns:p14="http://schemas.microsoft.com/office/powerpoint/2010/main" val="41397722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T" dirty="0"/>
          </a:p>
        </p:txBody>
      </p:sp>
      <p:sp>
        <p:nvSpPr>
          <p:cNvPr id="4" name="Slide Number Placeholder 3"/>
          <p:cNvSpPr>
            <a:spLocks noGrp="1"/>
          </p:cNvSpPr>
          <p:nvPr>
            <p:ph type="sldNum" sz="quarter" idx="10"/>
          </p:nvPr>
        </p:nvSpPr>
        <p:spPr/>
        <p:txBody>
          <a:bodyPr/>
          <a:lstStyle/>
          <a:p>
            <a:fld id="{9A28EC93-12AC-473F-B578-99E1F39B28F0}" type="slidenum">
              <a:rPr lang="en-TT" smtClean="0">
                <a:solidFill>
                  <a:prstClr val="black"/>
                </a:solidFill>
              </a:rPr>
              <a:pPr/>
              <a:t>25</a:t>
            </a:fld>
            <a:endParaRPr lang="en-TT">
              <a:solidFill>
                <a:prstClr val="black"/>
              </a:solidFill>
            </a:endParaRPr>
          </a:p>
        </p:txBody>
      </p:sp>
    </p:spTree>
    <p:extLst>
      <p:ext uri="{BB962C8B-B14F-4D97-AF65-F5344CB8AC3E}">
        <p14:creationId xmlns:p14="http://schemas.microsoft.com/office/powerpoint/2010/main" val="12857556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T"/>
          </a:p>
        </p:txBody>
      </p:sp>
      <p:sp>
        <p:nvSpPr>
          <p:cNvPr id="4" name="Slide Number Placeholder 3"/>
          <p:cNvSpPr>
            <a:spLocks noGrp="1"/>
          </p:cNvSpPr>
          <p:nvPr>
            <p:ph type="sldNum" sz="quarter" idx="10"/>
          </p:nvPr>
        </p:nvSpPr>
        <p:spPr/>
        <p:txBody>
          <a:bodyPr/>
          <a:lstStyle/>
          <a:p>
            <a:fld id="{9A28EC93-12AC-473F-B578-99E1F39B28F0}" type="slidenum">
              <a:rPr lang="en-TT" smtClean="0">
                <a:solidFill>
                  <a:prstClr val="black"/>
                </a:solidFill>
              </a:rPr>
              <a:pPr/>
              <a:t>26</a:t>
            </a:fld>
            <a:endParaRPr lang="en-TT">
              <a:solidFill>
                <a:prstClr val="black"/>
              </a:solidFill>
            </a:endParaRPr>
          </a:p>
        </p:txBody>
      </p:sp>
    </p:spTree>
    <p:extLst>
      <p:ext uri="{BB962C8B-B14F-4D97-AF65-F5344CB8AC3E}">
        <p14:creationId xmlns:p14="http://schemas.microsoft.com/office/powerpoint/2010/main" val="3593725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T"/>
          </a:p>
        </p:txBody>
      </p:sp>
      <p:sp>
        <p:nvSpPr>
          <p:cNvPr id="4" name="Slide Number Placeholder 3"/>
          <p:cNvSpPr>
            <a:spLocks noGrp="1"/>
          </p:cNvSpPr>
          <p:nvPr>
            <p:ph type="sldNum" sz="quarter" idx="10"/>
          </p:nvPr>
        </p:nvSpPr>
        <p:spPr/>
        <p:txBody>
          <a:bodyPr/>
          <a:lstStyle/>
          <a:p>
            <a:fld id="{9A28EC93-12AC-473F-B578-99E1F39B28F0}" type="slidenum">
              <a:rPr lang="en-TT" smtClean="0">
                <a:solidFill>
                  <a:prstClr val="black"/>
                </a:solidFill>
              </a:rPr>
              <a:pPr/>
              <a:t>3</a:t>
            </a:fld>
            <a:endParaRPr lang="en-TT">
              <a:solidFill>
                <a:prstClr val="black"/>
              </a:solidFill>
            </a:endParaRPr>
          </a:p>
        </p:txBody>
      </p:sp>
    </p:spTree>
    <p:extLst>
      <p:ext uri="{BB962C8B-B14F-4D97-AF65-F5344CB8AC3E}">
        <p14:creationId xmlns:p14="http://schemas.microsoft.com/office/powerpoint/2010/main" val="1674758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T" dirty="0" smtClean="0"/>
              <a:t>There are two agencies</a:t>
            </a:r>
            <a:r>
              <a:rPr lang="en-TT" baseline="0" dirty="0" smtClean="0"/>
              <a:t> in panama who deals with the product registration:</a:t>
            </a:r>
          </a:p>
          <a:p>
            <a:pPr marL="237369" indent="-237369">
              <a:buAutoNum type="arabicPeriod"/>
            </a:pPr>
            <a:r>
              <a:rPr lang="en-TT" baseline="0" dirty="0" err="1" smtClean="0"/>
              <a:t>Aupsa</a:t>
            </a:r>
            <a:r>
              <a:rPr lang="en-TT" baseline="0" dirty="0" smtClean="0"/>
              <a:t> </a:t>
            </a:r>
          </a:p>
          <a:p>
            <a:pPr marL="237369" indent="-237369">
              <a:buAutoNum type="arabicPeriod"/>
            </a:pPr>
            <a:r>
              <a:rPr lang="en-TT" baseline="0" dirty="0" smtClean="0"/>
              <a:t>Ministry of Health </a:t>
            </a:r>
          </a:p>
          <a:p>
            <a:pPr marL="237369" indent="-237369">
              <a:buAutoNum type="arabicPeriod"/>
            </a:pPr>
            <a:endParaRPr lang="en-TT" baseline="0" dirty="0" smtClean="0"/>
          </a:p>
          <a:p>
            <a:r>
              <a:rPr lang="en-TT" baseline="0" dirty="0" smtClean="0"/>
              <a:t>Product registration has been an area of great concerns for most exporters trying to Penetrate the Panama market. The next few slides will go through the process and product registration requirements.</a:t>
            </a:r>
            <a:endParaRPr lang="en-TT" dirty="0"/>
          </a:p>
        </p:txBody>
      </p:sp>
      <p:sp>
        <p:nvSpPr>
          <p:cNvPr id="4" name="Slide Number Placeholder 3"/>
          <p:cNvSpPr>
            <a:spLocks noGrp="1"/>
          </p:cNvSpPr>
          <p:nvPr>
            <p:ph type="sldNum" sz="quarter" idx="10"/>
          </p:nvPr>
        </p:nvSpPr>
        <p:spPr/>
        <p:txBody>
          <a:bodyPr/>
          <a:lstStyle/>
          <a:p>
            <a:fld id="{87C4A25A-AC5B-42D7-A71C-D46B2174483E}" type="slidenum">
              <a:rPr lang="en-TT" smtClean="0">
                <a:solidFill>
                  <a:prstClr val="black"/>
                </a:solidFill>
              </a:rPr>
              <a:pPr/>
              <a:t>4</a:t>
            </a:fld>
            <a:endParaRPr lang="en-TT">
              <a:solidFill>
                <a:prstClr val="black"/>
              </a:solidFill>
            </a:endParaRPr>
          </a:p>
        </p:txBody>
      </p:sp>
    </p:spTree>
    <p:extLst>
      <p:ext uri="{BB962C8B-B14F-4D97-AF65-F5344CB8AC3E}">
        <p14:creationId xmlns:p14="http://schemas.microsoft.com/office/powerpoint/2010/main" val="3064449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T" dirty="0" smtClean="0"/>
              <a:t>The product registration</a:t>
            </a:r>
            <a:r>
              <a:rPr lang="en-TT" baseline="0" dirty="0" smtClean="0"/>
              <a:t> process has been seen as one of the major challenges facing our local exporters in T&amp;T</a:t>
            </a:r>
          </a:p>
          <a:p>
            <a:endParaRPr lang="en-TT" baseline="0" dirty="0" smtClean="0"/>
          </a:p>
          <a:p>
            <a:endParaRPr lang="en-TT" dirty="0"/>
          </a:p>
        </p:txBody>
      </p:sp>
      <p:sp>
        <p:nvSpPr>
          <p:cNvPr id="4" name="Slide Number Placeholder 3"/>
          <p:cNvSpPr>
            <a:spLocks noGrp="1"/>
          </p:cNvSpPr>
          <p:nvPr>
            <p:ph type="sldNum" sz="quarter" idx="10"/>
          </p:nvPr>
        </p:nvSpPr>
        <p:spPr/>
        <p:txBody>
          <a:bodyPr/>
          <a:lstStyle/>
          <a:p>
            <a:fld id="{87C4A25A-AC5B-42D7-A71C-D46B2174483E}" type="slidenum">
              <a:rPr lang="en-TT" smtClean="0">
                <a:solidFill>
                  <a:prstClr val="black"/>
                </a:solidFill>
              </a:rPr>
              <a:pPr/>
              <a:t>5</a:t>
            </a:fld>
            <a:endParaRPr lang="en-TT">
              <a:solidFill>
                <a:prstClr val="black"/>
              </a:solidFill>
            </a:endParaRPr>
          </a:p>
        </p:txBody>
      </p:sp>
    </p:spTree>
    <p:extLst>
      <p:ext uri="{BB962C8B-B14F-4D97-AF65-F5344CB8AC3E}">
        <p14:creationId xmlns:p14="http://schemas.microsoft.com/office/powerpoint/2010/main" val="2449465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TT" sz="2200" dirty="0"/>
              <a:t>Description of the products ( must be direct and to the point) e.g. chocolate biscuit </a:t>
            </a:r>
          </a:p>
          <a:p>
            <a:pPr marL="474739" lvl="1"/>
            <a:endParaRPr lang="en-TT" sz="2200" dirty="0"/>
          </a:p>
          <a:p>
            <a:pPr lvl="1"/>
            <a:r>
              <a:rPr lang="en-TT" sz="2200" dirty="0"/>
              <a:t>Description of how the product is manufactured ( must be direct and to the point)</a:t>
            </a:r>
          </a:p>
          <a:p>
            <a:pPr lvl="1"/>
            <a:endParaRPr lang="en-TT" sz="2200" dirty="0"/>
          </a:p>
          <a:p>
            <a:pPr lvl="1"/>
            <a:r>
              <a:rPr lang="en-TT" sz="2200" dirty="0"/>
              <a:t>Ingredients – same as shown on the label, allergens must be included such as soy, eggs, gluten, milk, nuts etc.</a:t>
            </a:r>
          </a:p>
          <a:p>
            <a:pPr lvl="1"/>
            <a:endParaRPr lang="en-TT" sz="2200" dirty="0"/>
          </a:p>
          <a:p>
            <a:pPr lvl="1"/>
            <a:r>
              <a:rPr lang="en-TT" sz="2200" dirty="0"/>
              <a:t>No, Y </a:t>
            </a:r>
            <a:r>
              <a:rPr lang="en-TT" sz="2200" dirty="0" err="1"/>
              <a:t>Nombre</a:t>
            </a:r>
            <a:r>
              <a:rPr lang="en-TT" sz="2200" dirty="0"/>
              <a:t> De Planta </a:t>
            </a:r>
            <a:r>
              <a:rPr lang="en-TT" sz="2200" dirty="0" err="1"/>
              <a:t>Procesordor</a:t>
            </a:r>
            <a:r>
              <a:rPr lang="en-TT" sz="2200" dirty="0"/>
              <a:t> – include SN and SP if the product does not contain any plant or meat products </a:t>
            </a:r>
          </a:p>
          <a:p>
            <a:pPr lvl="1"/>
            <a:endParaRPr lang="en-TT" sz="2200" dirty="0"/>
          </a:p>
          <a:p>
            <a:pPr lvl="1"/>
            <a:r>
              <a:rPr lang="en-TT" sz="2200" dirty="0"/>
              <a:t>Manufacturer name and even the name of the packaging company if the process is outsourced</a:t>
            </a:r>
          </a:p>
          <a:p>
            <a:pPr lvl="1"/>
            <a:r>
              <a:rPr lang="en-TT" sz="2200" dirty="0"/>
              <a:t>The complete barcode number on the product must be entered. If the product does not have a bar code there is an area to explain the reason for this</a:t>
            </a:r>
          </a:p>
          <a:p>
            <a:pPr lvl="1"/>
            <a:endParaRPr lang="en-TT" sz="2400" dirty="0"/>
          </a:p>
          <a:p>
            <a:endParaRPr lang="en-TT" dirty="0"/>
          </a:p>
        </p:txBody>
      </p:sp>
      <p:sp>
        <p:nvSpPr>
          <p:cNvPr id="4" name="Slide Number Placeholder 3"/>
          <p:cNvSpPr>
            <a:spLocks noGrp="1"/>
          </p:cNvSpPr>
          <p:nvPr>
            <p:ph type="sldNum" sz="quarter" idx="10"/>
          </p:nvPr>
        </p:nvSpPr>
        <p:spPr/>
        <p:txBody>
          <a:bodyPr/>
          <a:lstStyle/>
          <a:p>
            <a:fld id="{87C4A25A-AC5B-42D7-A71C-D46B2174483E}" type="slidenum">
              <a:rPr lang="en-TT" smtClean="0">
                <a:solidFill>
                  <a:prstClr val="black"/>
                </a:solidFill>
              </a:rPr>
              <a:pPr/>
              <a:t>6</a:t>
            </a:fld>
            <a:endParaRPr lang="en-TT">
              <a:solidFill>
                <a:prstClr val="black"/>
              </a:solidFill>
            </a:endParaRPr>
          </a:p>
        </p:txBody>
      </p:sp>
    </p:spTree>
    <p:extLst>
      <p:ext uri="{BB962C8B-B14F-4D97-AF65-F5344CB8AC3E}">
        <p14:creationId xmlns:p14="http://schemas.microsoft.com/office/powerpoint/2010/main" val="3648651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TT" b="1" dirty="0"/>
              <a:t>Free Sale Certificate</a:t>
            </a:r>
            <a:r>
              <a:rPr lang="en-TT" dirty="0"/>
              <a:t> – that is issued by the sanitary agency in T&amp;T and must have the consulate stamp or apostle. The original free sale certificate must be sent to the distributor stamped by the Panamanian consulate which must then be taken the Ministry of External Relations in Panama. *** The apostle process is the fastest method***</a:t>
            </a:r>
            <a:endParaRPr lang="en-TT" sz="1600" dirty="0"/>
          </a:p>
          <a:p>
            <a:pPr lvl="1"/>
            <a:r>
              <a:rPr lang="en-TT" b="1" dirty="0"/>
              <a:t>Formula of product-</a:t>
            </a:r>
            <a:r>
              <a:rPr lang="en-TT" dirty="0"/>
              <a:t> which will be entered as a percentage of the total product</a:t>
            </a:r>
            <a:endParaRPr lang="en-TT" sz="1600" dirty="0"/>
          </a:p>
          <a:p>
            <a:pPr lvl="1"/>
            <a:r>
              <a:rPr lang="en-TT" b="1" dirty="0"/>
              <a:t>Detailed manufacturing method</a:t>
            </a:r>
            <a:r>
              <a:rPr lang="en-TT" dirty="0"/>
              <a:t>- which is a step by step detailed description of the process </a:t>
            </a:r>
            <a:endParaRPr lang="en-TT" sz="1600" dirty="0"/>
          </a:p>
          <a:p>
            <a:pPr lvl="1"/>
            <a:r>
              <a:rPr lang="en-TT" b="1" dirty="0"/>
              <a:t>Notification system</a:t>
            </a:r>
            <a:r>
              <a:rPr lang="en-TT" dirty="0"/>
              <a:t>- this includes the expiration date and production dates including batch number, time etc. ** The format for the date must be explained e.g. day/month/ year or month/day/ year etc.</a:t>
            </a:r>
            <a:endParaRPr lang="en-TT" sz="1600" dirty="0"/>
          </a:p>
          <a:p>
            <a:pPr lvl="1"/>
            <a:r>
              <a:rPr lang="en-TT" b="1" dirty="0"/>
              <a:t>Biological stability of the product-</a:t>
            </a:r>
            <a:r>
              <a:rPr lang="en-TT" dirty="0"/>
              <a:t> includes a shelf life certificate and explanation of the type of test </a:t>
            </a:r>
            <a:r>
              <a:rPr lang="en-TT" dirty="0" smtClean="0"/>
              <a:t>completed</a:t>
            </a:r>
            <a:endParaRPr lang="en-TT" dirty="0"/>
          </a:p>
          <a:p>
            <a:pPr lvl="0"/>
            <a:r>
              <a:rPr lang="en-TT" b="1" dirty="0"/>
              <a:t>There is no exclusive ownership of the registration if it is done by a distributor. </a:t>
            </a:r>
            <a:endParaRPr lang="en-TT" dirty="0"/>
          </a:p>
          <a:p>
            <a:pPr lvl="0"/>
            <a:r>
              <a:rPr lang="en-TT" dirty="0"/>
              <a:t>If at some point the exporter wants to change distributor he/she can because the product is already registered and the distributor who filed for the registration does not own it.</a:t>
            </a:r>
          </a:p>
          <a:p>
            <a:pPr lvl="0"/>
            <a:r>
              <a:rPr lang="en-TT" dirty="0"/>
              <a:t>If the exporter decides to change distributor an email must be send to AUPSA and the new distributor must contact AUPSA ( lawyers can assist in drafting these letters)</a:t>
            </a:r>
          </a:p>
          <a:p>
            <a:pPr lvl="1"/>
            <a:endParaRPr lang="en-TT" sz="1600" dirty="0"/>
          </a:p>
          <a:p>
            <a:endParaRPr lang="en-TT" dirty="0"/>
          </a:p>
        </p:txBody>
      </p:sp>
      <p:sp>
        <p:nvSpPr>
          <p:cNvPr id="4" name="Slide Number Placeholder 3"/>
          <p:cNvSpPr>
            <a:spLocks noGrp="1"/>
          </p:cNvSpPr>
          <p:nvPr>
            <p:ph type="sldNum" sz="quarter" idx="10"/>
          </p:nvPr>
        </p:nvSpPr>
        <p:spPr/>
        <p:txBody>
          <a:bodyPr/>
          <a:lstStyle/>
          <a:p>
            <a:fld id="{87C4A25A-AC5B-42D7-A71C-D46B2174483E}" type="slidenum">
              <a:rPr lang="en-TT" smtClean="0">
                <a:solidFill>
                  <a:prstClr val="black"/>
                </a:solidFill>
              </a:rPr>
              <a:pPr/>
              <a:t>7</a:t>
            </a:fld>
            <a:endParaRPr lang="en-TT">
              <a:solidFill>
                <a:prstClr val="black"/>
              </a:solidFill>
            </a:endParaRPr>
          </a:p>
        </p:txBody>
      </p:sp>
    </p:spTree>
    <p:extLst>
      <p:ext uri="{BB962C8B-B14F-4D97-AF65-F5344CB8AC3E}">
        <p14:creationId xmlns:p14="http://schemas.microsoft.com/office/powerpoint/2010/main" val="1151556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TT" b="1" dirty="0"/>
              <a:t>The process must be done through the power </a:t>
            </a:r>
            <a:r>
              <a:rPr lang="en-TT" dirty="0"/>
              <a:t>of an attorney but the T&amp;T company must be stated as the requesting company for the sanitary registration </a:t>
            </a:r>
          </a:p>
          <a:p>
            <a:pPr lvl="0"/>
            <a:endParaRPr lang="en-TT" dirty="0"/>
          </a:p>
          <a:p>
            <a:pPr lvl="0"/>
            <a:r>
              <a:rPr lang="en-TT" dirty="0"/>
              <a:t>The power of attorney must provide a certificate from both a  Panamanian and T&amp;T Chemist ( Chemistry Food and Drug)</a:t>
            </a:r>
          </a:p>
          <a:p>
            <a:pPr lvl="0"/>
            <a:endParaRPr lang="en-TT" dirty="0"/>
          </a:p>
          <a:p>
            <a:pPr lvl="0"/>
            <a:r>
              <a:rPr lang="en-TT" dirty="0"/>
              <a:t>There is an Association of Chemist in Panama who has a listing of authorized chemist that companies can use.</a:t>
            </a:r>
          </a:p>
          <a:p>
            <a:pPr lvl="0"/>
            <a:r>
              <a:rPr lang="en-TT" dirty="0"/>
              <a:t>For the renewal of the sanitary registration the documents and process will remain the same unless some alternations were to the product and you must start a new registration.</a:t>
            </a:r>
          </a:p>
          <a:p>
            <a:pPr lvl="0"/>
            <a:r>
              <a:rPr lang="en-TT" dirty="0"/>
              <a:t>The process is manual and all documents must be dropped off in person at the MOH</a:t>
            </a:r>
          </a:p>
          <a:p>
            <a:pPr lvl="0"/>
            <a:endParaRPr lang="en-TT" dirty="0"/>
          </a:p>
          <a:p>
            <a:pPr lvl="0"/>
            <a:r>
              <a:rPr lang="en-TT" dirty="0"/>
              <a:t>All documents must be submitted in Spanish </a:t>
            </a:r>
          </a:p>
          <a:p>
            <a:pPr lvl="0"/>
            <a:endParaRPr lang="en-TT" dirty="0"/>
          </a:p>
          <a:p>
            <a:pPr lvl="0"/>
            <a:r>
              <a:rPr lang="en-TT" dirty="0"/>
              <a:t>Any document submitted in English must be translated and stamped by a registered Panamanian translator which is usually handled by the attorney</a:t>
            </a:r>
          </a:p>
          <a:p>
            <a:pPr lvl="0"/>
            <a:endParaRPr lang="en-TT" dirty="0"/>
          </a:p>
          <a:p>
            <a:pPr lvl="0"/>
            <a:r>
              <a:rPr lang="en-TT" dirty="0"/>
              <a:t>If products carry the same formula but differs with regard to colour and scents the MOH will allow max of 10 products on the same form at one cost but if the percentage in the formula is not the same each product must be done separately </a:t>
            </a:r>
          </a:p>
          <a:p>
            <a:pPr lvl="0"/>
            <a:endParaRPr lang="en-TT" dirty="0"/>
          </a:p>
          <a:p>
            <a:pPr lvl="0"/>
            <a:r>
              <a:rPr lang="en-TT" dirty="0"/>
              <a:t>Possible reasons for delays in the process</a:t>
            </a:r>
          </a:p>
          <a:p>
            <a:pPr lvl="1"/>
            <a:r>
              <a:rPr lang="en-TT" dirty="0"/>
              <a:t>Missing documents </a:t>
            </a:r>
          </a:p>
          <a:p>
            <a:pPr lvl="1"/>
            <a:r>
              <a:rPr lang="en-TT" dirty="0"/>
              <a:t>Information are not matching from translated documents </a:t>
            </a:r>
          </a:p>
          <a:p>
            <a:pPr lvl="1"/>
            <a:r>
              <a:rPr lang="en-TT" dirty="0"/>
              <a:t>If the use of the product is not specifically stated especially for products with multiple uses</a:t>
            </a:r>
          </a:p>
          <a:p>
            <a:pPr lvl="1"/>
            <a:r>
              <a:rPr lang="en-TT" dirty="0"/>
              <a:t>Any prohibited ingredients </a:t>
            </a:r>
          </a:p>
          <a:p>
            <a:pPr lvl="0"/>
            <a:endParaRPr lang="en-TT" dirty="0"/>
          </a:p>
          <a:p>
            <a:pPr lvl="0"/>
            <a:endParaRPr lang="en-TT" dirty="0"/>
          </a:p>
        </p:txBody>
      </p:sp>
      <p:sp>
        <p:nvSpPr>
          <p:cNvPr id="4" name="Slide Number Placeholder 3"/>
          <p:cNvSpPr>
            <a:spLocks noGrp="1"/>
          </p:cNvSpPr>
          <p:nvPr>
            <p:ph type="sldNum" sz="quarter" idx="10"/>
          </p:nvPr>
        </p:nvSpPr>
        <p:spPr/>
        <p:txBody>
          <a:bodyPr/>
          <a:lstStyle/>
          <a:p>
            <a:fld id="{87C4A25A-AC5B-42D7-A71C-D46B2174483E}" type="slidenum">
              <a:rPr lang="en-TT" smtClean="0">
                <a:solidFill>
                  <a:prstClr val="black"/>
                </a:solidFill>
              </a:rPr>
              <a:pPr/>
              <a:t>8</a:t>
            </a:fld>
            <a:endParaRPr lang="en-TT">
              <a:solidFill>
                <a:prstClr val="black"/>
              </a:solidFill>
            </a:endParaRPr>
          </a:p>
        </p:txBody>
      </p:sp>
    </p:spTree>
    <p:extLst>
      <p:ext uri="{BB962C8B-B14F-4D97-AF65-F5344CB8AC3E}">
        <p14:creationId xmlns:p14="http://schemas.microsoft.com/office/powerpoint/2010/main" val="1421003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TT" dirty="0"/>
              <a:t>Original or legalized copy of the legal entity of the registrant company</a:t>
            </a:r>
          </a:p>
          <a:p>
            <a:pPr lvl="0"/>
            <a:endParaRPr lang="en-TT" dirty="0"/>
          </a:p>
          <a:p>
            <a:r>
              <a:rPr lang="en-TT" dirty="0"/>
              <a:t>Power in favour of the legal representative. If the document is granted abroad, it must be legalized.</a:t>
            </a:r>
          </a:p>
          <a:p>
            <a:endParaRPr lang="en-TT" dirty="0"/>
          </a:p>
          <a:p>
            <a:r>
              <a:rPr lang="en-TT" dirty="0"/>
              <a:t>Certificate of free sale, good manufacturing practices or certification of the manufacturer laboratory (foreign products). The same must be in Spanish and authenticated.</a:t>
            </a:r>
          </a:p>
          <a:p>
            <a:endParaRPr lang="en-TT" dirty="0"/>
          </a:p>
          <a:p>
            <a:r>
              <a:rPr lang="en-TT" dirty="0"/>
              <a:t>Safety sheet (Material Safety Data Sheet, MSDS)</a:t>
            </a:r>
          </a:p>
          <a:p>
            <a:endParaRPr lang="en-TT" dirty="0"/>
          </a:p>
          <a:p>
            <a:pPr defTabSz="931774">
              <a:defRPr/>
            </a:pPr>
            <a:r>
              <a:rPr lang="en-TT" dirty="0"/>
              <a:t>Qualitative and quantitative formula signed by the responsible professional.</a:t>
            </a:r>
          </a:p>
          <a:p>
            <a:endParaRPr lang="en-TT" dirty="0"/>
          </a:p>
          <a:p>
            <a:endParaRPr lang="en-TT" dirty="0"/>
          </a:p>
          <a:p>
            <a:r>
              <a:rPr lang="en-TT" dirty="0"/>
              <a:t>Specifications of the finished product in original and copy of the physical-chemical and microbiological specifications</a:t>
            </a:r>
          </a:p>
          <a:p>
            <a:pPr lvl="0"/>
            <a:r>
              <a:rPr lang="en-TT" dirty="0"/>
              <a:t>Two copies of the physical-chemical analysis</a:t>
            </a:r>
            <a:endParaRPr lang="en-TT" b="1" dirty="0"/>
          </a:p>
          <a:p>
            <a:pPr lvl="0"/>
            <a:endParaRPr lang="en-TT" dirty="0"/>
          </a:p>
          <a:p>
            <a:endParaRPr lang="en-TT" dirty="0" smtClean="0"/>
          </a:p>
          <a:p>
            <a:endParaRPr lang="en-TT" dirty="0"/>
          </a:p>
        </p:txBody>
      </p:sp>
      <p:sp>
        <p:nvSpPr>
          <p:cNvPr id="4" name="Slide Number Placeholder 3"/>
          <p:cNvSpPr>
            <a:spLocks noGrp="1"/>
          </p:cNvSpPr>
          <p:nvPr>
            <p:ph type="sldNum" sz="quarter" idx="10"/>
          </p:nvPr>
        </p:nvSpPr>
        <p:spPr/>
        <p:txBody>
          <a:bodyPr/>
          <a:lstStyle/>
          <a:p>
            <a:fld id="{87C4A25A-AC5B-42D7-A71C-D46B2174483E}" type="slidenum">
              <a:rPr lang="en-TT" smtClean="0">
                <a:solidFill>
                  <a:prstClr val="black"/>
                </a:solidFill>
              </a:rPr>
              <a:pPr/>
              <a:t>9</a:t>
            </a:fld>
            <a:endParaRPr lang="en-TT">
              <a:solidFill>
                <a:prstClr val="black"/>
              </a:solidFill>
            </a:endParaRPr>
          </a:p>
        </p:txBody>
      </p:sp>
    </p:spTree>
    <p:extLst>
      <p:ext uri="{BB962C8B-B14F-4D97-AF65-F5344CB8AC3E}">
        <p14:creationId xmlns:p14="http://schemas.microsoft.com/office/powerpoint/2010/main" val="9136430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TT"/>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TT"/>
          </a:p>
        </p:txBody>
      </p:sp>
      <p:sp>
        <p:nvSpPr>
          <p:cNvPr id="4" name="Date Placeholder 3"/>
          <p:cNvSpPr>
            <a:spLocks noGrp="1"/>
          </p:cNvSpPr>
          <p:nvPr>
            <p:ph type="dt" sz="half" idx="10"/>
          </p:nvPr>
        </p:nvSpPr>
        <p:spPr/>
        <p:txBody>
          <a:bodyPr/>
          <a:lstStyle/>
          <a:p>
            <a:fld id="{66F61316-0934-49C2-88D0-C4DFEFA81E19}" type="datetimeFigureOut">
              <a:rPr lang="en-TT" smtClean="0">
                <a:solidFill>
                  <a:prstClr val="black">
                    <a:tint val="75000"/>
                  </a:prstClr>
                </a:solidFill>
              </a:rPr>
              <a:pPr/>
              <a:t>19/04/2018</a:t>
            </a:fld>
            <a:endParaRPr lang="en-TT">
              <a:solidFill>
                <a:prstClr val="black">
                  <a:tint val="75000"/>
                </a:prstClr>
              </a:solidFill>
            </a:endParaRPr>
          </a:p>
        </p:txBody>
      </p:sp>
      <p:sp>
        <p:nvSpPr>
          <p:cNvPr id="5" name="Footer Placeholder 4"/>
          <p:cNvSpPr>
            <a:spLocks noGrp="1"/>
          </p:cNvSpPr>
          <p:nvPr>
            <p:ph type="ftr" sz="quarter" idx="11"/>
          </p:nvPr>
        </p:nvSpPr>
        <p:spPr/>
        <p:txBody>
          <a:bodyPr/>
          <a:lstStyle/>
          <a:p>
            <a:endParaRPr lang="en-TT">
              <a:solidFill>
                <a:prstClr val="black">
                  <a:tint val="75000"/>
                </a:prstClr>
              </a:solidFill>
            </a:endParaRPr>
          </a:p>
        </p:txBody>
      </p:sp>
      <p:sp>
        <p:nvSpPr>
          <p:cNvPr id="6" name="Slide Number Placeholder 5"/>
          <p:cNvSpPr>
            <a:spLocks noGrp="1"/>
          </p:cNvSpPr>
          <p:nvPr>
            <p:ph type="sldNum" sz="quarter" idx="12"/>
          </p:nvPr>
        </p:nvSpPr>
        <p:spPr/>
        <p:txBody>
          <a:bodyPr/>
          <a:lstStyle/>
          <a:p>
            <a:fld id="{F6D8E508-727E-4ECD-B796-C26C8D618909}" type="slidenum">
              <a:rPr lang="en-TT" smtClean="0">
                <a:solidFill>
                  <a:prstClr val="black">
                    <a:tint val="75000"/>
                  </a:prstClr>
                </a:solidFill>
              </a:rPr>
              <a:pPr/>
              <a:t>‹#›</a:t>
            </a:fld>
            <a:endParaRPr lang="en-TT">
              <a:solidFill>
                <a:prstClr val="black">
                  <a:tint val="75000"/>
                </a:prstClr>
              </a:solidFill>
            </a:endParaRPr>
          </a:p>
        </p:txBody>
      </p:sp>
    </p:spTree>
    <p:extLst>
      <p:ext uri="{BB962C8B-B14F-4D97-AF65-F5344CB8AC3E}">
        <p14:creationId xmlns:p14="http://schemas.microsoft.com/office/powerpoint/2010/main" val="353666678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T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4" name="Date Placeholder 3"/>
          <p:cNvSpPr>
            <a:spLocks noGrp="1"/>
          </p:cNvSpPr>
          <p:nvPr>
            <p:ph type="dt" sz="half" idx="10"/>
          </p:nvPr>
        </p:nvSpPr>
        <p:spPr/>
        <p:txBody>
          <a:bodyPr/>
          <a:lstStyle/>
          <a:p>
            <a:fld id="{66F61316-0934-49C2-88D0-C4DFEFA81E19}" type="datetimeFigureOut">
              <a:rPr lang="en-TT" smtClean="0">
                <a:solidFill>
                  <a:prstClr val="black">
                    <a:tint val="75000"/>
                  </a:prstClr>
                </a:solidFill>
              </a:rPr>
              <a:pPr/>
              <a:t>19/04/2018</a:t>
            </a:fld>
            <a:endParaRPr lang="en-TT">
              <a:solidFill>
                <a:prstClr val="black">
                  <a:tint val="75000"/>
                </a:prstClr>
              </a:solidFill>
            </a:endParaRPr>
          </a:p>
        </p:txBody>
      </p:sp>
      <p:sp>
        <p:nvSpPr>
          <p:cNvPr id="5" name="Footer Placeholder 4"/>
          <p:cNvSpPr>
            <a:spLocks noGrp="1"/>
          </p:cNvSpPr>
          <p:nvPr>
            <p:ph type="ftr" sz="quarter" idx="11"/>
          </p:nvPr>
        </p:nvSpPr>
        <p:spPr/>
        <p:txBody>
          <a:bodyPr/>
          <a:lstStyle/>
          <a:p>
            <a:endParaRPr lang="en-TT">
              <a:solidFill>
                <a:prstClr val="black">
                  <a:tint val="75000"/>
                </a:prstClr>
              </a:solidFill>
            </a:endParaRPr>
          </a:p>
        </p:txBody>
      </p:sp>
      <p:sp>
        <p:nvSpPr>
          <p:cNvPr id="6" name="Slide Number Placeholder 5"/>
          <p:cNvSpPr>
            <a:spLocks noGrp="1"/>
          </p:cNvSpPr>
          <p:nvPr>
            <p:ph type="sldNum" sz="quarter" idx="12"/>
          </p:nvPr>
        </p:nvSpPr>
        <p:spPr/>
        <p:txBody>
          <a:bodyPr/>
          <a:lstStyle/>
          <a:p>
            <a:fld id="{F6D8E508-727E-4ECD-B796-C26C8D618909}" type="slidenum">
              <a:rPr lang="en-TT" smtClean="0">
                <a:solidFill>
                  <a:prstClr val="black">
                    <a:tint val="75000"/>
                  </a:prstClr>
                </a:solidFill>
              </a:rPr>
              <a:pPr/>
              <a:t>‹#›</a:t>
            </a:fld>
            <a:endParaRPr lang="en-TT">
              <a:solidFill>
                <a:prstClr val="black">
                  <a:tint val="75000"/>
                </a:prstClr>
              </a:solidFill>
            </a:endParaRPr>
          </a:p>
        </p:txBody>
      </p:sp>
    </p:spTree>
    <p:extLst>
      <p:ext uri="{BB962C8B-B14F-4D97-AF65-F5344CB8AC3E}">
        <p14:creationId xmlns:p14="http://schemas.microsoft.com/office/powerpoint/2010/main" val="31128081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TT"/>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4" name="Date Placeholder 3"/>
          <p:cNvSpPr>
            <a:spLocks noGrp="1"/>
          </p:cNvSpPr>
          <p:nvPr>
            <p:ph type="dt" sz="half" idx="10"/>
          </p:nvPr>
        </p:nvSpPr>
        <p:spPr/>
        <p:txBody>
          <a:bodyPr/>
          <a:lstStyle/>
          <a:p>
            <a:fld id="{66F61316-0934-49C2-88D0-C4DFEFA81E19}" type="datetimeFigureOut">
              <a:rPr lang="en-TT" smtClean="0">
                <a:solidFill>
                  <a:prstClr val="black">
                    <a:tint val="75000"/>
                  </a:prstClr>
                </a:solidFill>
              </a:rPr>
              <a:pPr/>
              <a:t>19/04/2018</a:t>
            </a:fld>
            <a:endParaRPr lang="en-TT">
              <a:solidFill>
                <a:prstClr val="black">
                  <a:tint val="75000"/>
                </a:prstClr>
              </a:solidFill>
            </a:endParaRPr>
          </a:p>
        </p:txBody>
      </p:sp>
      <p:sp>
        <p:nvSpPr>
          <p:cNvPr id="5" name="Footer Placeholder 4"/>
          <p:cNvSpPr>
            <a:spLocks noGrp="1"/>
          </p:cNvSpPr>
          <p:nvPr>
            <p:ph type="ftr" sz="quarter" idx="11"/>
          </p:nvPr>
        </p:nvSpPr>
        <p:spPr/>
        <p:txBody>
          <a:bodyPr/>
          <a:lstStyle/>
          <a:p>
            <a:endParaRPr lang="en-TT">
              <a:solidFill>
                <a:prstClr val="black">
                  <a:tint val="75000"/>
                </a:prstClr>
              </a:solidFill>
            </a:endParaRPr>
          </a:p>
        </p:txBody>
      </p:sp>
      <p:sp>
        <p:nvSpPr>
          <p:cNvPr id="6" name="Slide Number Placeholder 5"/>
          <p:cNvSpPr>
            <a:spLocks noGrp="1"/>
          </p:cNvSpPr>
          <p:nvPr>
            <p:ph type="sldNum" sz="quarter" idx="12"/>
          </p:nvPr>
        </p:nvSpPr>
        <p:spPr/>
        <p:txBody>
          <a:bodyPr/>
          <a:lstStyle/>
          <a:p>
            <a:fld id="{F6D8E508-727E-4ECD-B796-C26C8D618909}" type="slidenum">
              <a:rPr lang="en-TT" smtClean="0">
                <a:solidFill>
                  <a:prstClr val="black">
                    <a:tint val="75000"/>
                  </a:prstClr>
                </a:solidFill>
              </a:rPr>
              <a:pPr/>
              <a:t>‹#›</a:t>
            </a:fld>
            <a:endParaRPr lang="en-TT">
              <a:solidFill>
                <a:prstClr val="black">
                  <a:tint val="75000"/>
                </a:prstClr>
              </a:solidFill>
            </a:endParaRPr>
          </a:p>
        </p:txBody>
      </p:sp>
    </p:spTree>
    <p:extLst>
      <p:ext uri="{BB962C8B-B14F-4D97-AF65-F5344CB8AC3E}">
        <p14:creationId xmlns:p14="http://schemas.microsoft.com/office/powerpoint/2010/main" val="121052654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T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4" name="Date Placeholder 3"/>
          <p:cNvSpPr>
            <a:spLocks noGrp="1"/>
          </p:cNvSpPr>
          <p:nvPr>
            <p:ph type="dt" sz="half" idx="10"/>
          </p:nvPr>
        </p:nvSpPr>
        <p:spPr/>
        <p:txBody>
          <a:bodyPr/>
          <a:lstStyle/>
          <a:p>
            <a:fld id="{66F61316-0934-49C2-88D0-C4DFEFA81E19}" type="datetimeFigureOut">
              <a:rPr lang="en-TT" smtClean="0">
                <a:solidFill>
                  <a:prstClr val="black">
                    <a:tint val="75000"/>
                  </a:prstClr>
                </a:solidFill>
              </a:rPr>
              <a:pPr/>
              <a:t>19/04/2018</a:t>
            </a:fld>
            <a:endParaRPr lang="en-TT">
              <a:solidFill>
                <a:prstClr val="black">
                  <a:tint val="75000"/>
                </a:prstClr>
              </a:solidFill>
            </a:endParaRPr>
          </a:p>
        </p:txBody>
      </p:sp>
      <p:sp>
        <p:nvSpPr>
          <p:cNvPr id="5" name="Footer Placeholder 4"/>
          <p:cNvSpPr>
            <a:spLocks noGrp="1"/>
          </p:cNvSpPr>
          <p:nvPr>
            <p:ph type="ftr" sz="quarter" idx="11"/>
          </p:nvPr>
        </p:nvSpPr>
        <p:spPr/>
        <p:txBody>
          <a:bodyPr/>
          <a:lstStyle/>
          <a:p>
            <a:endParaRPr lang="en-TT">
              <a:solidFill>
                <a:prstClr val="black">
                  <a:tint val="75000"/>
                </a:prstClr>
              </a:solidFill>
            </a:endParaRPr>
          </a:p>
        </p:txBody>
      </p:sp>
      <p:sp>
        <p:nvSpPr>
          <p:cNvPr id="6" name="Slide Number Placeholder 5"/>
          <p:cNvSpPr>
            <a:spLocks noGrp="1"/>
          </p:cNvSpPr>
          <p:nvPr>
            <p:ph type="sldNum" sz="quarter" idx="12"/>
          </p:nvPr>
        </p:nvSpPr>
        <p:spPr/>
        <p:txBody>
          <a:bodyPr/>
          <a:lstStyle/>
          <a:p>
            <a:fld id="{F6D8E508-727E-4ECD-B796-C26C8D618909}" type="slidenum">
              <a:rPr lang="en-TT" smtClean="0">
                <a:solidFill>
                  <a:prstClr val="black">
                    <a:tint val="75000"/>
                  </a:prstClr>
                </a:solidFill>
              </a:rPr>
              <a:pPr/>
              <a:t>‹#›</a:t>
            </a:fld>
            <a:endParaRPr lang="en-TT">
              <a:solidFill>
                <a:prstClr val="black">
                  <a:tint val="75000"/>
                </a:prstClr>
              </a:solidFill>
            </a:endParaRPr>
          </a:p>
        </p:txBody>
      </p:sp>
    </p:spTree>
    <p:extLst>
      <p:ext uri="{BB962C8B-B14F-4D97-AF65-F5344CB8AC3E}">
        <p14:creationId xmlns:p14="http://schemas.microsoft.com/office/powerpoint/2010/main" val="363932726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TT"/>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F61316-0934-49C2-88D0-C4DFEFA81E19}" type="datetimeFigureOut">
              <a:rPr lang="en-TT" smtClean="0">
                <a:solidFill>
                  <a:prstClr val="black">
                    <a:tint val="75000"/>
                  </a:prstClr>
                </a:solidFill>
              </a:rPr>
              <a:pPr/>
              <a:t>19/04/2018</a:t>
            </a:fld>
            <a:endParaRPr lang="en-TT">
              <a:solidFill>
                <a:prstClr val="black">
                  <a:tint val="75000"/>
                </a:prstClr>
              </a:solidFill>
            </a:endParaRPr>
          </a:p>
        </p:txBody>
      </p:sp>
      <p:sp>
        <p:nvSpPr>
          <p:cNvPr id="5" name="Footer Placeholder 4"/>
          <p:cNvSpPr>
            <a:spLocks noGrp="1"/>
          </p:cNvSpPr>
          <p:nvPr>
            <p:ph type="ftr" sz="quarter" idx="11"/>
          </p:nvPr>
        </p:nvSpPr>
        <p:spPr/>
        <p:txBody>
          <a:bodyPr/>
          <a:lstStyle/>
          <a:p>
            <a:endParaRPr lang="en-TT">
              <a:solidFill>
                <a:prstClr val="black">
                  <a:tint val="75000"/>
                </a:prstClr>
              </a:solidFill>
            </a:endParaRPr>
          </a:p>
        </p:txBody>
      </p:sp>
      <p:sp>
        <p:nvSpPr>
          <p:cNvPr id="6" name="Slide Number Placeholder 5"/>
          <p:cNvSpPr>
            <a:spLocks noGrp="1"/>
          </p:cNvSpPr>
          <p:nvPr>
            <p:ph type="sldNum" sz="quarter" idx="12"/>
          </p:nvPr>
        </p:nvSpPr>
        <p:spPr/>
        <p:txBody>
          <a:bodyPr/>
          <a:lstStyle/>
          <a:p>
            <a:fld id="{F6D8E508-727E-4ECD-B796-C26C8D618909}" type="slidenum">
              <a:rPr lang="en-TT" smtClean="0">
                <a:solidFill>
                  <a:prstClr val="black">
                    <a:tint val="75000"/>
                  </a:prstClr>
                </a:solidFill>
              </a:rPr>
              <a:pPr/>
              <a:t>‹#›</a:t>
            </a:fld>
            <a:endParaRPr lang="en-TT">
              <a:solidFill>
                <a:prstClr val="black">
                  <a:tint val="75000"/>
                </a:prstClr>
              </a:solidFill>
            </a:endParaRPr>
          </a:p>
        </p:txBody>
      </p:sp>
    </p:spTree>
    <p:extLst>
      <p:ext uri="{BB962C8B-B14F-4D97-AF65-F5344CB8AC3E}">
        <p14:creationId xmlns:p14="http://schemas.microsoft.com/office/powerpoint/2010/main" val="259851184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TT"/>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5" name="Date Placeholder 4"/>
          <p:cNvSpPr>
            <a:spLocks noGrp="1"/>
          </p:cNvSpPr>
          <p:nvPr>
            <p:ph type="dt" sz="half" idx="10"/>
          </p:nvPr>
        </p:nvSpPr>
        <p:spPr/>
        <p:txBody>
          <a:bodyPr/>
          <a:lstStyle/>
          <a:p>
            <a:fld id="{66F61316-0934-49C2-88D0-C4DFEFA81E19}" type="datetimeFigureOut">
              <a:rPr lang="en-TT" smtClean="0">
                <a:solidFill>
                  <a:prstClr val="black">
                    <a:tint val="75000"/>
                  </a:prstClr>
                </a:solidFill>
              </a:rPr>
              <a:pPr/>
              <a:t>19/04/2018</a:t>
            </a:fld>
            <a:endParaRPr lang="en-TT">
              <a:solidFill>
                <a:prstClr val="black">
                  <a:tint val="75000"/>
                </a:prstClr>
              </a:solidFill>
            </a:endParaRPr>
          </a:p>
        </p:txBody>
      </p:sp>
      <p:sp>
        <p:nvSpPr>
          <p:cNvPr id="6" name="Footer Placeholder 5"/>
          <p:cNvSpPr>
            <a:spLocks noGrp="1"/>
          </p:cNvSpPr>
          <p:nvPr>
            <p:ph type="ftr" sz="quarter" idx="11"/>
          </p:nvPr>
        </p:nvSpPr>
        <p:spPr/>
        <p:txBody>
          <a:bodyPr/>
          <a:lstStyle/>
          <a:p>
            <a:endParaRPr lang="en-TT">
              <a:solidFill>
                <a:prstClr val="black">
                  <a:tint val="75000"/>
                </a:prstClr>
              </a:solidFill>
            </a:endParaRPr>
          </a:p>
        </p:txBody>
      </p:sp>
      <p:sp>
        <p:nvSpPr>
          <p:cNvPr id="7" name="Slide Number Placeholder 6"/>
          <p:cNvSpPr>
            <a:spLocks noGrp="1"/>
          </p:cNvSpPr>
          <p:nvPr>
            <p:ph type="sldNum" sz="quarter" idx="12"/>
          </p:nvPr>
        </p:nvSpPr>
        <p:spPr/>
        <p:txBody>
          <a:bodyPr/>
          <a:lstStyle/>
          <a:p>
            <a:fld id="{F6D8E508-727E-4ECD-B796-C26C8D618909}" type="slidenum">
              <a:rPr lang="en-TT" smtClean="0">
                <a:solidFill>
                  <a:prstClr val="black">
                    <a:tint val="75000"/>
                  </a:prstClr>
                </a:solidFill>
              </a:rPr>
              <a:pPr/>
              <a:t>‹#›</a:t>
            </a:fld>
            <a:endParaRPr lang="en-TT">
              <a:solidFill>
                <a:prstClr val="black">
                  <a:tint val="75000"/>
                </a:prstClr>
              </a:solidFill>
            </a:endParaRPr>
          </a:p>
        </p:txBody>
      </p:sp>
    </p:spTree>
    <p:extLst>
      <p:ext uri="{BB962C8B-B14F-4D97-AF65-F5344CB8AC3E}">
        <p14:creationId xmlns:p14="http://schemas.microsoft.com/office/powerpoint/2010/main" val="365668268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TT"/>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7" name="Date Placeholder 6"/>
          <p:cNvSpPr>
            <a:spLocks noGrp="1"/>
          </p:cNvSpPr>
          <p:nvPr>
            <p:ph type="dt" sz="half" idx="10"/>
          </p:nvPr>
        </p:nvSpPr>
        <p:spPr/>
        <p:txBody>
          <a:bodyPr/>
          <a:lstStyle/>
          <a:p>
            <a:fld id="{66F61316-0934-49C2-88D0-C4DFEFA81E19}" type="datetimeFigureOut">
              <a:rPr lang="en-TT" smtClean="0">
                <a:solidFill>
                  <a:prstClr val="black">
                    <a:tint val="75000"/>
                  </a:prstClr>
                </a:solidFill>
              </a:rPr>
              <a:pPr/>
              <a:t>19/04/2018</a:t>
            </a:fld>
            <a:endParaRPr lang="en-TT">
              <a:solidFill>
                <a:prstClr val="black">
                  <a:tint val="75000"/>
                </a:prstClr>
              </a:solidFill>
            </a:endParaRPr>
          </a:p>
        </p:txBody>
      </p:sp>
      <p:sp>
        <p:nvSpPr>
          <p:cNvPr id="8" name="Footer Placeholder 7"/>
          <p:cNvSpPr>
            <a:spLocks noGrp="1"/>
          </p:cNvSpPr>
          <p:nvPr>
            <p:ph type="ftr" sz="quarter" idx="11"/>
          </p:nvPr>
        </p:nvSpPr>
        <p:spPr/>
        <p:txBody>
          <a:bodyPr/>
          <a:lstStyle/>
          <a:p>
            <a:endParaRPr lang="en-TT">
              <a:solidFill>
                <a:prstClr val="black">
                  <a:tint val="75000"/>
                </a:prstClr>
              </a:solidFill>
            </a:endParaRPr>
          </a:p>
        </p:txBody>
      </p:sp>
      <p:sp>
        <p:nvSpPr>
          <p:cNvPr id="9" name="Slide Number Placeholder 8"/>
          <p:cNvSpPr>
            <a:spLocks noGrp="1"/>
          </p:cNvSpPr>
          <p:nvPr>
            <p:ph type="sldNum" sz="quarter" idx="12"/>
          </p:nvPr>
        </p:nvSpPr>
        <p:spPr/>
        <p:txBody>
          <a:bodyPr/>
          <a:lstStyle/>
          <a:p>
            <a:fld id="{F6D8E508-727E-4ECD-B796-C26C8D618909}" type="slidenum">
              <a:rPr lang="en-TT" smtClean="0">
                <a:solidFill>
                  <a:prstClr val="black">
                    <a:tint val="75000"/>
                  </a:prstClr>
                </a:solidFill>
              </a:rPr>
              <a:pPr/>
              <a:t>‹#›</a:t>
            </a:fld>
            <a:endParaRPr lang="en-TT">
              <a:solidFill>
                <a:prstClr val="black">
                  <a:tint val="75000"/>
                </a:prstClr>
              </a:solidFill>
            </a:endParaRPr>
          </a:p>
        </p:txBody>
      </p:sp>
    </p:spTree>
    <p:extLst>
      <p:ext uri="{BB962C8B-B14F-4D97-AF65-F5344CB8AC3E}">
        <p14:creationId xmlns:p14="http://schemas.microsoft.com/office/powerpoint/2010/main" val="72794546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TT"/>
          </a:p>
        </p:txBody>
      </p:sp>
      <p:sp>
        <p:nvSpPr>
          <p:cNvPr id="3" name="Date Placeholder 2"/>
          <p:cNvSpPr>
            <a:spLocks noGrp="1"/>
          </p:cNvSpPr>
          <p:nvPr>
            <p:ph type="dt" sz="half" idx="10"/>
          </p:nvPr>
        </p:nvSpPr>
        <p:spPr/>
        <p:txBody>
          <a:bodyPr/>
          <a:lstStyle/>
          <a:p>
            <a:fld id="{66F61316-0934-49C2-88D0-C4DFEFA81E19}" type="datetimeFigureOut">
              <a:rPr lang="en-TT" smtClean="0">
                <a:solidFill>
                  <a:prstClr val="black">
                    <a:tint val="75000"/>
                  </a:prstClr>
                </a:solidFill>
              </a:rPr>
              <a:pPr/>
              <a:t>19/04/2018</a:t>
            </a:fld>
            <a:endParaRPr lang="en-TT">
              <a:solidFill>
                <a:prstClr val="black">
                  <a:tint val="75000"/>
                </a:prstClr>
              </a:solidFill>
            </a:endParaRPr>
          </a:p>
        </p:txBody>
      </p:sp>
      <p:sp>
        <p:nvSpPr>
          <p:cNvPr id="4" name="Footer Placeholder 3"/>
          <p:cNvSpPr>
            <a:spLocks noGrp="1"/>
          </p:cNvSpPr>
          <p:nvPr>
            <p:ph type="ftr" sz="quarter" idx="11"/>
          </p:nvPr>
        </p:nvSpPr>
        <p:spPr/>
        <p:txBody>
          <a:bodyPr/>
          <a:lstStyle/>
          <a:p>
            <a:endParaRPr lang="en-TT">
              <a:solidFill>
                <a:prstClr val="black">
                  <a:tint val="75000"/>
                </a:prstClr>
              </a:solidFill>
            </a:endParaRPr>
          </a:p>
        </p:txBody>
      </p:sp>
      <p:sp>
        <p:nvSpPr>
          <p:cNvPr id="5" name="Slide Number Placeholder 4"/>
          <p:cNvSpPr>
            <a:spLocks noGrp="1"/>
          </p:cNvSpPr>
          <p:nvPr>
            <p:ph type="sldNum" sz="quarter" idx="12"/>
          </p:nvPr>
        </p:nvSpPr>
        <p:spPr/>
        <p:txBody>
          <a:bodyPr/>
          <a:lstStyle/>
          <a:p>
            <a:fld id="{F6D8E508-727E-4ECD-B796-C26C8D618909}" type="slidenum">
              <a:rPr lang="en-TT" smtClean="0">
                <a:solidFill>
                  <a:prstClr val="black">
                    <a:tint val="75000"/>
                  </a:prstClr>
                </a:solidFill>
              </a:rPr>
              <a:pPr/>
              <a:t>‹#›</a:t>
            </a:fld>
            <a:endParaRPr lang="en-TT">
              <a:solidFill>
                <a:prstClr val="black">
                  <a:tint val="75000"/>
                </a:prstClr>
              </a:solidFill>
            </a:endParaRPr>
          </a:p>
        </p:txBody>
      </p:sp>
    </p:spTree>
    <p:extLst>
      <p:ext uri="{BB962C8B-B14F-4D97-AF65-F5344CB8AC3E}">
        <p14:creationId xmlns:p14="http://schemas.microsoft.com/office/powerpoint/2010/main" val="361223947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F61316-0934-49C2-88D0-C4DFEFA81E19}" type="datetimeFigureOut">
              <a:rPr lang="en-TT" smtClean="0">
                <a:solidFill>
                  <a:prstClr val="black">
                    <a:tint val="75000"/>
                  </a:prstClr>
                </a:solidFill>
              </a:rPr>
              <a:pPr/>
              <a:t>19/04/2018</a:t>
            </a:fld>
            <a:endParaRPr lang="en-TT">
              <a:solidFill>
                <a:prstClr val="black">
                  <a:tint val="75000"/>
                </a:prstClr>
              </a:solidFill>
            </a:endParaRPr>
          </a:p>
        </p:txBody>
      </p:sp>
      <p:sp>
        <p:nvSpPr>
          <p:cNvPr id="3" name="Footer Placeholder 2"/>
          <p:cNvSpPr>
            <a:spLocks noGrp="1"/>
          </p:cNvSpPr>
          <p:nvPr>
            <p:ph type="ftr" sz="quarter" idx="11"/>
          </p:nvPr>
        </p:nvSpPr>
        <p:spPr/>
        <p:txBody>
          <a:bodyPr/>
          <a:lstStyle/>
          <a:p>
            <a:endParaRPr lang="en-TT">
              <a:solidFill>
                <a:prstClr val="black">
                  <a:tint val="75000"/>
                </a:prstClr>
              </a:solidFill>
            </a:endParaRPr>
          </a:p>
        </p:txBody>
      </p:sp>
      <p:sp>
        <p:nvSpPr>
          <p:cNvPr id="4" name="Slide Number Placeholder 3"/>
          <p:cNvSpPr>
            <a:spLocks noGrp="1"/>
          </p:cNvSpPr>
          <p:nvPr>
            <p:ph type="sldNum" sz="quarter" idx="12"/>
          </p:nvPr>
        </p:nvSpPr>
        <p:spPr/>
        <p:txBody>
          <a:bodyPr/>
          <a:lstStyle/>
          <a:p>
            <a:fld id="{F6D8E508-727E-4ECD-B796-C26C8D618909}" type="slidenum">
              <a:rPr lang="en-TT" smtClean="0">
                <a:solidFill>
                  <a:prstClr val="black">
                    <a:tint val="75000"/>
                  </a:prstClr>
                </a:solidFill>
              </a:rPr>
              <a:pPr/>
              <a:t>‹#›</a:t>
            </a:fld>
            <a:endParaRPr lang="en-TT">
              <a:solidFill>
                <a:prstClr val="black">
                  <a:tint val="75000"/>
                </a:prstClr>
              </a:solidFill>
            </a:endParaRPr>
          </a:p>
        </p:txBody>
      </p:sp>
    </p:spTree>
    <p:extLst>
      <p:ext uri="{BB962C8B-B14F-4D97-AF65-F5344CB8AC3E}">
        <p14:creationId xmlns:p14="http://schemas.microsoft.com/office/powerpoint/2010/main" val="304060405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TT"/>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F61316-0934-49C2-88D0-C4DFEFA81E19}" type="datetimeFigureOut">
              <a:rPr lang="en-TT" smtClean="0">
                <a:solidFill>
                  <a:prstClr val="black">
                    <a:tint val="75000"/>
                  </a:prstClr>
                </a:solidFill>
              </a:rPr>
              <a:pPr/>
              <a:t>19/04/2018</a:t>
            </a:fld>
            <a:endParaRPr lang="en-TT">
              <a:solidFill>
                <a:prstClr val="black">
                  <a:tint val="75000"/>
                </a:prstClr>
              </a:solidFill>
            </a:endParaRPr>
          </a:p>
        </p:txBody>
      </p:sp>
      <p:sp>
        <p:nvSpPr>
          <p:cNvPr id="6" name="Footer Placeholder 5"/>
          <p:cNvSpPr>
            <a:spLocks noGrp="1"/>
          </p:cNvSpPr>
          <p:nvPr>
            <p:ph type="ftr" sz="quarter" idx="11"/>
          </p:nvPr>
        </p:nvSpPr>
        <p:spPr/>
        <p:txBody>
          <a:bodyPr/>
          <a:lstStyle/>
          <a:p>
            <a:endParaRPr lang="en-TT">
              <a:solidFill>
                <a:prstClr val="black">
                  <a:tint val="75000"/>
                </a:prstClr>
              </a:solidFill>
            </a:endParaRPr>
          </a:p>
        </p:txBody>
      </p:sp>
      <p:sp>
        <p:nvSpPr>
          <p:cNvPr id="7" name="Slide Number Placeholder 6"/>
          <p:cNvSpPr>
            <a:spLocks noGrp="1"/>
          </p:cNvSpPr>
          <p:nvPr>
            <p:ph type="sldNum" sz="quarter" idx="12"/>
          </p:nvPr>
        </p:nvSpPr>
        <p:spPr/>
        <p:txBody>
          <a:bodyPr/>
          <a:lstStyle/>
          <a:p>
            <a:fld id="{F6D8E508-727E-4ECD-B796-C26C8D618909}" type="slidenum">
              <a:rPr lang="en-TT" smtClean="0">
                <a:solidFill>
                  <a:prstClr val="black">
                    <a:tint val="75000"/>
                  </a:prstClr>
                </a:solidFill>
              </a:rPr>
              <a:pPr/>
              <a:t>‹#›</a:t>
            </a:fld>
            <a:endParaRPr lang="en-TT">
              <a:solidFill>
                <a:prstClr val="black">
                  <a:tint val="75000"/>
                </a:prstClr>
              </a:solidFill>
            </a:endParaRPr>
          </a:p>
        </p:txBody>
      </p:sp>
    </p:spTree>
    <p:extLst>
      <p:ext uri="{BB962C8B-B14F-4D97-AF65-F5344CB8AC3E}">
        <p14:creationId xmlns:p14="http://schemas.microsoft.com/office/powerpoint/2010/main" val="78612422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TT"/>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TT"/>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F61316-0934-49C2-88D0-C4DFEFA81E19}" type="datetimeFigureOut">
              <a:rPr lang="en-TT" smtClean="0">
                <a:solidFill>
                  <a:prstClr val="black">
                    <a:tint val="75000"/>
                  </a:prstClr>
                </a:solidFill>
              </a:rPr>
              <a:pPr/>
              <a:t>19/04/2018</a:t>
            </a:fld>
            <a:endParaRPr lang="en-TT">
              <a:solidFill>
                <a:prstClr val="black">
                  <a:tint val="75000"/>
                </a:prstClr>
              </a:solidFill>
            </a:endParaRPr>
          </a:p>
        </p:txBody>
      </p:sp>
      <p:sp>
        <p:nvSpPr>
          <p:cNvPr id="6" name="Footer Placeholder 5"/>
          <p:cNvSpPr>
            <a:spLocks noGrp="1"/>
          </p:cNvSpPr>
          <p:nvPr>
            <p:ph type="ftr" sz="quarter" idx="11"/>
          </p:nvPr>
        </p:nvSpPr>
        <p:spPr/>
        <p:txBody>
          <a:bodyPr/>
          <a:lstStyle/>
          <a:p>
            <a:endParaRPr lang="en-TT">
              <a:solidFill>
                <a:prstClr val="black">
                  <a:tint val="75000"/>
                </a:prstClr>
              </a:solidFill>
            </a:endParaRPr>
          </a:p>
        </p:txBody>
      </p:sp>
      <p:sp>
        <p:nvSpPr>
          <p:cNvPr id="7" name="Slide Number Placeholder 6"/>
          <p:cNvSpPr>
            <a:spLocks noGrp="1"/>
          </p:cNvSpPr>
          <p:nvPr>
            <p:ph type="sldNum" sz="quarter" idx="12"/>
          </p:nvPr>
        </p:nvSpPr>
        <p:spPr/>
        <p:txBody>
          <a:bodyPr/>
          <a:lstStyle/>
          <a:p>
            <a:fld id="{F6D8E508-727E-4ECD-B796-C26C8D618909}" type="slidenum">
              <a:rPr lang="en-TT" smtClean="0">
                <a:solidFill>
                  <a:prstClr val="black">
                    <a:tint val="75000"/>
                  </a:prstClr>
                </a:solidFill>
              </a:rPr>
              <a:pPr/>
              <a:t>‹#›</a:t>
            </a:fld>
            <a:endParaRPr lang="en-TT">
              <a:solidFill>
                <a:prstClr val="black">
                  <a:tint val="75000"/>
                </a:prstClr>
              </a:solidFill>
            </a:endParaRPr>
          </a:p>
        </p:txBody>
      </p:sp>
    </p:spTree>
    <p:extLst>
      <p:ext uri="{BB962C8B-B14F-4D97-AF65-F5344CB8AC3E}">
        <p14:creationId xmlns:p14="http://schemas.microsoft.com/office/powerpoint/2010/main" val="156784606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TT"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F61316-0934-49C2-88D0-C4DFEFA81E19}" type="datetimeFigureOut">
              <a:rPr lang="en-TT" smtClean="0">
                <a:solidFill>
                  <a:prstClr val="black">
                    <a:tint val="75000"/>
                  </a:prstClr>
                </a:solidFill>
              </a:rPr>
              <a:pPr/>
              <a:t>19/04/2018</a:t>
            </a:fld>
            <a:endParaRPr lang="en-TT">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TT">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D8E508-727E-4ECD-B796-C26C8D618909}" type="slidenum">
              <a:rPr lang="en-TT" smtClean="0">
                <a:solidFill>
                  <a:prstClr val="black">
                    <a:tint val="75000"/>
                  </a:prstClr>
                </a:solidFill>
              </a:rPr>
              <a:pPr/>
              <a:t>‹#›</a:t>
            </a:fld>
            <a:endParaRPr lang="en-TT">
              <a:solidFill>
                <a:prstClr val="black">
                  <a:tint val="75000"/>
                </a:prstClr>
              </a:solidFill>
            </a:endParaRPr>
          </a:p>
        </p:txBody>
      </p:sp>
    </p:spTree>
    <p:extLst>
      <p:ext uri="{BB962C8B-B14F-4D97-AF65-F5344CB8AC3E}">
        <p14:creationId xmlns:p14="http://schemas.microsoft.com/office/powerpoint/2010/main" val="14272864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gacetas.procuraduria-admon.gob.pa/27842-A_2015.pdf"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vramlochan@exportt.co.tt"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uF7CheDEgqc"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1659" y="-116092"/>
            <a:ext cx="7766936" cy="1646302"/>
          </a:xfrm>
        </p:spPr>
        <p:txBody>
          <a:bodyPr/>
          <a:lstStyle/>
          <a:p>
            <a:pPr algn="ctr"/>
            <a:r>
              <a:rPr lang="en-TT" sz="4000" dirty="0" smtClean="0">
                <a:solidFill>
                  <a:srgbClr val="FF0000"/>
                </a:solidFill>
                <a:latin typeface="Palatino Linotype" panose="02040502050505030304" pitchFamily="18" charset="0"/>
              </a:rPr>
              <a:t>PANAMA MARKET SURVEY FINDINGS</a:t>
            </a:r>
            <a:endParaRPr lang="en-TT" sz="4000" dirty="0">
              <a:solidFill>
                <a:srgbClr val="FF0000"/>
              </a:solidFill>
              <a:latin typeface="Palatino Linotype" panose="02040502050505030304" pitchFamily="18" charset="0"/>
            </a:endParaRPr>
          </a:p>
        </p:txBody>
      </p:sp>
      <p:sp>
        <p:nvSpPr>
          <p:cNvPr id="3" name="Subtitle 2"/>
          <p:cNvSpPr>
            <a:spLocks noGrp="1"/>
          </p:cNvSpPr>
          <p:nvPr>
            <p:ph type="subTitle" idx="1"/>
          </p:nvPr>
        </p:nvSpPr>
        <p:spPr>
          <a:xfrm>
            <a:off x="0" y="5761101"/>
            <a:ext cx="7766936" cy="1096899"/>
          </a:xfrm>
        </p:spPr>
        <p:txBody>
          <a:bodyPr>
            <a:noAutofit/>
          </a:bodyPr>
          <a:lstStyle/>
          <a:p>
            <a:pPr algn="l"/>
            <a:r>
              <a:rPr lang="en-TT" sz="2000" dirty="0" smtClean="0">
                <a:solidFill>
                  <a:schemeClr val="tx1"/>
                </a:solidFill>
                <a:latin typeface="Palatino Linotype" panose="02040502050505030304" pitchFamily="18" charset="0"/>
              </a:rPr>
              <a:t>Presented By: Vincent Ramlochan</a:t>
            </a:r>
          </a:p>
          <a:p>
            <a:pPr algn="l"/>
            <a:r>
              <a:rPr lang="en-TT" sz="2000" dirty="0">
                <a:solidFill>
                  <a:schemeClr val="tx1"/>
                </a:solidFill>
                <a:latin typeface="Palatino Linotype" panose="02040502050505030304" pitchFamily="18" charset="0"/>
              </a:rPr>
              <a:t>	</a:t>
            </a:r>
            <a:r>
              <a:rPr lang="en-TT" sz="2000" dirty="0" smtClean="0">
                <a:solidFill>
                  <a:schemeClr val="tx1"/>
                </a:solidFill>
                <a:latin typeface="Palatino Linotype" panose="02040502050505030304" pitchFamily="18" charset="0"/>
              </a:rPr>
              <a:t>             Research Officer</a:t>
            </a:r>
          </a:p>
          <a:p>
            <a:pPr algn="l"/>
            <a:r>
              <a:rPr lang="en-TT" sz="2000" dirty="0" smtClean="0">
                <a:solidFill>
                  <a:schemeClr val="tx1"/>
                </a:solidFill>
                <a:latin typeface="Palatino Linotype" panose="02040502050505030304" pitchFamily="18" charset="0"/>
              </a:rPr>
              <a:t>Date: 24</a:t>
            </a:r>
            <a:r>
              <a:rPr lang="en-TT" sz="2000" baseline="30000" dirty="0" smtClean="0">
                <a:solidFill>
                  <a:schemeClr val="tx1"/>
                </a:solidFill>
                <a:latin typeface="Palatino Linotype" panose="02040502050505030304" pitchFamily="18" charset="0"/>
              </a:rPr>
              <a:t>th</a:t>
            </a:r>
            <a:r>
              <a:rPr lang="en-TT" sz="2000" dirty="0" smtClean="0">
                <a:solidFill>
                  <a:schemeClr val="tx1"/>
                </a:solidFill>
                <a:latin typeface="Palatino Linotype" panose="02040502050505030304" pitchFamily="18" charset="0"/>
              </a:rPr>
              <a:t>  May, 2018</a:t>
            </a:r>
            <a:endParaRPr lang="en-TT" sz="2000" dirty="0">
              <a:solidFill>
                <a:schemeClr val="tx1"/>
              </a:solidFill>
              <a:latin typeface="Palatino Linotype" panose="02040502050505030304" pitchFamily="18" charset="0"/>
            </a:endParaRPr>
          </a:p>
        </p:txBody>
      </p:sp>
      <p:sp>
        <p:nvSpPr>
          <p:cNvPr id="6" name="Slide Number Placeholder 5"/>
          <p:cNvSpPr>
            <a:spLocks noGrp="1"/>
          </p:cNvSpPr>
          <p:nvPr>
            <p:ph type="sldNum" sz="quarter" idx="12"/>
          </p:nvPr>
        </p:nvSpPr>
        <p:spPr/>
        <p:txBody>
          <a:bodyPr/>
          <a:lstStyle/>
          <a:p>
            <a:fld id="{334180C8-490D-4BDE-8F48-016CAC78808A}" type="slidenum">
              <a:rPr lang="en-TT" smtClean="0">
                <a:solidFill>
                  <a:prstClr val="black">
                    <a:tint val="75000"/>
                  </a:prstClr>
                </a:solidFill>
              </a:rPr>
              <a:pPr/>
              <a:t>1</a:t>
            </a:fld>
            <a:endParaRPr lang="en-TT">
              <a:solidFill>
                <a:prstClr val="black">
                  <a:tint val="75000"/>
                </a:prstClr>
              </a:solidFill>
            </a:endParaRPr>
          </a:p>
        </p:txBody>
      </p:sp>
      <p:pic>
        <p:nvPicPr>
          <p:cNvPr id="1026" name="Picture 2" descr="Image result for panama fla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34004" y="1649503"/>
            <a:ext cx="6103596" cy="3433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37918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6615"/>
            <a:ext cx="10972800" cy="674268"/>
          </a:xfrm>
        </p:spPr>
        <p:txBody>
          <a:bodyPr>
            <a:normAutofit fontScale="90000"/>
          </a:bodyPr>
          <a:lstStyle/>
          <a:p>
            <a:r>
              <a:rPr lang="en-TT" sz="3500" dirty="0" smtClean="0">
                <a:solidFill>
                  <a:srgbClr val="FF0000"/>
                </a:solidFill>
              </a:rPr>
              <a:t>HEALTH DOCUMENTS  FOR EXPORTING TO PANAMA</a:t>
            </a:r>
            <a:endParaRPr lang="en-TT" sz="3500" dirty="0">
              <a:solidFill>
                <a:srgbClr val="FF0000"/>
              </a:solidFill>
            </a:endParaRPr>
          </a:p>
        </p:txBody>
      </p:sp>
      <p:sp>
        <p:nvSpPr>
          <p:cNvPr id="3" name="Content Placeholder 2"/>
          <p:cNvSpPr>
            <a:spLocks noGrp="1"/>
          </p:cNvSpPr>
          <p:nvPr>
            <p:ph idx="1"/>
          </p:nvPr>
        </p:nvSpPr>
        <p:spPr>
          <a:xfrm>
            <a:off x="609600" y="810883"/>
            <a:ext cx="10972800" cy="5607170"/>
          </a:xfrm>
        </p:spPr>
        <p:txBody>
          <a:bodyPr>
            <a:normAutofit fontScale="47500" lnSpcReduction="20000"/>
          </a:bodyPr>
          <a:lstStyle/>
          <a:p>
            <a:r>
              <a:rPr lang="en-TT" sz="5100" dirty="0" smtClean="0"/>
              <a:t>AUPSA</a:t>
            </a:r>
          </a:p>
          <a:p>
            <a:pPr lvl="1"/>
            <a:endParaRPr lang="en-TT" sz="5100" dirty="0"/>
          </a:p>
          <a:p>
            <a:pPr lvl="1"/>
            <a:r>
              <a:rPr lang="en-TT" sz="4000" dirty="0" smtClean="0"/>
              <a:t>The </a:t>
            </a:r>
            <a:r>
              <a:rPr lang="en-TT" sz="4000" dirty="0"/>
              <a:t>importer must provide AUPSA with a notification 48 hours before the products </a:t>
            </a:r>
            <a:r>
              <a:rPr lang="en-TT" sz="4000" dirty="0" smtClean="0"/>
              <a:t>arrival</a:t>
            </a:r>
          </a:p>
          <a:p>
            <a:pPr lvl="1"/>
            <a:r>
              <a:rPr lang="en-TT" sz="4000" dirty="0" smtClean="0"/>
              <a:t>Documents required at ports for AUPSA</a:t>
            </a:r>
          </a:p>
          <a:p>
            <a:pPr lvl="2"/>
            <a:r>
              <a:rPr lang="en-TT" sz="4000" dirty="0" smtClean="0"/>
              <a:t>Free Sale Certificate </a:t>
            </a:r>
          </a:p>
          <a:p>
            <a:pPr lvl="2"/>
            <a:r>
              <a:rPr lang="en-TT" sz="4000" dirty="0" smtClean="0"/>
              <a:t>Sanitary </a:t>
            </a:r>
            <a:r>
              <a:rPr lang="en-TT" sz="4000" dirty="0"/>
              <a:t>Certificate </a:t>
            </a:r>
            <a:endParaRPr lang="en-TT" sz="4000" dirty="0" smtClean="0"/>
          </a:p>
          <a:p>
            <a:pPr>
              <a:lnSpc>
                <a:spcPct val="320000"/>
              </a:lnSpc>
            </a:pPr>
            <a:r>
              <a:rPr lang="en-TT" sz="4600" dirty="0" smtClean="0"/>
              <a:t>MINISTRY OF HEALTH</a:t>
            </a:r>
          </a:p>
          <a:p>
            <a:pPr lvl="1"/>
            <a:r>
              <a:rPr lang="en-TT" sz="4500" dirty="0"/>
              <a:t>Documents required </a:t>
            </a:r>
            <a:r>
              <a:rPr lang="en-TT" sz="4500" dirty="0" smtClean="0"/>
              <a:t>for signature by Ministry of Health</a:t>
            </a:r>
          </a:p>
          <a:p>
            <a:pPr lvl="2"/>
            <a:r>
              <a:rPr lang="en-TT" sz="4500" dirty="0" smtClean="0"/>
              <a:t>Pre-declaration form </a:t>
            </a:r>
          </a:p>
          <a:p>
            <a:pPr lvl="2"/>
            <a:r>
              <a:rPr lang="en-TT" sz="4500" dirty="0" smtClean="0"/>
              <a:t>Invoice</a:t>
            </a:r>
          </a:p>
          <a:p>
            <a:pPr lvl="2"/>
            <a:r>
              <a:rPr lang="en-TT" sz="4500" dirty="0" smtClean="0"/>
              <a:t>Sanitary registration </a:t>
            </a:r>
            <a:endParaRPr lang="en-TT" sz="4500" dirty="0"/>
          </a:p>
          <a:p>
            <a:pPr lvl="1"/>
            <a:endParaRPr lang="en-TT" dirty="0"/>
          </a:p>
          <a:p>
            <a:pPr lvl="2"/>
            <a:endParaRPr lang="en-TT" sz="3200" dirty="0" smtClean="0"/>
          </a:p>
          <a:p>
            <a:pPr lvl="2"/>
            <a:endParaRPr lang="en-TT" sz="3200" dirty="0"/>
          </a:p>
          <a:p>
            <a:pPr marL="914400" lvl="2" indent="0">
              <a:buNone/>
            </a:pPr>
            <a:r>
              <a:rPr lang="en-TT" dirty="0" smtClean="0"/>
              <a:t> </a:t>
            </a:r>
            <a:endParaRPr lang="en-TT" dirty="0"/>
          </a:p>
          <a:p>
            <a:pPr lvl="1"/>
            <a:endParaRPr lang="en-TT" dirty="0"/>
          </a:p>
        </p:txBody>
      </p:sp>
    </p:spTree>
    <p:extLst>
      <p:ext uri="{BB962C8B-B14F-4D97-AF65-F5344CB8AC3E}">
        <p14:creationId xmlns:p14="http://schemas.microsoft.com/office/powerpoint/2010/main" val="40454976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TT" sz="3500" dirty="0" smtClean="0">
                <a:solidFill>
                  <a:srgbClr val="FF0000"/>
                </a:solidFill>
              </a:rPr>
              <a:t>PRODUCTS THAT DO NOT REQUIRE A SANITARY REGISTRATION NUMBER</a:t>
            </a:r>
            <a:endParaRPr lang="en-TT" sz="3500" dirty="0">
              <a:solidFill>
                <a:srgbClr val="FF0000"/>
              </a:solidFill>
            </a:endParaRPr>
          </a:p>
        </p:txBody>
      </p:sp>
      <p:sp>
        <p:nvSpPr>
          <p:cNvPr id="3" name="Content Placeholder 2"/>
          <p:cNvSpPr>
            <a:spLocks noGrp="1"/>
          </p:cNvSpPr>
          <p:nvPr>
            <p:ph idx="1"/>
          </p:nvPr>
        </p:nvSpPr>
        <p:spPr/>
        <p:txBody>
          <a:bodyPr/>
          <a:lstStyle/>
          <a:p>
            <a:pPr marL="457200" lvl="1" indent="0">
              <a:buNone/>
            </a:pPr>
            <a:endParaRPr lang="en-TT" dirty="0"/>
          </a:p>
          <a:p>
            <a:pPr lvl="1"/>
            <a:r>
              <a:rPr lang="en-TT" dirty="0" smtClean="0"/>
              <a:t>Paper products ( napkins, hand towels, tissue paper)</a:t>
            </a:r>
            <a:endParaRPr lang="en-TT" sz="3600" dirty="0" smtClean="0"/>
          </a:p>
          <a:p>
            <a:pPr lvl="1"/>
            <a:r>
              <a:rPr lang="en-TT" dirty="0" smtClean="0"/>
              <a:t>Construction materials </a:t>
            </a:r>
            <a:endParaRPr lang="en-TT" sz="3600" dirty="0" smtClean="0"/>
          </a:p>
          <a:p>
            <a:pPr lvl="1"/>
            <a:r>
              <a:rPr lang="en-TT" dirty="0" smtClean="0"/>
              <a:t>Food boxes ( must have something stating it is safe for food use)</a:t>
            </a:r>
          </a:p>
          <a:p>
            <a:pPr marL="457200" lvl="1" indent="0">
              <a:buNone/>
            </a:pPr>
            <a:endParaRPr lang="en-TT" dirty="0"/>
          </a:p>
          <a:p>
            <a:pPr lvl="1"/>
            <a:endParaRPr lang="en-TT" sz="3600" dirty="0"/>
          </a:p>
          <a:p>
            <a:endParaRPr lang="en-TT" dirty="0"/>
          </a:p>
        </p:txBody>
      </p:sp>
    </p:spTree>
    <p:extLst>
      <p:ext uri="{BB962C8B-B14F-4D97-AF65-F5344CB8AC3E}">
        <p14:creationId xmlns:p14="http://schemas.microsoft.com/office/powerpoint/2010/main" val="6457106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3332" y="31645"/>
            <a:ext cx="8596668" cy="550460"/>
          </a:xfrm>
        </p:spPr>
        <p:txBody>
          <a:bodyPr>
            <a:noAutofit/>
          </a:bodyPr>
          <a:lstStyle/>
          <a:p>
            <a:pPr algn="ctr"/>
            <a:r>
              <a:rPr lang="en-TT" sz="3500" dirty="0" smtClean="0">
                <a:solidFill>
                  <a:srgbClr val="FF0000"/>
                </a:solidFill>
              </a:rPr>
              <a:t>DISTRIBUTION CHANNEL</a:t>
            </a:r>
            <a:endParaRPr lang="en-TT" sz="3500" dirty="0">
              <a:solidFill>
                <a:srgbClr val="FF0000"/>
              </a:solidFill>
            </a:endParaRPr>
          </a:p>
        </p:txBody>
      </p:sp>
      <p:sp>
        <p:nvSpPr>
          <p:cNvPr id="4" name="Slide Number Placeholder 3"/>
          <p:cNvSpPr>
            <a:spLocks noGrp="1"/>
          </p:cNvSpPr>
          <p:nvPr>
            <p:ph type="sldNum" sz="quarter" idx="12"/>
          </p:nvPr>
        </p:nvSpPr>
        <p:spPr/>
        <p:txBody>
          <a:bodyPr/>
          <a:lstStyle/>
          <a:p>
            <a:fld id="{334180C8-490D-4BDE-8F48-016CAC78808A}" type="slidenum">
              <a:rPr lang="en-TT" smtClean="0">
                <a:solidFill>
                  <a:prstClr val="black">
                    <a:tint val="75000"/>
                  </a:prstClr>
                </a:solidFill>
              </a:rPr>
              <a:pPr/>
              <a:t>12</a:t>
            </a:fld>
            <a:endParaRPr lang="en-TT">
              <a:solidFill>
                <a:prstClr val="black">
                  <a:tint val="75000"/>
                </a:prstClr>
              </a:solidFill>
            </a:endParaRPr>
          </a:p>
        </p:txBody>
      </p:sp>
      <p:pic>
        <p:nvPicPr>
          <p:cNvPr id="6" name="Picture 5"/>
          <p:cNvPicPr>
            <a:picLocks noChangeAspect="1"/>
          </p:cNvPicPr>
          <p:nvPr/>
        </p:nvPicPr>
        <p:blipFill>
          <a:blip r:embed="rId3"/>
          <a:stretch>
            <a:fillRect/>
          </a:stretch>
        </p:blipFill>
        <p:spPr>
          <a:xfrm>
            <a:off x="10680061" y="0"/>
            <a:ext cx="1511939" cy="676715"/>
          </a:xfrm>
          <a:prstGeom prst="rect">
            <a:avLst/>
          </a:prstGeom>
        </p:spPr>
      </p:pic>
      <p:pic>
        <p:nvPicPr>
          <p:cNvPr id="5" name="Picture 4"/>
          <p:cNvPicPr>
            <a:picLocks noChangeAspect="1"/>
          </p:cNvPicPr>
          <p:nvPr/>
        </p:nvPicPr>
        <p:blipFill>
          <a:blip r:embed="rId4"/>
          <a:stretch>
            <a:fillRect/>
          </a:stretch>
        </p:blipFill>
        <p:spPr>
          <a:xfrm>
            <a:off x="630589" y="779798"/>
            <a:ext cx="10805441" cy="5576553"/>
          </a:xfrm>
          <a:prstGeom prst="rect">
            <a:avLst/>
          </a:prstGeom>
        </p:spPr>
      </p:pic>
      <p:sp>
        <p:nvSpPr>
          <p:cNvPr id="11" name="Rectangle 10"/>
          <p:cNvSpPr/>
          <p:nvPr/>
        </p:nvSpPr>
        <p:spPr>
          <a:xfrm>
            <a:off x="2235102" y="2212651"/>
            <a:ext cx="793630" cy="534838"/>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TT" dirty="0">
                <a:solidFill>
                  <a:prstClr val="white"/>
                </a:solidFill>
              </a:rPr>
              <a:t>10%</a:t>
            </a:r>
          </a:p>
        </p:txBody>
      </p:sp>
      <p:sp>
        <p:nvSpPr>
          <p:cNvPr id="12" name="Rectangle 11"/>
          <p:cNvSpPr/>
          <p:nvPr/>
        </p:nvSpPr>
        <p:spPr>
          <a:xfrm>
            <a:off x="5299518" y="2212651"/>
            <a:ext cx="951268" cy="534838"/>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TT" dirty="0">
                <a:solidFill>
                  <a:prstClr val="white"/>
                </a:solidFill>
              </a:rPr>
              <a:t>30-35%</a:t>
            </a:r>
          </a:p>
        </p:txBody>
      </p:sp>
      <p:sp>
        <p:nvSpPr>
          <p:cNvPr id="10" name="Rectangle 9"/>
          <p:cNvSpPr/>
          <p:nvPr/>
        </p:nvSpPr>
        <p:spPr>
          <a:xfrm>
            <a:off x="8521570" y="2212651"/>
            <a:ext cx="988137" cy="534838"/>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TT" dirty="0">
                <a:solidFill>
                  <a:prstClr val="white"/>
                </a:solidFill>
              </a:rPr>
              <a:t>25-30%</a:t>
            </a:r>
          </a:p>
        </p:txBody>
      </p:sp>
      <p:sp>
        <p:nvSpPr>
          <p:cNvPr id="15" name="Rectangle 14"/>
          <p:cNvSpPr/>
          <p:nvPr/>
        </p:nvSpPr>
        <p:spPr>
          <a:xfrm>
            <a:off x="8521571" y="4660922"/>
            <a:ext cx="988137" cy="534838"/>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TT" dirty="0">
                <a:solidFill>
                  <a:prstClr val="white"/>
                </a:solidFill>
              </a:rPr>
              <a:t>10-15%</a:t>
            </a:r>
          </a:p>
        </p:txBody>
      </p:sp>
    </p:spTree>
    <p:extLst>
      <p:ext uri="{BB962C8B-B14F-4D97-AF65-F5344CB8AC3E}">
        <p14:creationId xmlns:p14="http://schemas.microsoft.com/office/powerpoint/2010/main" val="1871055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0"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3332" y="2380977"/>
            <a:ext cx="8596668" cy="1320800"/>
          </a:xfrm>
        </p:spPr>
        <p:txBody>
          <a:bodyPr/>
          <a:lstStyle/>
          <a:p>
            <a:pPr algn="ctr"/>
            <a:r>
              <a:rPr lang="en-TT" dirty="0" smtClean="0">
                <a:solidFill>
                  <a:srgbClr val="FF0000"/>
                </a:solidFill>
              </a:rPr>
              <a:t>RETAIL LANDSCAPE </a:t>
            </a:r>
            <a:endParaRPr lang="en-TT" dirty="0">
              <a:solidFill>
                <a:srgbClr val="FF0000"/>
              </a:solidFill>
            </a:endParaRPr>
          </a:p>
        </p:txBody>
      </p:sp>
      <p:sp>
        <p:nvSpPr>
          <p:cNvPr id="3" name="Slide Number Placeholder 2"/>
          <p:cNvSpPr>
            <a:spLocks noGrp="1"/>
          </p:cNvSpPr>
          <p:nvPr>
            <p:ph type="sldNum" sz="quarter" idx="12"/>
          </p:nvPr>
        </p:nvSpPr>
        <p:spPr/>
        <p:txBody>
          <a:bodyPr/>
          <a:lstStyle/>
          <a:p>
            <a:fld id="{334180C8-490D-4BDE-8F48-016CAC78808A}" type="slidenum">
              <a:rPr lang="en-TT" smtClean="0">
                <a:solidFill>
                  <a:prstClr val="black">
                    <a:tint val="75000"/>
                  </a:prstClr>
                </a:solidFill>
              </a:rPr>
              <a:pPr/>
              <a:t>13</a:t>
            </a:fld>
            <a:endParaRPr lang="en-TT">
              <a:solidFill>
                <a:prstClr val="black">
                  <a:tint val="75000"/>
                </a:prstClr>
              </a:solidFill>
            </a:endParaRPr>
          </a:p>
        </p:txBody>
      </p:sp>
      <p:pic>
        <p:nvPicPr>
          <p:cNvPr id="4" name="Picture 3"/>
          <p:cNvPicPr>
            <a:picLocks noChangeAspect="1"/>
          </p:cNvPicPr>
          <p:nvPr/>
        </p:nvPicPr>
        <p:blipFill>
          <a:blip r:embed="rId3"/>
          <a:stretch>
            <a:fillRect/>
          </a:stretch>
        </p:blipFill>
        <p:spPr>
          <a:xfrm>
            <a:off x="10680061" y="0"/>
            <a:ext cx="1511939" cy="676715"/>
          </a:xfrm>
          <a:prstGeom prst="rect">
            <a:avLst/>
          </a:prstGeom>
        </p:spPr>
      </p:pic>
    </p:spTree>
    <p:extLst>
      <p:ext uri="{BB962C8B-B14F-4D97-AF65-F5344CB8AC3E}">
        <p14:creationId xmlns:p14="http://schemas.microsoft.com/office/powerpoint/2010/main" val="12998499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706" y="287284"/>
            <a:ext cx="8596668" cy="550460"/>
          </a:xfrm>
        </p:spPr>
        <p:txBody>
          <a:bodyPr>
            <a:noAutofit/>
          </a:bodyPr>
          <a:lstStyle/>
          <a:p>
            <a:pPr algn="ctr"/>
            <a:r>
              <a:rPr lang="en-TT" sz="3500" dirty="0" smtClean="0">
                <a:solidFill>
                  <a:srgbClr val="FF0000"/>
                </a:solidFill>
              </a:rPr>
              <a:t>GROCERY RETAILERS IN PANAMA</a:t>
            </a:r>
            <a:endParaRPr lang="en-TT" sz="3500" dirty="0">
              <a:solidFill>
                <a:srgbClr val="FF0000"/>
              </a:solidFill>
            </a:endParaRPr>
          </a:p>
        </p:txBody>
      </p:sp>
      <p:sp>
        <p:nvSpPr>
          <p:cNvPr id="3" name="Content Placeholder 2"/>
          <p:cNvSpPr>
            <a:spLocks noGrp="1"/>
          </p:cNvSpPr>
          <p:nvPr>
            <p:ph idx="1"/>
          </p:nvPr>
        </p:nvSpPr>
        <p:spPr>
          <a:xfrm>
            <a:off x="677333" y="961432"/>
            <a:ext cx="9115595" cy="5445056"/>
          </a:xfrm>
        </p:spPr>
        <p:txBody>
          <a:bodyPr>
            <a:normAutofit fontScale="92500" lnSpcReduction="10000"/>
          </a:bodyPr>
          <a:lstStyle/>
          <a:p>
            <a:pPr marL="0" indent="0">
              <a:buNone/>
            </a:pPr>
            <a:endParaRPr lang="en-TT" dirty="0"/>
          </a:p>
          <a:p>
            <a:r>
              <a:rPr lang="en-TT" dirty="0" smtClean="0"/>
              <a:t>Leading Grocery Retailers </a:t>
            </a:r>
          </a:p>
          <a:p>
            <a:pPr lvl="1"/>
            <a:r>
              <a:rPr lang="en-TT" dirty="0"/>
              <a:t>El </a:t>
            </a:r>
            <a:r>
              <a:rPr lang="en-TT" dirty="0" err="1"/>
              <a:t>Machetazo</a:t>
            </a:r>
            <a:endParaRPr lang="en-TT" sz="3600" dirty="0"/>
          </a:p>
          <a:p>
            <a:pPr lvl="1"/>
            <a:r>
              <a:rPr lang="en-TT" dirty="0" err="1"/>
              <a:t>Riba</a:t>
            </a:r>
            <a:r>
              <a:rPr lang="en-TT" dirty="0"/>
              <a:t> Smith </a:t>
            </a:r>
            <a:endParaRPr lang="en-TT" sz="3600" dirty="0"/>
          </a:p>
          <a:p>
            <a:pPr lvl="1"/>
            <a:r>
              <a:rPr lang="en-TT" dirty="0"/>
              <a:t>Super 99</a:t>
            </a:r>
            <a:endParaRPr lang="en-TT" sz="3600" dirty="0"/>
          </a:p>
          <a:p>
            <a:pPr lvl="1"/>
            <a:r>
              <a:rPr lang="en-TT" dirty="0"/>
              <a:t>El </a:t>
            </a:r>
            <a:r>
              <a:rPr lang="en-TT" dirty="0" err="1"/>
              <a:t>Fuerte</a:t>
            </a:r>
            <a:r>
              <a:rPr lang="en-TT" dirty="0"/>
              <a:t> </a:t>
            </a:r>
            <a:endParaRPr lang="en-TT" sz="3600" dirty="0"/>
          </a:p>
          <a:p>
            <a:pPr lvl="1"/>
            <a:r>
              <a:rPr lang="en-TT" dirty="0"/>
              <a:t>Super </a:t>
            </a:r>
            <a:r>
              <a:rPr lang="en-TT" dirty="0" err="1"/>
              <a:t>Xtra</a:t>
            </a:r>
            <a:endParaRPr lang="en-TT" sz="3600" dirty="0"/>
          </a:p>
          <a:p>
            <a:pPr lvl="1"/>
            <a:r>
              <a:rPr lang="en-TT" dirty="0"/>
              <a:t>El Rey </a:t>
            </a:r>
            <a:endParaRPr lang="en-TT" sz="3600" dirty="0"/>
          </a:p>
          <a:p>
            <a:pPr marL="457200" lvl="1" indent="0">
              <a:buNone/>
            </a:pPr>
            <a:endParaRPr lang="en-TT" dirty="0" smtClean="0"/>
          </a:p>
          <a:p>
            <a:pPr marL="914400" lvl="2" indent="0">
              <a:buNone/>
            </a:pPr>
            <a:endParaRPr lang="en-TT" dirty="0"/>
          </a:p>
          <a:p>
            <a:r>
              <a:rPr lang="en-TT" dirty="0" smtClean="0"/>
              <a:t>Other Major Retailers</a:t>
            </a:r>
          </a:p>
          <a:p>
            <a:pPr lvl="1"/>
            <a:r>
              <a:rPr lang="en-TT" dirty="0" err="1" smtClean="0"/>
              <a:t>Pricesmart</a:t>
            </a:r>
            <a:r>
              <a:rPr lang="en-TT" dirty="0" smtClean="0"/>
              <a:t> (5)</a:t>
            </a:r>
          </a:p>
          <a:p>
            <a:pPr lvl="2"/>
            <a:endParaRPr lang="en-TT" dirty="0"/>
          </a:p>
          <a:p>
            <a:pPr marL="0" indent="0">
              <a:buNone/>
            </a:pPr>
            <a:endParaRPr lang="en-TT" dirty="0"/>
          </a:p>
        </p:txBody>
      </p:sp>
      <p:sp>
        <p:nvSpPr>
          <p:cNvPr id="4" name="Slide Number Placeholder 3"/>
          <p:cNvSpPr>
            <a:spLocks noGrp="1"/>
          </p:cNvSpPr>
          <p:nvPr>
            <p:ph type="sldNum" sz="quarter" idx="12"/>
          </p:nvPr>
        </p:nvSpPr>
        <p:spPr/>
        <p:txBody>
          <a:bodyPr/>
          <a:lstStyle/>
          <a:p>
            <a:fld id="{334180C8-490D-4BDE-8F48-016CAC78808A}" type="slidenum">
              <a:rPr lang="en-TT" smtClean="0">
                <a:solidFill>
                  <a:prstClr val="black">
                    <a:tint val="75000"/>
                  </a:prstClr>
                </a:solidFill>
              </a:rPr>
              <a:pPr/>
              <a:t>14</a:t>
            </a:fld>
            <a:endParaRPr lang="en-TT">
              <a:solidFill>
                <a:prstClr val="black">
                  <a:tint val="75000"/>
                </a:prstClr>
              </a:solidFill>
            </a:endParaRPr>
          </a:p>
        </p:txBody>
      </p:sp>
      <p:pic>
        <p:nvPicPr>
          <p:cNvPr id="6" name="Picture 5"/>
          <p:cNvPicPr>
            <a:picLocks noChangeAspect="1"/>
          </p:cNvPicPr>
          <p:nvPr/>
        </p:nvPicPr>
        <p:blipFill>
          <a:blip r:embed="rId3"/>
          <a:stretch>
            <a:fillRect/>
          </a:stretch>
        </p:blipFill>
        <p:spPr>
          <a:xfrm>
            <a:off x="10680061" y="0"/>
            <a:ext cx="1511939" cy="676715"/>
          </a:xfrm>
          <a:prstGeom prst="rect">
            <a:avLst/>
          </a:prstGeom>
        </p:spPr>
      </p:pic>
      <p:pic>
        <p:nvPicPr>
          <p:cNvPr id="5" name="Picture 4"/>
          <p:cNvPicPr>
            <a:picLocks noChangeAspect="1"/>
          </p:cNvPicPr>
          <p:nvPr/>
        </p:nvPicPr>
        <p:blipFill>
          <a:blip r:embed="rId4"/>
          <a:stretch>
            <a:fillRect/>
          </a:stretch>
        </p:blipFill>
        <p:spPr>
          <a:xfrm>
            <a:off x="3613673" y="1866940"/>
            <a:ext cx="7968727" cy="3181957"/>
          </a:xfrm>
          <a:prstGeom prst="rect">
            <a:avLst/>
          </a:prstGeom>
        </p:spPr>
      </p:pic>
    </p:spTree>
    <p:extLst>
      <p:ext uri="{BB962C8B-B14F-4D97-AF65-F5344CB8AC3E}">
        <p14:creationId xmlns:p14="http://schemas.microsoft.com/office/powerpoint/2010/main" val="25094605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314" y="0"/>
            <a:ext cx="10972800" cy="743279"/>
          </a:xfrm>
        </p:spPr>
        <p:txBody>
          <a:bodyPr>
            <a:normAutofit/>
          </a:bodyPr>
          <a:lstStyle/>
          <a:p>
            <a:r>
              <a:rPr lang="en-TT" sz="3500" dirty="0" smtClean="0">
                <a:solidFill>
                  <a:srgbClr val="FF0000"/>
                </a:solidFill>
              </a:rPr>
              <a:t>COST OF SUPERMARKET ENTRY</a:t>
            </a:r>
            <a:endParaRPr lang="en-TT" sz="3500" dirty="0">
              <a:solidFill>
                <a:srgbClr val="FF0000"/>
              </a:solidFill>
            </a:endParaRPr>
          </a:p>
        </p:txBody>
      </p:sp>
      <p:pic>
        <p:nvPicPr>
          <p:cNvPr id="4" name="Picture 3"/>
          <p:cNvPicPr>
            <a:picLocks noChangeAspect="1"/>
          </p:cNvPicPr>
          <p:nvPr/>
        </p:nvPicPr>
        <p:blipFill>
          <a:blip r:embed="rId3"/>
          <a:stretch>
            <a:fillRect/>
          </a:stretch>
        </p:blipFill>
        <p:spPr>
          <a:xfrm>
            <a:off x="626853" y="605256"/>
            <a:ext cx="11277545" cy="6114721"/>
          </a:xfrm>
          <a:prstGeom prst="rect">
            <a:avLst/>
          </a:prstGeom>
        </p:spPr>
      </p:pic>
    </p:spTree>
    <p:extLst>
      <p:ext uri="{BB962C8B-B14F-4D97-AF65-F5344CB8AC3E}">
        <p14:creationId xmlns:p14="http://schemas.microsoft.com/office/powerpoint/2010/main" val="34103265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1101" y="226390"/>
            <a:ext cx="8596668" cy="699247"/>
          </a:xfrm>
        </p:spPr>
        <p:txBody>
          <a:bodyPr>
            <a:normAutofit fontScale="90000"/>
          </a:bodyPr>
          <a:lstStyle/>
          <a:p>
            <a:pPr algn="ctr"/>
            <a:r>
              <a:rPr lang="en-TT" dirty="0" smtClean="0"/>
              <a:t>CHINITOS</a:t>
            </a:r>
            <a:endParaRPr lang="en-TT" dirty="0"/>
          </a:p>
        </p:txBody>
      </p:sp>
      <p:sp>
        <p:nvSpPr>
          <p:cNvPr id="4" name="Slide Number Placeholder 3"/>
          <p:cNvSpPr>
            <a:spLocks noGrp="1"/>
          </p:cNvSpPr>
          <p:nvPr>
            <p:ph type="sldNum" sz="quarter" idx="12"/>
          </p:nvPr>
        </p:nvSpPr>
        <p:spPr/>
        <p:txBody>
          <a:bodyPr/>
          <a:lstStyle/>
          <a:p>
            <a:fld id="{334180C8-490D-4BDE-8F48-016CAC78808A}" type="slidenum">
              <a:rPr lang="en-TT" smtClean="0">
                <a:solidFill>
                  <a:prstClr val="black">
                    <a:tint val="75000"/>
                  </a:prstClr>
                </a:solidFill>
              </a:rPr>
              <a:pPr/>
              <a:t>16</a:t>
            </a:fld>
            <a:endParaRPr lang="en-TT">
              <a:solidFill>
                <a:prstClr val="black">
                  <a:tint val="75000"/>
                </a:prstClr>
              </a:solidFill>
            </a:endParaRPr>
          </a:p>
        </p:txBody>
      </p:sp>
      <p:pic>
        <p:nvPicPr>
          <p:cNvPr id="3" name="Picture 2"/>
          <p:cNvPicPr>
            <a:picLocks noChangeAspect="1"/>
          </p:cNvPicPr>
          <p:nvPr/>
        </p:nvPicPr>
        <p:blipFill>
          <a:blip r:embed="rId3"/>
          <a:stretch>
            <a:fillRect/>
          </a:stretch>
        </p:blipFill>
        <p:spPr>
          <a:xfrm>
            <a:off x="10680061" y="22532"/>
            <a:ext cx="1511939" cy="676715"/>
          </a:xfrm>
          <a:prstGeom prst="rect">
            <a:avLst/>
          </a:prstGeom>
        </p:spPr>
      </p:pic>
      <p:sp>
        <p:nvSpPr>
          <p:cNvPr id="8" name="Content Placeholder 7"/>
          <p:cNvSpPr>
            <a:spLocks noGrp="1"/>
          </p:cNvSpPr>
          <p:nvPr>
            <p:ph idx="1"/>
          </p:nvPr>
        </p:nvSpPr>
        <p:spPr>
          <a:xfrm>
            <a:off x="609600" y="925637"/>
            <a:ext cx="10972800" cy="5200527"/>
          </a:xfrm>
        </p:spPr>
        <p:txBody>
          <a:bodyPr/>
          <a:lstStyle/>
          <a:p>
            <a:r>
              <a:rPr lang="en-TT" sz="3000" dirty="0" smtClean="0"/>
              <a:t>Down trade in Panama </a:t>
            </a:r>
          </a:p>
          <a:p>
            <a:endParaRPr lang="en-TT" sz="3000" dirty="0" smtClean="0"/>
          </a:p>
          <a:p>
            <a:r>
              <a:rPr lang="en-TT" sz="3000" dirty="0" smtClean="0"/>
              <a:t>Turnover is high ( purchase on a daily basis)</a:t>
            </a:r>
          </a:p>
          <a:p>
            <a:endParaRPr lang="en-TT" sz="3000" dirty="0" smtClean="0"/>
          </a:p>
          <a:p>
            <a:r>
              <a:rPr lang="en-TT" sz="3000" dirty="0" smtClean="0"/>
              <a:t>Product sizes are small</a:t>
            </a:r>
          </a:p>
          <a:p>
            <a:endParaRPr lang="en-TT" dirty="0"/>
          </a:p>
          <a:p>
            <a:pPr marL="0" indent="0">
              <a:buNone/>
            </a:pPr>
            <a:r>
              <a:rPr lang="en-TT" dirty="0" smtClean="0"/>
              <a:t> </a:t>
            </a:r>
            <a:endParaRPr lang="en-TT" dirty="0"/>
          </a:p>
        </p:txBody>
      </p:sp>
    </p:spTree>
    <p:extLst>
      <p:ext uri="{BB962C8B-B14F-4D97-AF65-F5344CB8AC3E}">
        <p14:creationId xmlns:p14="http://schemas.microsoft.com/office/powerpoint/2010/main" val="12436536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6354" y="138023"/>
            <a:ext cx="2281554" cy="406304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6688" y="138023"/>
            <a:ext cx="5535282" cy="3108274"/>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04593" y="37271"/>
            <a:ext cx="2514069" cy="4477109"/>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4774" y="3651385"/>
            <a:ext cx="5239109" cy="2941961"/>
          </a:xfrm>
          <a:prstGeom prst="rect">
            <a:avLst/>
          </a:prstGeom>
        </p:spPr>
      </p:pic>
    </p:spTree>
    <p:extLst>
      <p:ext uri="{BB962C8B-B14F-4D97-AF65-F5344CB8AC3E}">
        <p14:creationId xmlns:p14="http://schemas.microsoft.com/office/powerpoint/2010/main" val="7915887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18281"/>
            <a:ext cx="8596668" cy="550460"/>
          </a:xfrm>
        </p:spPr>
        <p:txBody>
          <a:bodyPr>
            <a:noAutofit/>
          </a:bodyPr>
          <a:lstStyle/>
          <a:p>
            <a:r>
              <a:rPr lang="en-TT" sz="3500" dirty="0" smtClean="0">
                <a:solidFill>
                  <a:srgbClr val="FF0000"/>
                </a:solidFill>
              </a:rPr>
              <a:t>HARDWARE STORES</a:t>
            </a:r>
            <a:endParaRPr lang="en-TT" sz="3500" dirty="0">
              <a:solidFill>
                <a:srgbClr val="FF0000"/>
              </a:solidFill>
            </a:endParaRPr>
          </a:p>
        </p:txBody>
      </p:sp>
      <p:sp>
        <p:nvSpPr>
          <p:cNvPr id="3" name="Content Placeholder 2"/>
          <p:cNvSpPr>
            <a:spLocks noGrp="1"/>
          </p:cNvSpPr>
          <p:nvPr>
            <p:ph idx="1"/>
          </p:nvPr>
        </p:nvSpPr>
        <p:spPr>
          <a:xfrm>
            <a:off x="677334" y="832513"/>
            <a:ext cx="8596668" cy="5208849"/>
          </a:xfrm>
        </p:spPr>
        <p:txBody>
          <a:bodyPr/>
          <a:lstStyle/>
          <a:p>
            <a:pPr lvl="0"/>
            <a:r>
              <a:rPr lang="en-TT" sz="3000" dirty="0" smtClean="0"/>
              <a:t>Leading </a:t>
            </a:r>
            <a:r>
              <a:rPr lang="en-TT" sz="3000" dirty="0"/>
              <a:t>h</a:t>
            </a:r>
            <a:r>
              <a:rPr lang="en-TT" sz="3000" dirty="0" smtClean="0"/>
              <a:t>ardware stores</a:t>
            </a:r>
          </a:p>
          <a:p>
            <a:pPr lvl="1"/>
            <a:r>
              <a:rPr lang="en-TT" sz="2600" dirty="0" smtClean="0"/>
              <a:t>Do </a:t>
            </a:r>
            <a:r>
              <a:rPr lang="en-TT" sz="2600" dirty="0"/>
              <a:t>it Centre</a:t>
            </a:r>
          </a:p>
          <a:p>
            <a:pPr lvl="1"/>
            <a:r>
              <a:rPr lang="en-TT" sz="2600" dirty="0" err="1"/>
              <a:t>Novey</a:t>
            </a:r>
            <a:endParaRPr lang="en-TT" sz="2600" dirty="0"/>
          </a:p>
          <a:p>
            <a:pPr lvl="1"/>
            <a:r>
              <a:rPr lang="en-TT" sz="2600" dirty="0" err="1"/>
              <a:t>Cochez</a:t>
            </a:r>
            <a:r>
              <a:rPr lang="en-TT" sz="2600" dirty="0"/>
              <a:t> </a:t>
            </a:r>
          </a:p>
          <a:p>
            <a:pPr lvl="1"/>
            <a:r>
              <a:rPr lang="en-TT" sz="2600" dirty="0" err="1" smtClean="0"/>
              <a:t>Rodelag</a:t>
            </a:r>
            <a:endParaRPr lang="en-TT" sz="2600" dirty="0" smtClean="0"/>
          </a:p>
          <a:p>
            <a:pPr lvl="1"/>
            <a:r>
              <a:rPr lang="en-TT" sz="2600" dirty="0" err="1" smtClean="0"/>
              <a:t>Hopsa</a:t>
            </a:r>
            <a:endParaRPr lang="en-TT" sz="2600" dirty="0"/>
          </a:p>
          <a:p>
            <a:r>
              <a:rPr lang="en-TT" sz="2600" dirty="0"/>
              <a:t>Main suppliers of construction materials </a:t>
            </a:r>
            <a:r>
              <a:rPr lang="en-TT" sz="2600" dirty="0" smtClean="0"/>
              <a:t>include:</a:t>
            </a:r>
          </a:p>
          <a:p>
            <a:pPr lvl="1"/>
            <a:r>
              <a:rPr lang="en-TT" sz="2200" dirty="0" smtClean="0"/>
              <a:t>China</a:t>
            </a:r>
            <a:r>
              <a:rPr lang="en-TT" sz="2200" dirty="0"/>
              <a:t>, USA, </a:t>
            </a:r>
            <a:r>
              <a:rPr lang="en-TT" sz="2200" dirty="0" smtClean="0"/>
              <a:t>Free zone, </a:t>
            </a:r>
            <a:r>
              <a:rPr lang="en-TT" sz="2200" dirty="0"/>
              <a:t>Costa Rica, Colombia and Mexico.</a:t>
            </a:r>
          </a:p>
          <a:p>
            <a:endParaRPr lang="en-TT" dirty="0"/>
          </a:p>
          <a:p>
            <a:pPr marL="0" indent="0">
              <a:buNone/>
            </a:pPr>
            <a:endParaRPr lang="en-TT" dirty="0"/>
          </a:p>
        </p:txBody>
      </p:sp>
      <p:sp>
        <p:nvSpPr>
          <p:cNvPr id="4" name="Slide Number Placeholder 3"/>
          <p:cNvSpPr>
            <a:spLocks noGrp="1"/>
          </p:cNvSpPr>
          <p:nvPr>
            <p:ph type="sldNum" sz="quarter" idx="12"/>
          </p:nvPr>
        </p:nvSpPr>
        <p:spPr/>
        <p:txBody>
          <a:bodyPr/>
          <a:lstStyle/>
          <a:p>
            <a:fld id="{334180C8-490D-4BDE-8F48-016CAC78808A}" type="slidenum">
              <a:rPr lang="en-TT" smtClean="0">
                <a:solidFill>
                  <a:prstClr val="black">
                    <a:tint val="75000"/>
                  </a:prstClr>
                </a:solidFill>
              </a:rPr>
              <a:pPr/>
              <a:t>18</a:t>
            </a:fld>
            <a:endParaRPr lang="en-TT">
              <a:solidFill>
                <a:prstClr val="black">
                  <a:tint val="75000"/>
                </a:prstClr>
              </a:solidFill>
            </a:endParaRPr>
          </a:p>
        </p:txBody>
      </p:sp>
      <p:pic>
        <p:nvPicPr>
          <p:cNvPr id="5" name="Picture 4"/>
          <p:cNvPicPr>
            <a:picLocks noChangeAspect="1"/>
          </p:cNvPicPr>
          <p:nvPr/>
        </p:nvPicPr>
        <p:blipFill>
          <a:blip r:embed="rId3"/>
          <a:stretch>
            <a:fillRect/>
          </a:stretch>
        </p:blipFill>
        <p:spPr>
          <a:xfrm>
            <a:off x="10680061" y="0"/>
            <a:ext cx="1511939" cy="676715"/>
          </a:xfrm>
          <a:prstGeom prst="rect">
            <a:avLst/>
          </a:prstGeom>
        </p:spPr>
      </p:pic>
      <p:pic>
        <p:nvPicPr>
          <p:cNvPr id="6" name="Picture 5"/>
          <p:cNvPicPr>
            <a:picLocks noChangeAspect="1"/>
          </p:cNvPicPr>
          <p:nvPr/>
        </p:nvPicPr>
        <p:blipFill>
          <a:blip r:embed="rId4"/>
          <a:stretch>
            <a:fillRect/>
          </a:stretch>
        </p:blipFill>
        <p:spPr>
          <a:xfrm>
            <a:off x="3414865" y="1300428"/>
            <a:ext cx="7256517" cy="1736069"/>
          </a:xfrm>
          <a:prstGeom prst="rect">
            <a:avLst/>
          </a:prstGeom>
        </p:spPr>
      </p:pic>
    </p:spTree>
    <p:extLst>
      <p:ext uri="{BB962C8B-B14F-4D97-AF65-F5344CB8AC3E}">
        <p14:creationId xmlns:p14="http://schemas.microsoft.com/office/powerpoint/2010/main" val="31617640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570751"/>
          </a:xfrm>
        </p:spPr>
        <p:txBody>
          <a:bodyPr>
            <a:normAutofit fontScale="90000"/>
          </a:bodyPr>
          <a:lstStyle/>
          <a:p>
            <a:r>
              <a:rPr lang="en-TT" dirty="0" smtClean="0">
                <a:solidFill>
                  <a:srgbClr val="FF0000"/>
                </a:solidFill>
              </a:rPr>
              <a:t>DISTRIBUTORS</a:t>
            </a:r>
            <a:endParaRPr lang="en-TT" dirty="0">
              <a:solidFill>
                <a:srgbClr val="FF0000"/>
              </a:solidFill>
            </a:endParaRPr>
          </a:p>
        </p:txBody>
      </p:sp>
      <p:sp>
        <p:nvSpPr>
          <p:cNvPr id="3" name="Content Placeholder 2"/>
          <p:cNvSpPr>
            <a:spLocks noGrp="1"/>
          </p:cNvSpPr>
          <p:nvPr>
            <p:ph idx="1"/>
          </p:nvPr>
        </p:nvSpPr>
        <p:spPr>
          <a:xfrm>
            <a:off x="609600" y="845389"/>
            <a:ext cx="10972800" cy="5280775"/>
          </a:xfrm>
        </p:spPr>
        <p:txBody>
          <a:bodyPr>
            <a:normAutofit/>
          </a:bodyPr>
          <a:lstStyle/>
          <a:p>
            <a:r>
              <a:rPr lang="en-TT" dirty="0" smtClean="0"/>
              <a:t>There is NO distributor law in Panama</a:t>
            </a:r>
          </a:p>
          <a:p>
            <a:endParaRPr lang="en-TT" dirty="0" smtClean="0"/>
          </a:p>
          <a:p>
            <a:r>
              <a:rPr lang="en-TT" dirty="0" smtClean="0"/>
              <a:t>Credit terms = 60 to 90 days</a:t>
            </a:r>
          </a:p>
          <a:p>
            <a:pPr marL="0" indent="0">
              <a:buNone/>
            </a:pPr>
            <a:endParaRPr lang="en-TT" dirty="0" smtClean="0"/>
          </a:p>
          <a:p>
            <a:r>
              <a:rPr lang="en-TT" dirty="0" smtClean="0"/>
              <a:t>Product range is important </a:t>
            </a:r>
          </a:p>
          <a:p>
            <a:endParaRPr lang="en-TT" dirty="0" smtClean="0"/>
          </a:p>
          <a:p>
            <a:r>
              <a:rPr lang="en-TT" dirty="0"/>
              <a:t>Many distributors outsource their logistics operations </a:t>
            </a:r>
            <a:endParaRPr lang="en-TT" dirty="0" smtClean="0"/>
          </a:p>
          <a:p>
            <a:endParaRPr lang="en-TT" dirty="0"/>
          </a:p>
          <a:p>
            <a:r>
              <a:rPr lang="en-TT" dirty="0" smtClean="0"/>
              <a:t>Differentiated products (unique, eco, green)</a:t>
            </a:r>
          </a:p>
          <a:p>
            <a:endParaRPr lang="en-TT" dirty="0" smtClean="0"/>
          </a:p>
          <a:p>
            <a:endParaRPr lang="en-TT" dirty="0"/>
          </a:p>
        </p:txBody>
      </p:sp>
    </p:spTree>
    <p:extLst>
      <p:ext uri="{BB962C8B-B14F-4D97-AF65-F5344CB8AC3E}">
        <p14:creationId xmlns:p14="http://schemas.microsoft.com/office/powerpoint/2010/main" val="382141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9284" y="219514"/>
            <a:ext cx="8596668" cy="549499"/>
          </a:xfrm>
        </p:spPr>
        <p:txBody>
          <a:bodyPr>
            <a:noAutofit/>
          </a:bodyPr>
          <a:lstStyle/>
          <a:p>
            <a:pPr algn="ctr"/>
            <a:r>
              <a:rPr lang="en-TT" sz="3500" dirty="0" smtClean="0"/>
              <a:t>PANAMA’S TRADE AGREEMENTS</a:t>
            </a:r>
            <a:endParaRPr lang="en-TT" sz="3500" dirty="0"/>
          </a:p>
        </p:txBody>
      </p:sp>
      <p:sp>
        <p:nvSpPr>
          <p:cNvPr id="3" name="Content Placeholder 2"/>
          <p:cNvSpPr>
            <a:spLocks noGrp="1"/>
          </p:cNvSpPr>
          <p:nvPr>
            <p:ph idx="1"/>
          </p:nvPr>
        </p:nvSpPr>
        <p:spPr>
          <a:xfrm>
            <a:off x="677334" y="769013"/>
            <a:ext cx="8596668" cy="5637474"/>
          </a:xfrm>
        </p:spPr>
        <p:txBody>
          <a:bodyPr>
            <a:normAutofit fontScale="85000" lnSpcReduction="20000"/>
          </a:bodyPr>
          <a:lstStyle/>
          <a:p>
            <a:r>
              <a:rPr lang="en-TT" sz="2500" dirty="0" smtClean="0"/>
              <a:t>Panama has more trade agreements than any other Central American country. </a:t>
            </a:r>
          </a:p>
          <a:p>
            <a:pPr marL="0" indent="0">
              <a:buNone/>
            </a:pPr>
            <a:endParaRPr lang="en-TT" sz="2500" dirty="0" smtClean="0"/>
          </a:p>
          <a:p>
            <a:r>
              <a:rPr lang="en-TT" sz="2500" dirty="0" smtClean="0"/>
              <a:t>20 Trade Agreements </a:t>
            </a:r>
            <a:endParaRPr lang="en-TT" sz="2100" dirty="0" smtClean="0"/>
          </a:p>
          <a:p>
            <a:pPr lvl="1"/>
            <a:r>
              <a:rPr lang="en-TT" sz="2400" dirty="0" smtClean="0"/>
              <a:t>Canada, USA, Mexico,</a:t>
            </a:r>
          </a:p>
          <a:p>
            <a:pPr lvl="1"/>
            <a:r>
              <a:rPr lang="en-TT" sz="2400" dirty="0" smtClean="0"/>
              <a:t>Guatemala, Nicaragua, Costa Rica, El Salvador, Honduras,</a:t>
            </a:r>
          </a:p>
          <a:p>
            <a:pPr lvl="1"/>
            <a:r>
              <a:rPr lang="en-TT" sz="2400" dirty="0" smtClean="0"/>
              <a:t>Colombia, Peru, Chile, ALADI, </a:t>
            </a:r>
          </a:p>
          <a:p>
            <a:pPr lvl="1"/>
            <a:r>
              <a:rPr lang="en-TT" sz="2400" dirty="0" smtClean="0"/>
              <a:t>Cuba, Dominican Republic, </a:t>
            </a:r>
            <a:r>
              <a:rPr lang="en-TT" sz="2400" b="1" u="sng" dirty="0" smtClean="0"/>
              <a:t>Trinidad and Tobago, </a:t>
            </a:r>
          </a:p>
          <a:p>
            <a:pPr lvl="1"/>
            <a:r>
              <a:rPr lang="en-TT" sz="2400" dirty="0" smtClean="0"/>
              <a:t>EU, EFTA, </a:t>
            </a:r>
          </a:p>
          <a:p>
            <a:pPr lvl="1"/>
            <a:r>
              <a:rPr lang="en-TT" sz="2400" dirty="0" smtClean="0"/>
              <a:t>Taiwan, Singapore </a:t>
            </a:r>
          </a:p>
          <a:p>
            <a:pPr lvl="1"/>
            <a:r>
              <a:rPr lang="en-TT" sz="2400" dirty="0" smtClean="0"/>
              <a:t>South Korea and Israel </a:t>
            </a:r>
            <a:r>
              <a:rPr lang="en-TT" sz="2400" i="1" dirty="0" smtClean="0"/>
              <a:t>**** Currently under negotiations****</a:t>
            </a:r>
          </a:p>
          <a:p>
            <a:pPr lvl="1"/>
            <a:endParaRPr lang="en-TT" sz="2100" dirty="0" smtClean="0"/>
          </a:p>
          <a:p>
            <a:r>
              <a:rPr lang="en-TT" sz="2900" b="1" i="1" dirty="0"/>
              <a:t>Panama has cut ties with Taiwan and forged relations with </a:t>
            </a:r>
            <a:r>
              <a:rPr lang="en-TT" sz="2900" b="1" i="1" dirty="0" smtClean="0"/>
              <a:t>China</a:t>
            </a:r>
          </a:p>
          <a:p>
            <a:endParaRPr lang="en-TT" sz="2900" b="1" i="1" dirty="0" smtClean="0"/>
          </a:p>
          <a:p>
            <a:r>
              <a:rPr lang="en-TT" sz="2900" dirty="0"/>
              <a:t>On 7</a:t>
            </a:r>
            <a:r>
              <a:rPr lang="en-TT" sz="2900" baseline="30000" dirty="0"/>
              <a:t>th</a:t>
            </a:r>
            <a:r>
              <a:rPr lang="en-TT" sz="2900" dirty="0"/>
              <a:t> July 2015, </a:t>
            </a:r>
            <a:r>
              <a:rPr lang="en-TT" sz="2900" dirty="0" err="1"/>
              <a:t>Decreto</a:t>
            </a:r>
            <a:r>
              <a:rPr lang="en-TT" sz="2900" dirty="0"/>
              <a:t> De </a:t>
            </a:r>
            <a:r>
              <a:rPr lang="en-TT" sz="2900" dirty="0" err="1"/>
              <a:t>Gabinete</a:t>
            </a:r>
            <a:r>
              <a:rPr lang="en-TT" sz="2900" dirty="0"/>
              <a:t> No 17  was approved </a:t>
            </a:r>
          </a:p>
        </p:txBody>
      </p:sp>
      <p:sp>
        <p:nvSpPr>
          <p:cNvPr id="5" name="Slide Number Placeholder 4"/>
          <p:cNvSpPr>
            <a:spLocks noGrp="1"/>
          </p:cNvSpPr>
          <p:nvPr>
            <p:ph type="sldNum" sz="quarter" idx="12"/>
          </p:nvPr>
        </p:nvSpPr>
        <p:spPr/>
        <p:txBody>
          <a:bodyPr/>
          <a:lstStyle/>
          <a:p>
            <a:fld id="{334180C8-490D-4BDE-8F48-016CAC78808A}" type="slidenum">
              <a:rPr lang="en-TT" smtClean="0">
                <a:solidFill>
                  <a:prstClr val="black">
                    <a:tint val="75000"/>
                  </a:prstClr>
                </a:solidFill>
              </a:rPr>
              <a:pPr/>
              <a:t>2</a:t>
            </a:fld>
            <a:endParaRPr lang="en-TT">
              <a:solidFill>
                <a:prstClr val="black">
                  <a:tint val="75000"/>
                </a:prstClr>
              </a:solidFill>
            </a:endParaRPr>
          </a:p>
        </p:txBody>
      </p:sp>
      <p:pic>
        <p:nvPicPr>
          <p:cNvPr id="6" name="Picture 5"/>
          <p:cNvPicPr>
            <a:picLocks noChangeAspect="1"/>
          </p:cNvPicPr>
          <p:nvPr/>
        </p:nvPicPr>
        <p:blipFill>
          <a:blip r:embed="rId3"/>
          <a:stretch>
            <a:fillRect/>
          </a:stretch>
        </p:blipFill>
        <p:spPr>
          <a:xfrm>
            <a:off x="10680061" y="0"/>
            <a:ext cx="1511939" cy="676715"/>
          </a:xfrm>
          <a:prstGeom prst="rect">
            <a:avLst/>
          </a:prstGeom>
        </p:spPr>
      </p:pic>
    </p:spTree>
    <p:extLst>
      <p:ext uri="{BB962C8B-B14F-4D97-AF65-F5344CB8AC3E}">
        <p14:creationId xmlns:p14="http://schemas.microsoft.com/office/powerpoint/2010/main" val="16645275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570751"/>
          </a:xfrm>
        </p:spPr>
        <p:txBody>
          <a:bodyPr>
            <a:normAutofit fontScale="90000"/>
          </a:bodyPr>
          <a:lstStyle/>
          <a:p>
            <a:r>
              <a:rPr lang="en-TT" dirty="0" smtClean="0">
                <a:solidFill>
                  <a:srgbClr val="FF0000"/>
                </a:solidFill>
              </a:rPr>
              <a:t>PRIVATE LABELLING </a:t>
            </a:r>
            <a:endParaRPr lang="en-TT" dirty="0">
              <a:solidFill>
                <a:srgbClr val="FF0000"/>
              </a:solidFill>
            </a:endParaRPr>
          </a:p>
        </p:txBody>
      </p:sp>
      <p:sp>
        <p:nvSpPr>
          <p:cNvPr id="3" name="Content Placeholder 2"/>
          <p:cNvSpPr>
            <a:spLocks noGrp="1"/>
          </p:cNvSpPr>
          <p:nvPr>
            <p:ph idx="1"/>
          </p:nvPr>
        </p:nvSpPr>
        <p:spPr>
          <a:xfrm>
            <a:off x="609600" y="845389"/>
            <a:ext cx="10972800" cy="5280775"/>
          </a:xfrm>
        </p:spPr>
        <p:txBody>
          <a:bodyPr/>
          <a:lstStyle/>
          <a:p>
            <a:r>
              <a:rPr lang="en-TT" dirty="0" smtClean="0"/>
              <a:t>Private labelling is very popular  and growing trend in Panama </a:t>
            </a:r>
          </a:p>
          <a:p>
            <a:endParaRPr lang="en-TT" dirty="0" smtClean="0"/>
          </a:p>
          <a:p>
            <a:r>
              <a:rPr lang="en-TT" dirty="0" smtClean="0"/>
              <a:t>Distributors carry their own private label brands </a:t>
            </a:r>
          </a:p>
          <a:p>
            <a:endParaRPr lang="en-TT" dirty="0" smtClean="0"/>
          </a:p>
          <a:p>
            <a:r>
              <a:rPr lang="en-TT" dirty="0" smtClean="0"/>
              <a:t>No difference between private label and branded products</a:t>
            </a:r>
          </a:p>
          <a:p>
            <a:endParaRPr lang="en-TT" dirty="0"/>
          </a:p>
          <a:p>
            <a:endParaRPr lang="en-TT" dirty="0" smtClean="0"/>
          </a:p>
          <a:p>
            <a:endParaRPr lang="en-TT" dirty="0"/>
          </a:p>
        </p:txBody>
      </p:sp>
    </p:spTree>
    <p:extLst>
      <p:ext uri="{BB962C8B-B14F-4D97-AF65-F5344CB8AC3E}">
        <p14:creationId xmlns:p14="http://schemas.microsoft.com/office/powerpoint/2010/main" val="24609233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528" y="0"/>
            <a:ext cx="3027872" cy="403716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66350" y="237226"/>
            <a:ext cx="2135398" cy="284719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67698" y="237226"/>
            <a:ext cx="3212263" cy="4283016"/>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79025" y="3256471"/>
            <a:ext cx="4802038" cy="3601529"/>
          </a:xfrm>
          <a:prstGeom prst="rect">
            <a:avLst/>
          </a:prstGeom>
        </p:spPr>
      </p:pic>
    </p:spTree>
    <p:extLst>
      <p:ext uri="{BB962C8B-B14F-4D97-AF65-F5344CB8AC3E}">
        <p14:creationId xmlns:p14="http://schemas.microsoft.com/office/powerpoint/2010/main" val="23564803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3852" y="2402541"/>
            <a:ext cx="8596668" cy="1320800"/>
          </a:xfrm>
        </p:spPr>
        <p:txBody>
          <a:bodyPr>
            <a:normAutofit/>
          </a:bodyPr>
          <a:lstStyle/>
          <a:p>
            <a:pPr algn="ctr"/>
            <a:r>
              <a:rPr lang="en-TT" sz="3500" dirty="0" smtClean="0">
                <a:solidFill>
                  <a:srgbClr val="FF0000"/>
                </a:solidFill>
              </a:rPr>
              <a:t>MARKET ENTRY REQUIRMENTS</a:t>
            </a:r>
            <a:endParaRPr lang="en-TT" sz="3500" dirty="0">
              <a:solidFill>
                <a:srgbClr val="FF0000"/>
              </a:solidFill>
            </a:endParaRPr>
          </a:p>
        </p:txBody>
      </p:sp>
      <p:sp>
        <p:nvSpPr>
          <p:cNvPr id="4" name="Slide Number Placeholder 3"/>
          <p:cNvSpPr>
            <a:spLocks noGrp="1"/>
          </p:cNvSpPr>
          <p:nvPr>
            <p:ph type="sldNum" sz="quarter" idx="12"/>
          </p:nvPr>
        </p:nvSpPr>
        <p:spPr/>
        <p:txBody>
          <a:bodyPr/>
          <a:lstStyle/>
          <a:p>
            <a:fld id="{334180C8-490D-4BDE-8F48-016CAC78808A}" type="slidenum">
              <a:rPr lang="en-TT" smtClean="0">
                <a:solidFill>
                  <a:srgbClr val="0F6FC6"/>
                </a:solidFill>
              </a:rPr>
              <a:pPr/>
              <a:t>22</a:t>
            </a:fld>
            <a:endParaRPr lang="en-TT">
              <a:solidFill>
                <a:srgbClr val="0F6FC6"/>
              </a:solidFill>
            </a:endParaRPr>
          </a:p>
        </p:txBody>
      </p:sp>
    </p:spTree>
    <p:extLst>
      <p:ext uri="{BB962C8B-B14F-4D97-AF65-F5344CB8AC3E}">
        <p14:creationId xmlns:p14="http://schemas.microsoft.com/office/powerpoint/2010/main" val="25149464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4175" y="-123647"/>
            <a:ext cx="8596668" cy="1320800"/>
          </a:xfrm>
        </p:spPr>
        <p:txBody>
          <a:bodyPr>
            <a:normAutofit/>
          </a:bodyPr>
          <a:lstStyle/>
          <a:p>
            <a:r>
              <a:rPr lang="en-TT" sz="3500" dirty="0" smtClean="0">
                <a:solidFill>
                  <a:srgbClr val="FF0000"/>
                </a:solidFill>
              </a:rPr>
              <a:t>Packaging and Labelling Requirements </a:t>
            </a:r>
            <a:endParaRPr lang="en-TT" sz="3500" dirty="0">
              <a:solidFill>
                <a:srgbClr val="FF0000"/>
              </a:solidFill>
            </a:endParaRPr>
          </a:p>
        </p:txBody>
      </p:sp>
      <p:sp>
        <p:nvSpPr>
          <p:cNvPr id="3" name="Content Placeholder 2"/>
          <p:cNvSpPr>
            <a:spLocks noGrp="1"/>
          </p:cNvSpPr>
          <p:nvPr>
            <p:ph idx="1"/>
          </p:nvPr>
        </p:nvSpPr>
        <p:spPr>
          <a:xfrm>
            <a:off x="677333" y="851742"/>
            <a:ext cx="10815419" cy="5554745"/>
          </a:xfrm>
        </p:spPr>
        <p:txBody>
          <a:bodyPr>
            <a:normAutofit fontScale="92500"/>
          </a:bodyPr>
          <a:lstStyle/>
          <a:p>
            <a:pPr lvl="0"/>
            <a:r>
              <a:rPr lang="en-TT" sz="3000" dirty="0"/>
              <a:t>Currently there are no packaging laws in Panama</a:t>
            </a:r>
            <a:r>
              <a:rPr lang="en-TT" sz="3000" dirty="0" smtClean="0"/>
              <a:t>.</a:t>
            </a:r>
          </a:p>
          <a:p>
            <a:pPr lvl="0"/>
            <a:endParaRPr lang="en-TT" sz="3000" dirty="0"/>
          </a:p>
          <a:p>
            <a:pPr lvl="0"/>
            <a:r>
              <a:rPr lang="en-TT" sz="3000" dirty="0"/>
              <a:t>Currently, Panama is basing their packaging and labelling regulations on the CODEX STAN 1-1985 international system.  </a:t>
            </a:r>
            <a:r>
              <a:rPr lang="en-TT" sz="3000" u="sng" dirty="0">
                <a:hlinkClick r:id="rId3"/>
              </a:rPr>
              <a:t>http://gacetas.procuraduria-admon.gob.pa/27842-A_2015.pdf</a:t>
            </a:r>
            <a:r>
              <a:rPr lang="en-TT" sz="3000" u="sng" dirty="0"/>
              <a:t> </a:t>
            </a:r>
            <a:endParaRPr lang="en-TT" sz="3000" u="sng" dirty="0" smtClean="0"/>
          </a:p>
          <a:p>
            <a:pPr lvl="0"/>
            <a:endParaRPr lang="en-TT" sz="3000" dirty="0"/>
          </a:p>
          <a:p>
            <a:pPr lvl="0"/>
            <a:r>
              <a:rPr lang="en-TT" sz="3000" dirty="0"/>
              <a:t>Product labels for non-food products must follow RTCA 855 ED 4th August, 2015</a:t>
            </a:r>
            <a:r>
              <a:rPr lang="en-TT" sz="3000" dirty="0" smtClean="0"/>
              <a:t>.</a:t>
            </a:r>
          </a:p>
          <a:p>
            <a:pPr lvl="0"/>
            <a:endParaRPr lang="en-TT" sz="3000" dirty="0"/>
          </a:p>
          <a:p>
            <a:pPr lvl="0"/>
            <a:r>
              <a:rPr lang="en-TT" sz="3000" dirty="0"/>
              <a:t>Labels can be printed in Spanish or English although Spanish is preferred</a:t>
            </a:r>
          </a:p>
          <a:p>
            <a:pPr lvl="1">
              <a:buFont typeface="Wingdings" panose="05000000000000000000" pitchFamily="2" charset="2"/>
              <a:buChar char="Ø"/>
            </a:pPr>
            <a:endParaRPr lang="en-TT" dirty="0" smtClean="0"/>
          </a:p>
          <a:p>
            <a:pPr lvl="1">
              <a:buFont typeface="Wingdings" panose="05000000000000000000" pitchFamily="2" charset="2"/>
              <a:buChar char="Ø"/>
            </a:pPr>
            <a:endParaRPr lang="en-TT" dirty="0" smtClean="0"/>
          </a:p>
          <a:p>
            <a:pPr lvl="1">
              <a:buFont typeface="Wingdings" panose="05000000000000000000" pitchFamily="2" charset="2"/>
              <a:buChar char="Ø"/>
            </a:pPr>
            <a:endParaRPr lang="en-TT" dirty="0" smtClean="0"/>
          </a:p>
          <a:p>
            <a:pPr>
              <a:buFont typeface="Wingdings" panose="05000000000000000000" pitchFamily="2" charset="2"/>
              <a:buChar char="Ø"/>
            </a:pPr>
            <a:endParaRPr lang="en-TT" dirty="0" smtClean="0"/>
          </a:p>
        </p:txBody>
      </p:sp>
      <p:sp>
        <p:nvSpPr>
          <p:cNvPr id="4" name="Slide Number Placeholder 3"/>
          <p:cNvSpPr>
            <a:spLocks noGrp="1"/>
          </p:cNvSpPr>
          <p:nvPr>
            <p:ph type="sldNum" sz="quarter" idx="12"/>
          </p:nvPr>
        </p:nvSpPr>
        <p:spPr/>
        <p:txBody>
          <a:bodyPr/>
          <a:lstStyle/>
          <a:p>
            <a:fld id="{334180C8-490D-4BDE-8F48-016CAC78808A}" type="slidenum">
              <a:rPr lang="en-TT" smtClean="0">
                <a:solidFill>
                  <a:prstClr val="black">
                    <a:tint val="75000"/>
                  </a:prstClr>
                </a:solidFill>
              </a:rPr>
              <a:pPr/>
              <a:t>23</a:t>
            </a:fld>
            <a:endParaRPr lang="en-TT">
              <a:solidFill>
                <a:prstClr val="black">
                  <a:tint val="75000"/>
                </a:prstClr>
              </a:solidFill>
            </a:endParaRPr>
          </a:p>
        </p:txBody>
      </p:sp>
      <p:pic>
        <p:nvPicPr>
          <p:cNvPr id="6" name="Picture 5"/>
          <p:cNvPicPr>
            <a:picLocks noChangeAspect="1"/>
          </p:cNvPicPr>
          <p:nvPr/>
        </p:nvPicPr>
        <p:blipFill>
          <a:blip r:embed="rId4"/>
          <a:stretch>
            <a:fillRect/>
          </a:stretch>
        </p:blipFill>
        <p:spPr>
          <a:xfrm>
            <a:off x="10680061" y="0"/>
            <a:ext cx="1511939" cy="676715"/>
          </a:xfrm>
          <a:prstGeom prst="rect">
            <a:avLst/>
          </a:prstGeom>
        </p:spPr>
      </p:pic>
    </p:spTree>
    <p:extLst>
      <p:ext uri="{BB962C8B-B14F-4D97-AF65-F5344CB8AC3E}">
        <p14:creationId xmlns:p14="http://schemas.microsoft.com/office/powerpoint/2010/main" val="19892667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34180C8-490D-4BDE-8F48-016CAC78808A}" type="slidenum">
              <a:rPr lang="en-TT" smtClean="0">
                <a:solidFill>
                  <a:prstClr val="black">
                    <a:tint val="75000"/>
                  </a:prstClr>
                </a:solidFill>
              </a:rPr>
              <a:pPr/>
              <a:t>24</a:t>
            </a:fld>
            <a:endParaRPr lang="en-TT">
              <a:solidFill>
                <a:prstClr val="black">
                  <a:tint val="75000"/>
                </a:prstClr>
              </a:solidFill>
            </a:endParaRPr>
          </a:p>
        </p:txBody>
      </p:sp>
      <p:pic>
        <p:nvPicPr>
          <p:cNvPr id="7" name="Picture 6"/>
          <p:cNvPicPr>
            <a:picLocks noChangeAspect="1"/>
          </p:cNvPicPr>
          <p:nvPr/>
        </p:nvPicPr>
        <p:blipFill>
          <a:blip r:embed="rId3"/>
          <a:stretch>
            <a:fillRect/>
          </a:stretch>
        </p:blipFill>
        <p:spPr>
          <a:xfrm>
            <a:off x="10680061" y="0"/>
            <a:ext cx="1511939" cy="676715"/>
          </a:xfrm>
          <a:prstGeom prst="rect">
            <a:avLst/>
          </a:prstGeom>
        </p:spPr>
      </p:pic>
      <p:pic>
        <p:nvPicPr>
          <p:cNvPr id="2" name="Picture 1"/>
          <p:cNvPicPr>
            <a:picLocks noChangeAspect="1"/>
          </p:cNvPicPr>
          <p:nvPr/>
        </p:nvPicPr>
        <p:blipFill>
          <a:blip r:embed="rId4"/>
          <a:stretch>
            <a:fillRect/>
          </a:stretch>
        </p:blipFill>
        <p:spPr>
          <a:xfrm>
            <a:off x="8502289" y="2219505"/>
            <a:ext cx="3689711" cy="4638495"/>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96731" y="0"/>
            <a:ext cx="3108954" cy="4145271"/>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8203" y="585279"/>
            <a:ext cx="4328304" cy="5771072"/>
          </a:xfrm>
          <a:prstGeom prst="rect">
            <a:avLst/>
          </a:prstGeom>
        </p:spPr>
      </p:pic>
    </p:spTree>
    <p:extLst>
      <p:ext uri="{BB962C8B-B14F-4D97-AF65-F5344CB8AC3E}">
        <p14:creationId xmlns:p14="http://schemas.microsoft.com/office/powerpoint/2010/main" val="14895312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45961"/>
            <a:ext cx="8596668" cy="652530"/>
          </a:xfrm>
        </p:spPr>
        <p:txBody>
          <a:bodyPr>
            <a:normAutofit/>
          </a:bodyPr>
          <a:lstStyle/>
          <a:p>
            <a:pPr algn="ctr"/>
            <a:r>
              <a:rPr lang="en-TT" sz="3500" dirty="0" smtClean="0">
                <a:solidFill>
                  <a:srgbClr val="FF0000"/>
                </a:solidFill>
              </a:rPr>
              <a:t>KEY CONSIDERATIONS</a:t>
            </a:r>
            <a:endParaRPr lang="en-TT" sz="3500" dirty="0">
              <a:solidFill>
                <a:srgbClr val="FF0000"/>
              </a:solidFill>
            </a:endParaRPr>
          </a:p>
        </p:txBody>
      </p:sp>
      <p:sp>
        <p:nvSpPr>
          <p:cNvPr id="3" name="Content Placeholder 2"/>
          <p:cNvSpPr>
            <a:spLocks noGrp="1"/>
          </p:cNvSpPr>
          <p:nvPr>
            <p:ph idx="1"/>
          </p:nvPr>
        </p:nvSpPr>
        <p:spPr>
          <a:xfrm>
            <a:off x="677334" y="1275009"/>
            <a:ext cx="8596668" cy="4766354"/>
          </a:xfrm>
        </p:spPr>
        <p:txBody>
          <a:bodyPr>
            <a:normAutofit fontScale="92500" lnSpcReduction="20000"/>
          </a:bodyPr>
          <a:lstStyle/>
          <a:p>
            <a:r>
              <a:rPr lang="en-TT" sz="3000" dirty="0"/>
              <a:t>Upcoming Negotiations with China </a:t>
            </a:r>
            <a:endParaRPr lang="en-TT" sz="3000" dirty="0" smtClean="0"/>
          </a:p>
          <a:p>
            <a:endParaRPr lang="en-TT" sz="3000" dirty="0"/>
          </a:p>
          <a:p>
            <a:r>
              <a:rPr lang="en-TT" sz="3000" dirty="0"/>
              <a:t>Duties </a:t>
            </a:r>
            <a:r>
              <a:rPr lang="en-TT" sz="3000" dirty="0" smtClean="0"/>
              <a:t>for </a:t>
            </a:r>
            <a:r>
              <a:rPr lang="en-TT" sz="3000" dirty="0"/>
              <a:t>products not </a:t>
            </a:r>
            <a:r>
              <a:rPr lang="en-TT" sz="3000" dirty="0" smtClean="0"/>
              <a:t>included in </a:t>
            </a:r>
            <a:r>
              <a:rPr lang="en-TT" sz="3000" dirty="0"/>
              <a:t>the </a:t>
            </a:r>
            <a:r>
              <a:rPr lang="en-TT" sz="3000" dirty="0" smtClean="0"/>
              <a:t>agreement</a:t>
            </a:r>
          </a:p>
          <a:p>
            <a:endParaRPr lang="en-TT" sz="3000" dirty="0"/>
          </a:p>
          <a:p>
            <a:r>
              <a:rPr lang="en-TT" sz="3000" dirty="0" smtClean="0"/>
              <a:t>Additional </a:t>
            </a:r>
            <a:r>
              <a:rPr lang="en-TT" sz="3000" dirty="0"/>
              <a:t>c</a:t>
            </a:r>
            <a:r>
              <a:rPr lang="en-TT" sz="3000" dirty="0" smtClean="0"/>
              <a:t>ost of selling to supermarkets</a:t>
            </a:r>
          </a:p>
          <a:p>
            <a:endParaRPr lang="en-TT" sz="3000" dirty="0"/>
          </a:p>
          <a:p>
            <a:r>
              <a:rPr lang="en-TT" sz="3000" dirty="0" smtClean="0"/>
              <a:t>Differentiated product (eco, green, unique)</a:t>
            </a:r>
          </a:p>
          <a:p>
            <a:endParaRPr lang="en-TT" sz="3000" dirty="0"/>
          </a:p>
          <a:p>
            <a:r>
              <a:rPr lang="en-TT" sz="3000" strike="sngStrike" dirty="0" smtClean="0"/>
              <a:t>Product Registration Process</a:t>
            </a:r>
          </a:p>
          <a:p>
            <a:pPr marL="0" indent="0">
              <a:buNone/>
            </a:pPr>
            <a:endParaRPr lang="en-TT" sz="3000" dirty="0"/>
          </a:p>
          <a:p>
            <a:r>
              <a:rPr lang="en-TT" sz="3000" strike="sngStrike" dirty="0" smtClean="0"/>
              <a:t>Language Barrier</a:t>
            </a:r>
          </a:p>
          <a:p>
            <a:endParaRPr lang="en-TT" dirty="0"/>
          </a:p>
          <a:p>
            <a:endParaRPr lang="en-TT" dirty="0"/>
          </a:p>
        </p:txBody>
      </p:sp>
      <p:sp>
        <p:nvSpPr>
          <p:cNvPr id="4" name="Slide Number Placeholder 3"/>
          <p:cNvSpPr>
            <a:spLocks noGrp="1"/>
          </p:cNvSpPr>
          <p:nvPr>
            <p:ph type="sldNum" sz="quarter" idx="12"/>
          </p:nvPr>
        </p:nvSpPr>
        <p:spPr/>
        <p:txBody>
          <a:bodyPr/>
          <a:lstStyle/>
          <a:p>
            <a:fld id="{334180C8-490D-4BDE-8F48-016CAC78808A}" type="slidenum">
              <a:rPr lang="en-TT" smtClean="0">
                <a:solidFill>
                  <a:prstClr val="black">
                    <a:tint val="75000"/>
                  </a:prstClr>
                </a:solidFill>
              </a:rPr>
              <a:pPr/>
              <a:t>25</a:t>
            </a:fld>
            <a:endParaRPr lang="en-TT">
              <a:solidFill>
                <a:prstClr val="black">
                  <a:tint val="75000"/>
                </a:prstClr>
              </a:solidFill>
            </a:endParaRPr>
          </a:p>
        </p:txBody>
      </p:sp>
      <p:pic>
        <p:nvPicPr>
          <p:cNvPr id="5" name="Picture 4"/>
          <p:cNvPicPr>
            <a:picLocks noChangeAspect="1"/>
          </p:cNvPicPr>
          <p:nvPr/>
        </p:nvPicPr>
        <p:blipFill>
          <a:blip r:embed="rId3"/>
          <a:stretch>
            <a:fillRect/>
          </a:stretch>
        </p:blipFill>
        <p:spPr>
          <a:xfrm>
            <a:off x="10680061" y="0"/>
            <a:ext cx="1511939" cy="676715"/>
          </a:xfrm>
          <a:prstGeom prst="rect">
            <a:avLst/>
          </a:prstGeom>
        </p:spPr>
      </p:pic>
    </p:spTree>
    <p:extLst>
      <p:ext uri="{BB962C8B-B14F-4D97-AF65-F5344CB8AC3E}">
        <p14:creationId xmlns:p14="http://schemas.microsoft.com/office/powerpoint/2010/main" val="566886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5006" y="2388358"/>
            <a:ext cx="8596668" cy="2936677"/>
          </a:xfrm>
        </p:spPr>
        <p:txBody>
          <a:bodyPr>
            <a:normAutofit fontScale="90000"/>
          </a:bodyPr>
          <a:lstStyle/>
          <a:p>
            <a:pPr algn="ctr"/>
            <a:r>
              <a:rPr lang="en-TT" dirty="0" smtClean="0"/>
              <a:t>THANK YOU</a:t>
            </a:r>
            <a:br>
              <a:rPr lang="en-TT" dirty="0" smtClean="0"/>
            </a:br>
            <a:r>
              <a:rPr lang="en-TT" dirty="0" smtClean="0"/>
              <a:t/>
            </a:r>
            <a:br>
              <a:rPr lang="en-TT" dirty="0" smtClean="0"/>
            </a:br>
            <a:r>
              <a:rPr lang="en-TT" dirty="0" smtClean="0"/>
              <a:t>Vincent Ramlochan</a:t>
            </a:r>
            <a:br>
              <a:rPr lang="en-TT" dirty="0" smtClean="0"/>
            </a:br>
            <a:r>
              <a:rPr lang="en-TT" dirty="0" smtClean="0"/>
              <a:t>Research Officer</a:t>
            </a:r>
            <a:br>
              <a:rPr lang="en-TT" dirty="0" smtClean="0"/>
            </a:br>
            <a:r>
              <a:rPr lang="en-TT" dirty="0" smtClean="0">
                <a:hlinkClick r:id="rId3"/>
              </a:rPr>
              <a:t>vramlochan@exportt.co.tt</a:t>
            </a:r>
            <a:r>
              <a:rPr lang="en-TT" dirty="0" smtClean="0"/>
              <a:t/>
            </a:r>
            <a:br>
              <a:rPr lang="en-TT" dirty="0" smtClean="0"/>
            </a:br>
            <a:r>
              <a:rPr lang="en-TT" dirty="0" smtClean="0"/>
              <a:t>468-6842</a:t>
            </a:r>
            <a:br>
              <a:rPr lang="en-TT" dirty="0" smtClean="0"/>
            </a:br>
            <a:endParaRPr lang="en-TT" dirty="0"/>
          </a:p>
        </p:txBody>
      </p:sp>
      <p:sp>
        <p:nvSpPr>
          <p:cNvPr id="3" name="Slide Number Placeholder 2"/>
          <p:cNvSpPr>
            <a:spLocks noGrp="1"/>
          </p:cNvSpPr>
          <p:nvPr>
            <p:ph type="sldNum" sz="quarter" idx="12"/>
          </p:nvPr>
        </p:nvSpPr>
        <p:spPr/>
        <p:txBody>
          <a:bodyPr/>
          <a:lstStyle/>
          <a:p>
            <a:fld id="{334180C8-490D-4BDE-8F48-016CAC78808A}" type="slidenum">
              <a:rPr lang="en-TT" smtClean="0">
                <a:solidFill>
                  <a:prstClr val="black">
                    <a:tint val="75000"/>
                  </a:prstClr>
                </a:solidFill>
              </a:rPr>
              <a:pPr/>
              <a:t>26</a:t>
            </a:fld>
            <a:endParaRPr lang="en-TT">
              <a:solidFill>
                <a:prstClr val="black">
                  <a:tint val="75000"/>
                </a:prstClr>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83064" y="0"/>
            <a:ext cx="1508936" cy="675249"/>
          </a:xfrm>
          <a:prstGeom prst="rect">
            <a:avLst/>
          </a:prstGeom>
        </p:spPr>
      </p:pic>
    </p:spTree>
    <p:extLst>
      <p:ext uri="{BB962C8B-B14F-4D97-AF65-F5344CB8AC3E}">
        <p14:creationId xmlns:p14="http://schemas.microsoft.com/office/powerpoint/2010/main" val="12902700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549" y="0"/>
            <a:ext cx="8596668" cy="691166"/>
          </a:xfrm>
        </p:spPr>
        <p:txBody>
          <a:bodyPr>
            <a:normAutofit/>
          </a:bodyPr>
          <a:lstStyle/>
          <a:p>
            <a:pPr algn="ctr"/>
            <a:r>
              <a:rPr lang="en-TT" sz="3500" dirty="0" smtClean="0"/>
              <a:t>TRADING ENVIRONMENT-OVERVIEW</a:t>
            </a:r>
            <a:endParaRPr lang="en-TT" sz="3500" dirty="0"/>
          </a:p>
        </p:txBody>
      </p:sp>
      <p:sp>
        <p:nvSpPr>
          <p:cNvPr id="3" name="Content Placeholder 2"/>
          <p:cNvSpPr>
            <a:spLocks noGrp="1"/>
          </p:cNvSpPr>
          <p:nvPr>
            <p:ph idx="1"/>
          </p:nvPr>
        </p:nvSpPr>
        <p:spPr>
          <a:xfrm>
            <a:off x="144278" y="572637"/>
            <a:ext cx="3669723" cy="6348848"/>
          </a:xfrm>
        </p:spPr>
        <p:txBody>
          <a:bodyPr>
            <a:noAutofit/>
          </a:bodyPr>
          <a:lstStyle/>
          <a:p>
            <a:pPr algn="just">
              <a:defRPr/>
            </a:pPr>
            <a:endParaRPr lang="en-TT" dirty="0" smtClean="0">
              <a:latin typeface="Palatino Linotype" panose="02040502050505030304" pitchFamily="18" charset="0"/>
            </a:endParaRPr>
          </a:p>
          <a:p>
            <a:pPr marL="285750" indent="-285750" algn="just">
              <a:buFont typeface="Arial" panose="020B0604020202020204" pitchFamily="34" charset="0"/>
              <a:buChar char="•"/>
              <a:defRPr/>
            </a:pPr>
            <a:r>
              <a:rPr lang="en-TT" sz="2000" dirty="0" smtClean="0">
                <a:latin typeface="Palatino Linotype" panose="02040502050505030304" pitchFamily="18" charset="0"/>
              </a:rPr>
              <a:t>In the 2017 Ease of Doing Business Rankings Panama ranked 79th </a:t>
            </a:r>
          </a:p>
          <a:p>
            <a:pPr algn="just">
              <a:defRPr/>
            </a:pPr>
            <a:endParaRPr lang="en-TT" sz="2000" dirty="0" smtClean="0">
              <a:latin typeface="Palatino Linotype" panose="02040502050505030304" pitchFamily="18" charset="0"/>
            </a:endParaRPr>
          </a:p>
          <a:p>
            <a:pPr marL="285750" indent="-285750" algn="just">
              <a:buFont typeface="Arial" panose="020B0604020202020204" pitchFamily="34" charset="0"/>
              <a:buChar char="•"/>
              <a:defRPr/>
            </a:pPr>
            <a:r>
              <a:rPr lang="en-TT" sz="2000" dirty="0" smtClean="0">
                <a:latin typeface="Palatino Linotype" panose="02040502050505030304" pitchFamily="18" charset="0"/>
              </a:rPr>
              <a:t>Panama’s total non-energy imports for 2016 valued  US$ 17,191,180,000</a:t>
            </a:r>
          </a:p>
          <a:p>
            <a:pPr marL="285750" indent="-285750" algn="just">
              <a:buFont typeface="Arial" panose="020B0604020202020204" pitchFamily="34" charset="0"/>
              <a:buChar char="•"/>
              <a:defRPr/>
            </a:pPr>
            <a:endParaRPr lang="en-TT" sz="2000" b="1" dirty="0" smtClean="0">
              <a:latin typeface="Palatino Linotype" panose="02040502050505030304" pitchFamily="18" charset="0"/>
            </a:endParaRPr>
          </a:p>
          <a:p>
            <a:pPr marL="285750" indent="-285750" algn="just">
              <a:buFont typeface="Arial" panose="020B0604020202020204" pitchFamily="34" charset="0"/>
              <a:buChar char="•"/>
              <a:defRPr/>
            </a:pPr>
            <a:r>
              <a:rPr lang="en-TT" sz="2000" dirty="0" smtClean="0">
                <a:latin typeface="Palatino Linotype" panose="02040502050505030304" pitchFamily="18" charset="0"/>
              </a:rPr>
              <a:t>Panama’s total non-energy imports experienced </a:t>
            </a:r>
            <a:r>
              <a:rPr lang="en-TT" sz="2000" b="1" dirty="0" smtClean="0">
                <a:latin typeface="Palatino Linotype" panose="02040502050505030304" pitchFamily="18" charset="0"/>
              </a:rPr>
              <a:t>declining growth </a:t>
            </a:r>
            <a:r>
              <a:rPr lang="en-TT" sz="2000" dirty="0" smtClean="0">
                <a:latin typeface="Palatino Linotype" panose="02040502050505030304" pitchFamily="18" charset="0"/>
              </a:rPr>
              <a:t>of approximately </a:t>
            </a:r>
            <a:r>
              <a:rPr lang="en-TT" sz="2000" b="1" dirty="0" smtClean="0">
                <a:latin typeface="Palatino Linotype" panose="02040502050505030304" pitchFamily="18" charset="0"/>
              </a:rPr>
              <a:t>15% </a:t>
            </a:r>
            <a:r>
              <a:rPr lang="en-TT" sz="2000" dirty="0" smtClean="0">
                <a:latin typeface="Palatino Linotype" panose="02040502050505030304" pitchFamily="18" charset="0"/>
              </a:rPr>
              <a:t>in 2016 when compared to 2012</a:t>
            </a:r>
            <a:endParaRPr lang="en-US" sz="2000" dirty="0" smtClean="0">
              <a:latin typeface="Palatino Linotype" panose="02040502050505030304" pitchFamily="18" charset="0"/>
            </a:endParaRPr>
          </a:p>
          <a:p>
            <a:endParaRPr lang="en-TT" sz="2000" dirty="0"/>
          </a:p>
        </p:txBody>
      </p:sp>
      <p:sp>
        <p:nvSpPr>
          <p:cNvPr id="4" name="Slide Number Placeholder 3"/>
          <p:cNvSpPr>
            <a:spLocks noGrp="1"/>
          </p:cNvSpPr>
          <p:nvPr>
            <p:ph type="sldNum" sz="quarter" idx="12"/>
          </p:nvPr>
        </p:nvSpPr>
        <p:spPr/>
        <p:txBody>
          <a:bodyPr/>
          <a:lstStyle/>
          <a:p>
            <a:fld id="{334180C8-490D-4BDE-8F48-016CAC78808A}" type="slidenum">
              <a:rPr lang="en-TT" smtClean="0">
                <a:solidFill>
                  <a:prstClr val="black">
                    <a:tint val="75000"/>
                  </a:prstClr>
                </a:solidFill>
              </a:rPr>
              <a:pPr/>
              <a:t>3</a:t>
            </a:fld>
            <a:endParaRPr lang="en-TT">
              <a:solidFill>
                <a:prstClr val="black">
                  <a:tint val="75000"/>
                </a:prstClr>
              </a:solidFill>
            </a:endParaRPr>
          </a:p>
        </p:txBody>
      </p:sp>
      <p:pic>
        <p:nvPicPr>
          <p:cNvPr id="7" name="Picture 6"/>
          <p:cNvPicPr>
            <a:picLocks noChangeAspect="1"/>
          </p:cNvPicPr>
          <p:nvPr/>
        </p:nvPicPr>
        <p:blipFill>
          <a:blip r:embed="rId3"/>
          <a:stretch>
            <a:fillRect/>
          </a:stretch>
        </p:blipFill>
        <p:spPr>
          <a:xfrm>
            <a:off x="10739056" y="-2956"/>
            <a:ext cx="1452944" cy="650310"/>
          </a:xfrm>
          <a:prstGeom prst="rect">
            <a:avLst/>
          </a:prstGeom>
        </p:spPr>
      </p:pic>
      <p:graphicFrame>
        <p:nvGraphicFramePr>
          <p:cNvPr id="13" name="Chart 12"/>
          <p:cNvGraphicFramePr>
            <a:graphicFrameLocks/>
          </p:cNvGraphicFramePr>
          <p:nvPr>
            <p:extLst>
              <p:ext uri="{D42A27DB-BD31-4B8C-83A1-F6EECF244321}">
                <p14:modId xmlns:p14="http://schemas.microsoft.com/office/powerpoint/2010/main" val="1883358367"/>
              </p:ext>
            </p:extLst>
          </p:nvPr>
        </p:nvGraphicFramePr>
        <p:xfrm>
          <a:off x="4255863" y="718913"/>
          <a:ext cx="7735552" cy="259034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p:cNvGraphicFramePr>
            <a:graphicFrameLocks/>
          </p:cNvGraphicFramePr>
          <p:nvPr>
            <p:extLst>
              <p:ext uri="{D42A27DB-BD31-4B8C-83A1-F6EECF244321}">
                <p14:modId xmlns:p14="http://schemas.microsoft.com/office/powerpoint/2010/main" val="1317246416"/>
              </p:ext>
            </p:extLst>
          </p:nvPr>
        </p:nvGraphicFramePr>
        <p:xfrm>
          <a:off x="5051660" y="3380821"/>
          <a:ext cx="5687396" cy="342677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5331704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3332" y="2326341"/>
            <a:ext cx="8596668" cy="1320800"/>
          </a:xfrm>
        </p:spPr>
        <p:txBody>
          <a:bodyPr>
            <a:normAutofit fontScale="90000"/>
          </a:bodyPr>
          <a:lstStyle/>
          <a:p>
            <a:pPr algn="ctr"/>
            <a:r>
              <a:rPr lang="en-TT" dirty="0" smtClean="0">
                <a:solidFill>
                  <a:srgbClr val="FF0000"/>
                </a:solidFill>
              </a:rPr>
              <a:t>PRODUCT REGISTRATION PROCESS</a:t>
            </a:r>
            <a:endParaRPr lang="en-TT" dirty="0">
              <a:solidFill>
                <a:srgbClr val="FF0000"/>
              </a:solidFill>
            </a:endParaRPr>
          </a:p>
        </p:txBody>
      </p:sp>
      <p:sp>
        <p:nvSpPr>
          <p:cNvPr id="4" name="Slide Number Placeholder 3"/>
          <p:cNvSpPr>
            <a:spLocks noGrp="1"/>
          </p:cNvSpPr>
          <p:nvPr>
            <p:ph type="sldNum" sz="quarter" idx="12"/>
          </p:nvPr>
        </p:nvSpPr>
        <p:spPr/>
        <p:txBody>
          <a:bodyPr/>
          <a:lstStyle/>
          <a:p>
            <a:fld id="{334180C8-490D-4BDE-8F48-016CAC78808A}" type="slidenum">
              <a:rPr lang="en-TT" smtClean="0">
                <a:solidFill>
                  <a:srgbClr val="0F6FC6"/>
                </a:solidFill>
              </a:rPr>
              <a:pPr/>
              <a:t>4</a:t>
            </a:fld>
            <a:endParaRPr lang="en-TT">
              <a:solidFill>
                <a:srgbClr val="0F6FC6"/>
              </a:solidFill>
            </a:endParaRPr>
          </a:p>
        </p:txBody>
      </p:sp>
    </p:spTree>
    <p:extLst>
      <p:ext uri="{BB962C8B-B14F-4D97-AF65-F5344CB8AC3E}">
        <p14:creationId xmlns:p14="http://schemas.microsoft.com/office/powerpoint/2010/main" val="8600780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33350"/>
            <a:ext cx="10972800" cy="6724649"/>
          </a:xfrm>
        </p:spPr>
        <p:txBody>
          <a:bodyPr>
            <a:normAutofit fontScale="85000" lnSpcReduction="10000"/>
          </a:bodyPr>
          <a:lstStyle/>
          <a:p>
            <a:pPr marL="0" indent="0" algn="ctr">
              <a:buNone/>
            </a:pPr>
            <a:r>
              <a:rPr lang="en-TT" dirty="0" smtClean="0">
                <a:solidFill>
                  <a:srgbClr val="FF0000"/>
                </a:solidFill>
              </a:rPr>
              <a:t>AUPSA</a:t>
            </a:r>
          </a:p>
          <a:p>
            <a:pPr>
              <a:buFont typeface="Wingdings" panose="05000000000000000000" pitchFamily="2" charset="2"/>
              <a:buChar char="ü"/>
            </a:pPr>
            <a:r>
              <a:rPr lang="en-TT" dirty="0"/>
              <a:t>Food and Beverage and </a:t>
            </a:r>
            <a:r>
              <a:rPr lang="en-TT" dirty="0" smtClean="0"/>
              <a:t>Supplements</a:t>
            </a:r>
          </a:p>
          <a:p>
            <a:pPr marL="0" indent="0">
              <a:buNone/>
            </a:pPr>
            <a:endParaRPr lang="en-TT" dirty="0" smtClean="0"/>
          </a:p>
          <a:p>
            <a:pPr>
              <a:buFont typeface="Wingdings" panose="05000000000000000000" pitchFamily="2" charset="2"/>
              <a:buChar char="ü"/>
            </a:pPr>
            <a:r>
              <a:rPr lang="en-TT" dirty="0" smtClean="0"/>
              <a:t>Cost of product registration = FREE</a:t>
            </a:r>
          </a:p>
          <a:p>
            <a:pPr marL="0" indent="0">
              <a:buNone/>
            </a:pPr>
            <a:endParaRPr lang="en-TT" dirty="0" smtClean="0"/>
          </a:p>
          <a:p>
            <a:pPr>
              <a:buFont typeface="Wingdings" panose="05000000000000000000" pitchFamily="2" charset="2"/>
              <a:buChar char="ü"/>
            </a:pPr>
            <a:r>
              <a:rPr lang="en-TT" dirty="0"/>
              <a:t>Time taken to register </a:t>
            </a:r>
            <a:r>
              <a:rPr lang="en-TT" dirty="0" smtClean="0"/>
              <a:t>products = 20 days </a:t>
            </a:r>
          </a:p>
          <a:p>
            <a:pPr marL="0" indent="0">
              <a:buNone/>
            </a:pPr>
            <a:endParaRPr lang="en-TT" dirty="0" smtClean="0"/>
          </a:p>
          <a:p>
            <a:pPr>
              <a:buFont typeface="Wingdings" panose="05000000000000000000" pitchFamily="2" charset="2"/>
              <a:buChar char="ü"/>
            </a:pPr>
            <a:r>
              <a:rPr lang="en-TT" dirty="0" smtClean="0"/>
              <a:t>How to register the product = distributor or attorney </a:t>
            </a:r>
          </a:p>
          <a:p>
            <a:pPr marL="0" indent="0">
              <a:buNone/>
            </a:pPr>
            <a:endParaRPr lang="en-TT" dirty="0" smtClean="0"/>
          </a:p>
          <a:p>
            <a:pPr>
              <a:buFont typeface="Wingdings" panose="05000000000000000000" pitchFamily="2" charset="2"/>
              <a:buChar char="ü"/>
            </a:pPr>
            <a:r>
              <a:rPr lang="en-TT" dirty="0" smtClean="0"/>
              <a:t>Type of process = Online </a:t>
            </a:r>
          </a:p>
          <a:p>
            <a:pPr>
              <a:buFont typeface="Wingdings" panose="05000000000000000000" pitchFamily="2" charset="2"/>
              <a:buChar char="ü"/>
            </a:pPr>
            <a:endParaRPr lang="en-TT" dirty="0"/>
          </a:p>
          <a:p>
            <a:pPr>
              <a:buFont typeface="Wingdings" panose="05000000000000000000" pitchFamily="2" charset="2"/>
              <a:buChar char="ü"/>
            </a:pPr>
            <a:r>
              <a:rPr lang="en-TT" dirty="0" smtClean="0"/>
              <a:t>Exporters must have a distributor to be able to begin the process</a:t>
            </a:r>
          </a:p>
          <a:p>
            <a:pPr>
              <a:buFont typeface="Wingdings" panose="05000000000000000000" pitchFamily="2" charset="2"/>
              <a:buChar char="ü"/>
            </a:pPr>
            <a:endParaRPr lang="en-TT" dirty="0"/>
          </a:p>
          <a:p>
            <a:pPr>
              <a:buFont typeface="Wingdings" panose="05000000000000000000" pitchFamily="2" charset="2"/>
              <a:buChar char="ü"/>
            </a:pPr>
            <a:r>
              <a:rPr lang="en-TT" dirty="0"/>
              <a:t>No limit on the number of products to be </a:t>
            </a:r>
            <a:r>
              <a:rPr lang="en-TT" dirty="0" smtClean="0"/>
              <a:t>registered at a time</a:t>
            </a:r>
            <a:endParaRPr lang="en-TT" dirty="0"/>
          </a:p>
          <a:p>
            <a:pPr>
              <a:buFont typeface="Wingdings" panose="05000000000000000000" pitchFamily="2" charset="2"/>
              <a:buChar char="ü"/>
            </a:pPr>
            <a:endParaRPr lang="en-TT" dirty="0" smtClean="0"/>
          </a:p>
          <a:p>
            <a:pPr>
              <a:buFont typeface="Wingdings" panose="05000000000000000000" pitchFamily="2" charset="2"/>
              <a:buChar char="ü"/>
            </a:pPr>
            <a:endParaRPr lang="en-TT" dirty="0"/>
          </a:p>
          <a:p>
            <a:pPr>
              <a:buFont typeface="Wingdings" panose="05000000000000000000" pitchFamily="2" charset="2"/>
              <a:buChar char="ü"/>
            </a:pPr>
            <a:endParaRPr lang="en-TT" dirty="0"/>
          </a:p>
          <a:p>
            <a:pPr>
              <a:buFont typeface="Wingdings" panose="05000000000000000000" pitchFamily="2" charset="2"/>
              <a:buChar char="ü"/>
            </a:pPr>
            <a:endParaRPr lang="en-TT" dirty="0"/>
          </a:p>
          <a:p>
            <a:pPr>
              <a:buFont typeface="Wingdings" panose="05000000000000000000" pitchFamily="2" charset="2"/>
              <a:buChar char="ü"/>
            </a:pPr>
            <a:endParaRPr lang="en-TT" dirty="0"/>
          </a:p>
        </p:txBody>
      </p:sp>
    </p:spTree>
    <p:extLst>
      <p:ext uri="{BB962C8B-B14F-4D97-AF65-F5344CB8AC3E}">
        <p14:creationId xmlns:p14="http://schemas.microsoft.com/office/powerpoint/2010/main" val="22399669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590550"/>
          </a:xfrm>
        </p:spPr>
        <p:txBody>
          <a:bodyPr>
            <a:normAutofit fontScale="90000"/>
          </a:bodyPr>
          <a:lstStyle/>
          <a:p>
            <a:r>
              <a:rPr lang="en-TT" dirty="0" smtClean="0">
                <a:solidFill>
                  <a:srgbClr val="FF0000"/>
                </a:solidFill>
              </a:rPr>
              <a:t>AUPSA </a:t>
            </a:r>
            <a:endParaRPr lang="en-TT" dirty="0">
              <a:solidFill>
                <a:srgbClr val="FF0000"/>
              </a:solidFill>
            </a:endParaRPr>
          </a:p>
        </p:txBody>
      </p:sp>
      <p:sp>
        <p:nvSpPr>
          <p:cNvPr id="3" name="Content Placeholder 2"/>
          <p:cNvSpPr>
            <a:spLocks noGrp="1"/>
          </p:cNvSpPr>
          <p:nvPr>
            <p:ph idx="1"/>
          </p:nvPr>
        </p:nvSpPr>
        <p:spPr>
          <a:xfrm>
            <a:off x="609600" y="723900"/>
            <a:ext cx="10972800" cy="5772149"/>
          </a:xfrm>
        </p:spPr>
        <p:txBody>
          <a:bodyPr>
            <a:normAutofit/>
          </a:bodyPr>
          <a:lstStyle/>
          <a:p>
            <a:pPr lvl="0"/>
            <a:r>
              <a:rPr lang="en-TT" sz="2400" dirty="0"/>
              <a:t>Information required</a:t>
            </a:r>
          </a:p>
          <a:p>
            <a:pPr lvl="1"/>
            <a:r>
              <a:rPr lang="en-TT" sz="2200" dirty="0"/>
              <a:t>Description of the products </a:t>
            </a:r>
            <a:r>
              <a:rPr lang="en-TT" sz="2200" dirty="0" smtClean="0"/>
              <a:t>e.g</a:t>
            </a:r>
            <a:r>
              <a:rPr lang="en-TT" sz="2200" dirty="0"/>
              <a:t>. chocolate biscuit </a:t>
            </a:r>
            <a:endParaRPr lang="en-TT" sz="2200" dirty="0" smtClean="0"/>
          </a:p>
          <a:p>
            <a:pPr marL="457200" lvl="1" indent="0">
              <a:buNone/>
            </a:pPr>
            <a:endParaRPr lang="en-TT" sz="2200" dirty="0"/>
          </a:p>
          <a:p>
            <a:pPr lvl="1"/>
            <a:r>
              <a:rPr lang="en-TT" sz="2200" dirty="0"/>
              <a:t>Description of how the product is </a:t>
            </a:r>
            <a:r>
              <a:rPr lang="en-TT" sz="2200" dirty="0" smtClean="0"/>
              <a:t>manufactured</a:t>
            </a:r>
          </a:p>
          <a:p>
            <a:pPr lvl="1"/>
            <a:endParaRPr lang="en-TT" sz="2200" dirty="0"/>
          </a:p>
          <a:p>
            <a:pPr lvl="1"/>
            <a:r>
              <a:rPr lang="en-TT" sz="2200" dirty="0"/>
              <a:t>Ingredients – same as shown on the label, allergens must be </a:t>
            </a:r>
            <a:r>
              <a:rPr lang="en-TT" sz="2200" dirty="0" smtClean="0"/>
              <a:t>included</a:t>
            </a:r>
          </a:p>
          <a:p>
            <a:pPr lvl="1"/>
            <a:endParaRPr lang="en-TT" sz="2200" dirty="0"/>
          </a:p>
          <a:p>
            <a:pPr lvl="1"/>
            <a:r>
              <a:rPr lang="en-TT" sz="2200" dirty="0"/>
              <a:t>No, Y </a:t>
            </a:r>
            <a:r>
              <a:rPr lang="en-TT" sz="2200" dirty="0" err="1"/>
              <a:t>Nombre</a:t>
            </a:r>
            <a:r>
              <a:rPr lang="en-TT" sz="2200" dirty="0"/>
              <a:t> De Planta </a:t>
            </a:r>
            <a:r>
              <a:rPr lang="en-TT" sz="2200" dirty="0" err="1"/>
              <a:t>Procesordor</a:t>
            </a:r>
            <a:r>
              <a:rPr lang="en-TT" sz="2200" dirty="0"/>
              <a:t> – include SN and SP if the product does not contain any plant or meat products </a:t>
            </a:r>
            <a:endParaRPr lang="en-TT" sz="2200" dirty="0" smtClean="0"/>
          </a:p>
          <a:p>
            <a:pPr lvl="1"/>
            <a:endParaRPr lang="en-TT" sz="2200" dirty="0" smtClean="0"/>
          </a:p>
          <a:p>
            <a:pPr lvl="1"/>
            <a:r>
              <a:rPr lang="en-TT" sz="2200" dirty="0" smtClean="0"/>
              <a:t>Manufacturer’s </a:t>
            </a:r>
            <a:r>
              <a:rPr lang="en-TT" sz="2200" dirty="0"/>
              <a:t>name and </a:t>
            </a:r>
            <a:r>
              <a:rPr lang="en-TT" sz="2200" dirty="0" smtClean="0"/>
              <a:t>name </a:t>
            </a:r>
            <a:r>
              <a:rPr lang="en-TT" sz="2200" dirty="0"/>
              <a:t>of the packaging company if the process is </a:t>
            </a:r>
            <a:r>
              <a:rPr lang="en-TT" sz="2200" dirty="0" smtClean="0"/>
              <a:t>outsourced</a:t>
            </a:r>
          </a:p>
          <a:p>
            <a:pPr lvl="1"/>
            <a:endParaRPr lang="en-TT" sz="2200" dirty="0"/>
          </a:p>
          <a:p>
            <a:pPr lvl="1"/>
            <a:r>
              <a:rPr lang="en-TT" sz="2200" dirty="0"/>
              <a:t>The complete barcode number on the product must be entered. </a:t>
            </a:r>
            <a:endParaRPr lang="en-TT" dirty="0"/>
          </a:p>
        </p:txBody>
      </p:sp>
    </p:spTree>
    <p:extLst>
      <p:ext uri="{BB962C8B-B14F-4D97-AF65-F5344CB8AC3E}">
        <p14:creationId xmlns:p14="http://schemas.microsoft.com/office/powerpoint/2010/main" val="2997303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819151"/>
            <a:ext cx="10972800" cy="5307014"/>
          </a:xfrm>
        </p:spPr>
        <p:txBody>
          <a:bodyPr>
            <a:normAutofit fontScale="85000" lnSpcReduction="20000"/>
          </a:bodyPr>
          <a:lstStyle/>
          <a:p>
            <a:pPr lvl="0"/>
            <a:r>
              <a:rPr lang="en-TT" sz="2400" dirty="0" smtClean="0"/>
              <a:t>Free Sale Certificate </a:t>
            </a:r>
          </a:p>
          <a:p>
            <a:pPr lvl="0"/>
            <a:endParaRPr lang="en-TT" sz="2400" dirty="0" smtClean="0"/>
          </a:p>
          <a:p>
            <a:pPr lvl="0"/>
            <a:r>
              <a:rPr lang="en-TT" sz="2400" dirty="0" smtClean="0"/>
              <a:t>Formula of Product</a:t>
            </a:r>
          </a:p>
          <a:p>
            <a:pPr lvl="0"/>
            <a:endParaRPr lang="en-TT" sz="2400" dirty="0" smtClean="0"/>
          </a:p>
          <a:p>
            <a:pPr lvl="0"/>
            <a:r>
              <a:rPr lang="en-TT" sz="2400" dirty="0" smtClean="0"/>
              <a:t>Detailing Manufacturing Method</a:t>
            </a:r>
          </a:p>
          <a:p>
            <a:pPr lvl="0"/>
            <a:endParaRPr lang="en-TT" sz="2400" dirty="0" smtClean="0"/>
          </a:p>
          <a:p>
            <a:pPr lvl="0"/>
            <a:r>
              <a:rPr lang="en-TT" sz="2400" dirty="0" smtClean="0"/>
              <a:t>Notification System</a:t>
            </a:r>
          </a:p>
          <a:p>
            <a:pPr lvl="0"/>
            <a:endParaRPr lang="en-TT" sz="2400" dirty="0" smtClean="0"/>
          </a:p>
          <a:p>
            <a:pPr lvl="0"/>
            <a:r>
              <a:rPr lang="en-TT" sz="2400" dirty="0"/>
              <a:t>Biological stability of the product</a:t>
            </a:r>
          </a:p>
          <a:p>
            <a:pPr marL="0" lvl="0" indent="0">
              <a:buNone/>
            </a:pPr>
            <a:endParaRPr lang="en-TT" sz="2400" b="1" dirty="0" smtClean="0"/>
          </a:p>
          <a:p>
            <a:pPr lvl="0"/>
            <a:endParaRPr lang="en-TT" sz="2400" b="1" dirty="0" smtClean="0"/>
          </a:p>
          <a:p>
            <a:pPr lvl="0"/>
            <a:r>
              <a:rPr lang="en-TT" sz="2400" b="1" i="1" dirty="0" smtClean="0"/>
              <a:t>All </a:t>
            </a:r>
            <a:r>
              <a:rPr lang="en-TT" sz="2400" b="1" i="1" dirty="0"/>
              <a:t>documents must be submitted in PDF, JPEG, the following file types are not recommended: TIF, WORD, </a:t>
            </a:r>
            <a:r>
              <a:rPr lang="en-TT" sz="2400" b="1" i="1" dirty="0" smtClean="0"/>
              <a:t>EXCEL</a:t>
            </a:r>
          </a:p>
          <a:p>
            <a:pPr marL="0" lvl="0" indent="0">
              <a:buNone/>
            </a:pPr>
            <a:endParaRPr lang="en-TT" sz="2400" i="1" dirty="0"/>
          </a:p>
          <a:p>
            <a:pPr lvl="0"/>
            <a:r>
              <a:rPr lang="en-TT" sz="2400" i="1" dirty="0"/>
              <a:t>Files should not be larger than </a:t>
            </a:r>
            <a:r>
              <a:rPr lang="en-TT" sz="2400" b="1" i="1" dirty="0" smtClean="0"/>
              <a:t>2MB</a:t>
            </a:r>
          </a:p>
          <a:p>
            <a:pPr lvl="0"/>
            <a:endParaRPr lang="en-TT" sz="2400" i="1" dirty="0"/>
          </a:p>
          <a:p>
            <a:pPr lvl="0"/>
            <a:r>
              <a:rPr lang="en-TT" sz="2400" i="1" dirty="0">
                <a:hlinkClick r:id="rId3"/>
              </a:rPr>
              <a:t>https://</a:t>
            </a:r>
            <a:r>
              <a:rPr lang="en-TT" sz="2400" i="1" dirty="0" smtClean="0">
                <a:hlinkClick r:id="rId3"/>
              </a:rPr>
              <a:t>www.youtube.com/watch?v=uF7CheDEgqc</a:t>
            </a:r>
            <a:r>
              <a:rPr lang="en-TT" sz="2400" i="1" dirty="0" smtClean="0"/>
              <a:t> </a:t>
            </a:r>
          </a:p>
          <a:p>
            <a:pPr lvl="0"/>
            <a:endParaRPr lang="en-TT" sz="2400" b="1" dirty="0"/>
          </a:p>
          <a:p>
            <a:pPr lvl="0"/>
            <a:endParaRPr lang="en-TT" sz="2400" dirty="0"/>
          </a:p>
          <a:p>
            <a:endParaRPr lang="en-TT" dirty="0"/>
          </a:p>
        </p:txBody>
      </p:sp>
      <p:sp>
        <p:nvSpPr>
          <p:cNvPr id="5" name="Title 1"/>
          <p:cNvSpPr>
            <a:spLocks noGrp="1"/>
          </p:cNvSpPr>
          <p:nvPr>
            <p:ph type="title"/>
          </p:nvPr>
        </p:nvSpPr>
        <p:spPr>
          <a:xfrm>
            <a:off x="1429982" y="88899"/>
            <a:ext cx="9428518" cy="730251"/>
          </a:xfrm>
        </p:spPr>
        <p:txBody>
          <a:bodyPr>
            <a:normAutofit fontScale="90000"/>
          </a:bodyPr>
          <a:lstStyle/>
          <a:p>
            <a:pPr algn="ctr"/>
            <a:r>
              <a:rPr lang="en-TT" dirty="0" smtClean="0">
                <a:solidFill>
                  <a:srgbClr val="FF0000"/>
                </a:solidFill>
              </a:rPr>
              <a:t>DOCUMENTS REQUIRED</a:t>
            </a:r>
            <a:endParaRPr lang="en-TT" dirty="0">
              <a:solidFill>
                <a:srgbClr val="FF0000"/>
              </a:solidFill>
            </a:endParaRPr>
          </a:p>
        </p:txBody>
      </p:sp>
    </p:spTree>
    <p:extLst>
      <p:ext uri="{BB962C8B-B14F-4D97-AF65-F5344CB8AC3E}">
        <p14:creationId xmlns:p14="http://schemas.microsoft.com/office/powerpoint/2010/main" val="11015342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525462"/>
          </a:xfrm>
        </p:spPr>
        <p:txBody>
          <a:bodyPr>
            <a:normAutofit fontScale="90000"/>
          </a:bodyPr>
          <a:lstStyle/>
          <a:p>
            <a:r>
              <a:rPr lang="en-TT" dirty="0" smtClean="0">
                <a:solidFill>
                  <a:srgbClr val="FF0000"/>
                </a:solidFill>
              </a:rPr>
              <a:t>Ministry of Health</a:t>
            </a:r>
            <a:endParaRPr lang="en-TT" dirty="0">
              <a:solidFill>
                <a:srgbClr val="FF0000"/>
              </a:solidFill>
            </a:endParaRPr>
          </a:p>
        </p:txBody>
      </p:sp>
      <p:sp>
        <p:nvSpPr>
          <p:cNvPr id="3" name="Content Placeholder 2"/>
          <p:cNvSpPr>
            <a:spLocks noGrp="1"/>
          </p:cNvSpPr>
          <p:nvPr>
            <p:ph idx="1"/>
          </p:nvPr>
        </p:nvSpPr>
        <p:spPr>
          <a:xfrm>
            <a:off x="609600" y="952501"/>
            <a:ext cx="10972800" cy="5173664"/>
          </a:xfrm>
        </p:spPr>
        <p:txBody>
          <a:bodyPr>
            <a:normAutofit fontScale="70000" lnSpcReduction="20000"/>
          </a:bodyPr>
          <a:lstStyle/>
          <a:p>
            <a:pPr>
              <a:buFont typeface="Wingdings" panose="05000000000000000000" pitchFamily="2" charset="2"/>
              <a:buChar char="ü"/>
            </a:pPr>
            <a:r>
              <a:rPr lang="en-TT" dirty="0" smtClean="0"/>
              <a:t>Products that come into contact with the skin e.g. cosmetics, cleaning chemicals, insecticides etc. </a:t>
            </a:r>
            <a:endParaRPr lang="en-TT" dirty="0"/>
          </a:p>
          <a:p>
            <a:pPr marL="0" indent="0">
              <a:buNone/>
            </a:pPr>
            <a:endParaRPr lang="en-TT" dirty="0"/>
          </a:p>
          <a:p>
            <a:pPr>
              <a:buFont typeface="Wingdings" panose="05000000000000000000" pitchFamily="2" charset="2"/>
              <a:buChar char="ü"/>
            </a:pPr>
            <a:r>
              <a:rPr lang="en-TT" dirty="0"/>
              <a:t>Cost of product registration = </a:t>
            </a:r>
            <a:r>
              <a:rPr lang="en-TT" dirty="0" smtClean="0"/>
              <a:t>US$260 </a:t>
            </a:r>
            <a:r>
              <a:rPr lang="en-TT" dirty="0"/>
              <a:t>per product for a 5 year </a:t>
            </a:r>
            <a:r>
              <a:rPr lang="en-TT" dirty="0" smtClean="0"/>
              <a:t>period</a:t>
            </a:r>
          </a:p>
          <a:p>
            <a:pPr>
              <a:buFont typeface="Wingdings" panose="05000000000000000000" pitchFamily="2" charset="2"/>
              <a:buChar char="ü"/>
            </a:pPr>
            <a:endParaRPr lang="en-TT" dirty="0"/>
          </a:p>
          <a:p>
            <a:pPr>
              <a:buFont typeface="Wingdings" panose="05000000000000000000" pitchFamily="2" charset="2"/>
              <a:buChar char="ü"/>
            </a:pPr>
            <a:r>
              <a:rPr lang="en-TT" dirty="0"/>
              <a:t>Time taken to register products = </a:t>
            </a:r>
            <a:r>
              <a:rPr lang="en-TT" dirty="0" smtClean="0"/>
              <a:t>2 months </a:t>
            </a:r>
            <a:endParaRPr lang="en-TT" dirty="0"/>
          </a:p>
          <a:p>
            <a:pPr marL="0" indent="0">
              <a:buNone/>
            </a:pPr>
            <a:endParaRPr lang="en-TT" dirty="0"/>
          </a:p>
          <a:p>
            <a:pPr>
              <a:buFont typeface="Wingdings" panose="05000000000000000000" pitchFamily="2" charset="2"/>
              <a:buChar char="ü"/>
            </a:pPr>
            <a:r>
              <a:rPr lang="en-TT" dirty="0"/>
              <a:t>How to register the product = </a:t>
            </a:r>
            <a:r>
              <a:rPr lang="en-TT" dirty="0" smtClean="0"/>
              <a:t>attorney </a:t>
            </a:r>
            <a:endParaRPr lang="en-TT" dirty="0"/>
          </a:p>
          <a:p>
            <a:pPr marL="0" indent="0">
              <a:buNone/>
            </a:pPr>
            <a:endParaRPr lang="en-TT" dirty="0"/>
          </a:p>
          <a:p>
            <a:pPr>
              <a:buFont typeface="Wingdings" panose="05000000000000000000" pitchFamily="2" charset="2"/>
              <a:buChar char="ü"/>
            </a:pPr>
            <a:r>
              <a:rPr lang="en-TT" dirty="0"/>
              <a:t>Type of process = </a:t>
            </a:r>
            <a:r>
              <a:rPr lang="en-TT" dirty="0" smtClean="0"/>
              <a:t>Manual </a:t>
            </a:r>
          </a:p>
          <a:p>
            <a:pPr>
              <a:buFont typeface="Wingdings" panose="05000000000000000000" pitchFamily="2" charset="2"/>
              <a:buChar char="ü"/>
            </a:pPr>
            <a:endParaRPr lang="en-TT" dirty="0"/>
          </a:p>
          <a:p>
            <a:r>
              <a:rPr lang="en-TT" dirty="0" smtClean="0"/>
              <a:t>All </a:t>
            </a:r>
            <a:r>
              <a:rPr lang="en-TT" dirty="0"/>
              <a:t>documents must be submitted in </a:t>
            </a:r>
            <a:r>
              <a:rPr lang="en-TT" dirty="0" smtClean="0"/>
              <a:t>Spanish</a:t>
            </a:r>
          </a:p>
          <a:p>
            <a:endParaRPr lang="en-TT" dirty="0" smtClean="0"/>
          </a:p>
          <a:p>
            <a:r>
              <a:rPr lang="en-TT" dirty="0" smtClean="0"/>
              <a:t>A max of 10 products with similar formulation can be placed on the same document  </a:t>
            </a:r>
          </a:p>
          <a:p>
            <a:endParaRPr lang="en-TT" dirty="0"/>
          </a:p>
        </p:txBody>
      </p:sp>
    </p:spTree>
    <p:extLst>
      <p:ext uri="{BB962C8B-B14F-4D97-AF65-F5344CB8AC3E}">
        <p14:creationId xmlns:p14="http://schemas.microsoft.com/office/powerpoint/2010/main" val="10210690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819150"/>
            <a:ext cx="10972800" cy="5695949"/>
          </a:xfrm>
        </p:spPr>
        <p:txBody>
          <a:bodyPr>
            <a:normAutofit fontScale="85000" lnSpcReduction="20000"/>
          </a:bodyPr>
          <a:lstStyle/>
          <a:p>
            <a:pPr lvl="0"/>
            <a:r>
              <a:rPr lang="en-TT" sz="2100" dirty="0"/>
              <a:t>Original </a:t>
            </a:r>
            <a:r>
              <a:rPr lang="en-TT" sz="2100" dirty="0" smtClean="0"/>
              <a:t>or </a:t>
            </a:r>
            <a:r>
              <a:rPr lang="en-TT" sz="2100" dirty="0"/>
              <a:t>legalized copy of the legal entity of the registrant </a:t>
            </a:r>
            <a:r>
              <a:rPr lang="en-TT" sz="2100" dirty="0" smtClean="0"/>
              <a:t>company</a:t>
            </a:r>
          </a:p>
          <a:p>
            <a:pPr lvl="0"/>
            <a:endParaRPr lang="en-TT" sz="2100" dirty="0" smtClean="0"/>
          </a:p>
          <a:p>
            <a:r>
              <a:rPr lang="en-TT" sz="2100" dirty="0"/>
              <a:t>Power in </a:t>
            </a:r>
            <a:r>
              <a:rPr lang="en-TT" sz="2100" dirty="0" smtClean="0"/>
              <a:t>favour </a:t>
            </a:r>
            <a:r>
              <a:rPr lang="en-TT" sz="2100" dirty="0"/>
              <a:t>of the legal representative. If the document is granted abroad, it must be legalized</a:t>
            </a:r>
            <a:r>
              <a:rPr lang="en-TT" sz="2100" dirty="0" smtClean="0"/>
              <a:t>.</a:t>
            </a:r>
          </a:p>
          <a:p>
            <a:endParaRPr lang="en-TT" sz="2100" dirty="0"/>
          </a:p>
          <a:p>
            <a:r>
              <a:rPr lang="en-TT" sz="2100" dirty="0"/>
              <a:t>Certificate of free sale, good manufacturing practices or certification of the manufacturer laboratory (foreign products). The same must be in Spanish and authenticated</a:t>
            </a:r>
            <a:r>
              <a:rPr lang="en-TT" sz="2100" dirty="0" smtClean="0"/>
              <a:t>.</a:t>
            </a:r>
          </a:p>
          <a:p>
            <a:endParaRPr lang="en-TT" sz="2100" dirty="0" smtClean="0"/>
          </a:p>
          <a:p>
            <a:r>
              <a:rPr lang="en-TT" sz="2100" dirty="0"/>
              <a:t>Safety sheet (Material Safety Data Sheet, MSDS</a:t>
            </a:r>
            <a:r>
              <a:rPr lang="en-TT" sz="2100" dirty="0" smtClean="0"/>
              <a:t>) Must be in Spanish </a:t>
            </a:r>
          </a:p>
          <a:p>
            <a:endParaRPr lang="en-TT" sz="2100" dirty="0" smtClean="0"/>
          </a:p>
          <a:p>
            <a:r>
              <a:rPr lang="en-TT" sz="2100" dirty="0"/>
              <a:t>Qualitative and quantitative formula </a:t>
            </a:r>
            <a:endParaRPr lang="en-TT" sz="2100" dirty="0" smtClean="0"/>
          </a:p>
          <a:p>
            <a:endParaRPr lang="en-TT" sz="2100" dirty="0" smtClean="0"/>
          </a:p>
          <a:p>
            <a:r>
              <a:rPr lang="en-TT" sz="2100" dirty="0"/>
              <a:t>Specifications of the finished product in original and copy of the physical-chemical and microbiological </a:t>
            </a:r>
            <a:r>
              <a:rPr lang="en-TT" sz="2100" dirty="0" smtClean="0"/>
              <a:t>specifications ( toxicological information) </a:t>
            </a:r>
          </a:p>
          <a:p>
            <a:endParaRPr lang="en-TT" sz="2100" dirty="0" smtClean="0"/>
          </a:p>
          <a:p>
            <a:pPr lvl="0"/>
            <a:r>
              <a:rPr lang="en-TT" sz="2100" dirty="0"/>
              <a:t>Two copies of the physical-chemical </a:t>
            </a:r>
            <a:r>
              <a:rPr lang="en-TT" sz="2100" dirty="0" smtClean="0"/>
              <a:t>analysis method used by the manufacturer to analyse the product</a:t>
            </a:r>
          </a:p>
          <a:p>
            <a:pPr lvl="0"/>
            <a:endParaRPr lang="en-TT" sz="2100" b="1" dirty="0"/>
          </a:p>
          <a:p>
            <a:pPr lvl="0"/>
            <a:r>
              <a:rPr lang="en-TT" sz="2100" dirty="0"/>
              <a:t>Copy of the Sanitary Permit of Operation </a:t>
            </a:r>
          </a:p>
          <a:p>
            <a:pPr lvl="0"/>
            <a:endParaRPr lang="en-TT" sz="2100" b="1" dirty="0" smtClean="0"/>
          </a:p>
          <a:p>
            <a:pPr lvl="0"/>
            <a:r>
              <a:rPr lang="en-TT" sz="2100" dirty="0"/>
              <a:t>Four Intact Product </a:t>
            </a:r>
            <a:r>
              <a:rPr lang="en-TT" sz="2100" dirty="0" smtClean="0"/>
              <a:t>Samples</a:t>
            </a:r>
          </a:p>
          <a:p>
            <a:pPr lvl="0"/>
            <a:endParaRPr lang="en-TT" sz="2100" dirty="0"/>
          </a:p>
          <a:p>
            <a:pPr lvl="0"/>
            <a:r>
              <a:rPr lang="en-TT" sz="2100" dirty="0"/>
              <a:t>Proof of payment </a:t>
            </a:r>
            <a:endParaRPr lang="en-TT" sz="2100" dirty="0" smtClean="0"/>
          </a:p>
          <a:p>
            <a:pPr lvl="0"/>
            <a:endParaRPr lang="en-TT" sz="2000" b="1" dirty="0"/>
          </a:p>
          <a:p>
            <a:pPr lvl="0"/>
            <a:endParaRPr lang="en-TT" sz="2400" b="1" dirty="0"/>
          </a:p>
          <a:p>
            <a:pPr lvl="0"/>
            <a:endParaRPr lang="en-TT" sz="2400" dirty="0"/>
          </a:p>
          <a:p>
            <a:endParaRPr lang="en-TT" dirty="0"/>
          </a:p>
        </p:txBody>
      </p:sp>
      <p:sp>
        <p:nvSpPr>
          <p:cNvPr id="5" name="Title 1"/>
          <p:cNvSpPr>
            <a:spLocks noGrp="1"/>
          </p:cNvSpPr>
          <p:nvPr>
            <p:ph type="title"/>
          </p:nvPr>
        </p:nvSpPr>
        <p:spPr>
          <a:xfrm>
            <a:off x="1429982" y="88899"/>
            <a:ext cx="9428518" cy="730251"/>
          </a:xfrm>
        </p:spPr>
        <p:txBody>
          <a:bodyPr>
            <a:normAutofit fontScale="90000"/>
          </a:bodyPr>
          <a:lstStyle/>
          <a:p>
            <a:pPr algn="ctr"/>
            <a:r>
              <a:rPr lang="en-TT" dirty="0" smtClean="0">
                <a:solidFill>
                  <a:srgbClr val="FF0000"/>
                </a:solidFill>
              </a:rPr>
              <a:t>DOCUMENTS REQUIRED</a:t>
            </a:r>
            <a:endParaRPr lang="en-TT" dirty="0">
              <a:solidFill>
                <a:srgbClr val="FF0000"/>
              </a:solidFill>
            </a:endParaRPr>
          </a:p>
        </p:txBody>
      </p:sp>
    </p:spTree>
    <p:extLst>
      <p:ext uri="{BB962C8B-B14F-4D97-AF65-F5344CB8AC3E}">
        <p14:creationId xmlns:p14="http://schemas.microsoft.com/office/powerpoint/2010/main" val="285898239"/>
      </p:ext>
    </p:extLst>
  </p:cSld>
  <p:clrMapOvr>
    <a:masterClrMapping/>
  </p:clrMapOvr>
  <p:timing>
    <p:tnLst>
      <p:par>
        <p:cTn id="1" dur="indefinite" restart="never" nodeType="tmRoot"/>
      </p:par>
    </p:tnLst>
  </p:timing>
</p:sld>
</file>

<file path=ppt/theme/theme1.xml><?xml version="1.0" encoding="utf-8"?>
<a:theme xmlns:a="http://schemas.openxmlformats.org/drawingml/2006/main" name="tRADE CERTIFICATION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TotalTime>
  <Words>2892</Words>
  <Application>Microsoft Office PowerPoint</Application>
  <PresentationFormat>Widescreen</PresentationFormat>
  <Paragraphs>414</Paragraphs>
  <Slides>26</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Palatino Linotype</vt:lpstr>
      <vt:lpstr>Wingdings</vt:lpstr>
      <vt:lpstr>tRADE CERTIFICATION PRESENTATION</vt:lpstr>
      <vt:lpstr>PANAMA MARKET SURVEY FINDINGS</vt:lpstr>
      <vt:lpstr>PANAMA’S TRADE AGREEMENTS</vt:lpstr>
      <vt:lpstr>TRADING ENVIRONMENT-OVERVIEW</vt:lpstr>
      <vt:lpstr>PRODUCT REGISTRATION PROCESS</vt:lpstr>
      <vt:lpstr>PowerPoint Presentation</vt:lpstr>
      <vt:lpstr>AUPSA </vt:lpstr>
      <vt:lpstr>DOCUMENTS REQUIRED</vt:lpstr>
      <vt:lpstr>Ministry of Health</vt:lpstr>
      <vt:lpstr>DOCUMENTS REQUIRED</vt:lpstr>
      <vt:lpstr>HEALTH DOCUMENTS  FOR EXPORTING TO PANAMA</vt:lpstr>
      <vt:lpstr>PRODUCTS THAT DO NOT REQUIRE A SANITARY REGISTRATION NUMBER</vt:lpstr>
      <vt:lpstr>DISTRIBUTION CHANNEL</vt:lpstr>
      <vt:lpstr>RETAIL LANDSCAPE </vt:lpstr>
      <vt:lpstr>GROCERY RETAILERS IN PANAMA</vt:lpstr>
      <vt:lpstr>COST OF SUPERMARKET ENTRY</vt:lpstr>
      <vt:lpstr>CHINITOS</vt:lpstr>
      <vt:lpstr>PowerPoint Presentation</vt:lpstr>
      <vt:lpstr>HARDWARE STORES</vt:lpstr>
      <vt:lpstr>DISTRIBUTORS</vt:lpstr>
      <vt:lpstr>PRIVATE LABELLING </vt:lpstr>
      <vt:lpstr>PowerPoint Presentation</vt:lpstr>
      <vt:lpstr>MARKET ENTRY REQUIRMENTS</vt:lpstr>
      <vt:lpstr>Packaging and Labelling Requirements </vt:lpstr>
      <vt:lpstr>PowerPoint Presentation</vt:lpstr>
      <vt:lpstr>KEY CONSIDERATIONS</vt:lpstr>
      <vt:lpstr>THANK YOU  Vincent Ramlochan Research Officer vramlochan@exportt.co.tt 468-6842 </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PANAMA MARKET SURVEY FINDINGS</dc:title>
  <dc:creator>Vincent Ramlochan</dc:creator>
  <cp:lastModifiedBy>Vincent Ramlochan</cp:lastModifiedBy>
  <cp:revision>7</cp:revision>
  <cp:lastPrinted>2018-04-19T18:01:25Z</cp:lastPrinted>
  <dcterms:created xsi:type="dcterms:W3CDTF">2018-04-06T13:17:29Z</dcterms:created>
  <dcterms:modified xsi:type="dcterms:W3CDTF">2018-04-19T18:02:45Z</dcterms:modified>
</cp:coreProperties>
</file>