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 id="2147483697" r:id="rId5"/>
    <p:sldMasterId id="2147483723" r:id="rId6"/>
    <p:sldMasterId id="2147483749" r:id="rId7"/>
    <p:sldMasterId id="2147483762" r:id="rId8"/>
    <p:sldMasterId id="2147483775" r:id="rId9"/>
    <p:sldMasterId id="2147483788" r:id="rId10"/>
    <p:sldMasterId id="2147483801" r:id="rId11"/>
  </p:sldMasterIdLst>
  <p:notesMasterIdLst>
    <p:notesMasterId r:id="rId34"/>
  </p:notesMasterIdLst>
  <p:sldIdLst>
    <p:sldId id="257" r:id="rId12"/>
    <p:sldId id="258" r:id="rId13"/>
    <p:sldId id="263" r:id="rId14"/>
    <p:sldId id="260" r:id="rId15"/>
    <p:sldId id="256" r:id="rId16"/>
    <p:sldId id="265" r:id="rId17"/>
    <p:sldId id="266" r:id="rId18"/>
    <p:sldId id="264" r:id="rId19"/>
    <p:sldId id="267" r:id="rId20"/>
    <p:sldId id="268" r:id="rId21"/>
    <p:sldId id="269" r:id="rId22"/>
    <p:sldId id="271" r:id="rId23"/>
    <p:sldId id="270" r:id="rId24"/>
    <p:sldId id="273" r:id="rId25"/>
    <p:sldId id="274" r:id="rId26"/>
    <p:sldId id="277" r:id="rId27"/>
    <p:sldId id="281" r:id="rId28"/>
    <p:sldId id="279" r:id="rId29"/>
    <p:sldId id="282" r:id="rId30"/>
    <p:sldId id="283" r:id="rId31"/>
    <p:sldId id="284" r:id="rId32"/>
    <p:sldId id="285"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15D"/>
    <a:srgbClr val="FF2F2F"/>
    <a:srgbClr val="FFCC99"/>
    <a:srgbClr val="FF3300"/>
    <a:srgbClr val="FF6147"/>
    <a:srgbClr val="FE9390"/>
    <a:srgbClr val="6666FF"/>
    <a:srgbClr val="3366FF"/>
    <a:srgbClr val="0066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4" autoAdjust="0"/>
    <p:restoredTop sz="77685" autoAdjust="0"/>
  </p:normalViewPr>
  <p:slideViewPr>
    <p:cSldViewPr>
      <p:cViewPr varScale="1">
        <p:scale>
          <a:sx n="62" d="100"/>
          <a:sy n="62" d="100"/>
        </p:scale>
        <p:origin x="6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fontAlgn="b" latinLnBrk="0" hangingPunct="1">
              <a:defRPr lang="en-US" sz="1600" b="1" i="0" u="none" strike="noStrike" kern="1200" spc="0" baseline="0">
                <a:solidFill>
                  <a:srgbClr val="000000"/>
                </a:solidFill>
                <a:effectLst/>
                <a:latin typeface="Calibri" panose="020F0502020204030204" pitchFamily="34" charset="0"/>
                <a:ea typeface="+mn-ea"/>
                <a:cs typeface="+mn-cs"/>
              </a:defRPr>
            </a:pPr>
            <a:r>
              <a:rPr lang="en-US" sz="1800" b="1" i="0" u="none" strike="noStrike" kern="1200" dirty="0">
                <a:solidFill>
                  <a:srgbClr val="000000"/>
                </a:solidFill>
                <a:effectLst/>
                <a:latin typeface="Calibri" panose="020F0502020204030204" pitchFamily="34" charset="0"/>
                <a:ea typeface="+mn-ea"/>
                <a:cs typeface="+mn-cs"/>
              </a:rPr>
              <a:t>Total Exports to Panama</a:t>
            </a:r>
          </a:p>
          <a:p>
            <a:pPr marL="0" algn="ctr" defTabSz="914400" rtl="0" eaLnBrk="1" fontAlgn="b" latinLnBrk="0" hangingPunct="1">
              <a:defRPr lang="en-US" sz="1600" b="1">
                <a:solidFill>
                  <a:srgbClr val="000000"/>
                </a:solidFill>
                <a:effectLst/>
                <a:latin typeface="Calibri" panose="020F0502020204030204" pitchFamily="34" charset="0"/>
              </a:defRPr>
            </a:pPr>
            <a:r>
              <a:rPr lang="en-US" sz="1800" b="1" i="0" u="none" strike="noStrike" kern="1200" dirty="0">
                <a:solidFill>
                  <a:srgbClr val="000000"/>
                </a:solidFill>
                <a:effectLst/>
                <a:latin typeface="Calibri" panose="020F0502020204030204" pitchFamily="34" charset="0"/>
                <a:ea typeface="+mn-ea"/>
                <a:cs typeface="+mn-cs"/>
              </a:rPr>
              <a:t>2010 to 2016</a:t>
            </a:r>
          </a:p>
        </c:rich>
      </c:tx>
      <c:layout/>
      <c:overlay val="0"/>
      <c:spPr>
        <a:solidFill>
          <a:schemeClr val="accent1"/>
        </a:solidFill>
        <a:ln>
          <a:solidFill>
            <a:schemeClr val="tx1"/>
          </a:solidFill>
        </a:ln>
        <a:effectLst/>
      </c:spPr>
      <c:txPr>
        <a:bodyPr rot="0" spcFirstLastPara="1" vertOverflow="ellipsis" vert="horz" wrap="square" anchor="ctr" anchorCtr="1"/>
        <a:lstStyle/>
        <a:p>
          <a:pPr marL="0" algn="ctr" defTabSz="914400" rtl="0" eaLnBrk="1" fontAlgn="b" latinLnBrk="0" hangingPunct="1">
            <a:defRPr lang="en-US" sz="1600" b="1" i="0" u="none" strike="noStrike" kern="1200" spc="0" baseline="0">
              <a:solidFill>
                <a:srgbClr val="000000"/>
              </a:solidFill>
              <a:effectLst/>
              <a:latin typeface="Calibri" panose="020F0502020204030204" pitchFamily="34" charset="0"/>
              <a:ea typeface="+mn-ea"/>
              <a:cs typeface="+mn-cs"/>
            </a:defRPr>
          </a:pPr>
          <a:endParaRPr lang="en-US"/>
        </a:p>
      </c:txPr>
    </c:title>
    <c:autoTitleDeleted val="0"/>
    <c:plotArea>
      <c:layout/>
      <c:lineChart>
        <c:grouping val="standard"/>
        <c:varyColors val="0"/>
        <c:ser>
          <c:idx val="0"/>
          <c:order val="0"/>
          <c:tx>
            <c:strRef>
              <c:f>Sheet1!$F$3</c:f>
              <c:strCache>
                <c:ptCount val="1"/>
                <c:pt idx="0">
                  <c:v>Total Exports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5024651611037219E-2"/>
                  <c:y val="-4.1312233833258306E-2"/>
                </c:manualLayout>
              </c:layout>
              <c:tx>
                <c:rich>
                  <a:bodyPr/>
                  <a:lstStyle/>
                  <a:p>
                    <a:fld id="{8965DC00-2A71-417C-BA05-8A2C218F6D84}" type="CELLRANGE">
                      <a:rPr lang="en-US" sz="1000" b="1" smtClean="0"/>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13877441171548571"/>
                  <c:y val="3.6384466327029297E-2"/>
                </c:manualLayout>
              </c:layout>
              <c:tx>
                <c:rich>
                  <a:bodyPr/>
                  <a:lstStyle/>
                  <a:p>
                    <a:fld id="{0ED9E4AA-451E-4D68-A8A3-A9BE0ED743A7}" type="CELLRANGE">
                      <a:rPr lang="en-US" sz="1000" b="1"/>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2.7341631844920104E-2"/>
                  <c:y val="4.4563066343901683E-2"/>
                </c:manualLayout>
              </c:layout>
              <c:tx>
                <c:rich>
                  <a:bodyPr/>
                  <a:lstStyle/>
                  <a:p>
                    <a:fld id="{5E8945F6-3542-4E7C-AA71-ABFC29DFC84A}" type="CELLRANGE">
                      <a:rPr lang="en-US" sz="1000" b="1"/>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10136330867135275"/>
                  <c:y val="-2.9044333807949765E-2"/>
                </c:manualLayout>
              </c:layout>
              <c:tx>
                <c:rich>
                  <a:bodyPr/>
                  <a:lstStyle/>
                  <a:p>
                    <a:fld id="{167BB519-FB19-45CE-A3B4-9A5F708DBE7A}" type="CELLRANGE">
                      <a:rPr lang="en-US" sz="1000" b="1" smtClean="0"/>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2.5315581301818834E-2"/>
                  <c:y val="-4.5401533841694576E-2"/>
                </c:manualLayout>
              </c:layout>
              <c:tx>
                <c:rich>
                  <a:bodyPr/>
                  <a:lstStyle/>
                  <a:p>
                    <a:fld id="{6C96C50A-4ACC-4936-B0EA-82547DAA205D}" type="CELLRANGE">
                      <a:rPr lang="en-US" sz="1000" b="1"/>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1.9237429672515252E-2"/>
                  <c:y val="-5.766943386700301E-2"/>
                </c:manualLayout>
              </c:layout>
              <c:tx>
                <c:rich>
                  <a:bodyPr/>
                  <a:lstStyle/>
                  <a:p>
                    <a:fld id="{8E0518EF-EC8E-4343-8A82-79D4F4A2C684}" type="CELLRANGE">
                      <a:rPr lang="en-US" sz="1000" b="1"/>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6.0781516293035827E-3"/>
                  <c:y val="3.6384466327029373E-2"/>
                </c:manualLayout>
              </c:layout>
              <c:tx>
                <c:rich>
                  <a:bodyPr/>
                  <a:lstStyle/>
                  <a:p>
                    <a:fld id="{BBC06FB6-58A9-433E-AD29-B118294125C4}" type="CELLRANGE">
                      <a:rPr lang="en-US" sz="1000" b="1"/>
                      <a:pPr/>
                      <a:t>[CELLRANGE]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anchor="ctr" anchorCtr="1"/>
              <a:lstStyle/>
              <a:p>
                <a:pPr algn="ctr" rtl="0">
                  <a:defRPr lang="en-TT" sz="8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Sheet1!$E$4:$E$10</c:f>
              <c:numCache>
                <c:formatCode>@</c:formatCode>
                <c:ptCount val="7"/>
                <c:pt idx="0">
                  <c:v>2010</c:v>
                </c:pt>
                <c:pt idx="1">
                  <c:v>2011</c:v>
                </c:pt>
                <c:pt idx="2">
                  <c:v>2012</c:v>
                </c:pt>
                <c:pt idx="3">
                  <c:v>2013</c:v>
                </c:pt>
                <c:pt idx="4">
                  <c:v>2014</c:v>
                </c:pt>
                <c:pt idx="5">
                  <c:v>2015</c:v>
                </c:pt>
                <c:pt idx="6">
                  <c:v>2016</c:v>
                </c:pt>
              </c:numCache>
            </c:numRef>
          </c:cat>
          <c:val>
            <c:numRef>
              <c:f>Sheet1!$F$4:$F$10</c:f>
              <c:numCache>
                <c:formatCode>#,##0</c:formatCode>
                <c:ptCount val="7"/>
                <c:pt idx="0">
                  <c:v>1026224664</c:v>
                </c:pt>
                <c:pt idx="1">
                  <c:v>353372208.3999998</c:v>
                </c:pt>
                <c:pt idx="2">
                  <c:v>512589584.89999998</c:v>
                </c:pt>
                <c:pt idx="3">
                  <c:v>1183604619.7999997</c:v>
                </c:pt>
                <c:pt idx="4">
                  <c:v>954557810.76999998</c:v>
                </c:pt>
                <c:pt idx="5">
                  <c:v>356745664.06000012</c:v>
                </c:pt>
                <c:pt idx="6">
                  <c:v>169064496.46000001</c:v>
                </c:pt>
              </c:numCache>
            </c:numRef>
          </c:val>
          <c:smooth val="0"/>
          <c:extLst>
            <c:ext xmlns:c15="http://schemas.microsoft.com/office/drawing/2012/chart" uri="{02D57815-91ED-43cb-92C2-25804820EDAC}">
              <c15:datalabelsRange>
                <c15:f>Sheet1!$F$4:$F$10</c15:f>
                <c15:dlblRangeCache>
                  <c:ptCount val="7"/>
                  <c:pt idx="0">
                    <c:v>1,026,224,664</c:v>
                  </c:pt>
                  <c:pt idx="1">
                    <c:v>353,372,208</c:v>
                  </c:pt>
                  <c:pt idx="2">
                    <c:v>512,589,585</c:v>
                  </c:pt>
                  <c:pt idx="3">
                    <c:v>1,183,604,620</c:v>
                  </c:pt>
                  <c:pt idx="4">
                    <c:v>954,557,811</c:v>
                  </c:pt>
                  <c:pt idx="5">
                    <c:v>356,745,664</c:v>
                  </c:pt>
                  <c:pt idx="6">
                    <c:v>169,064,496</c:v>
                  </c:pt>
                </c15:dlblRangeCache>
              </c15:datalabelsRange>
            </c:ext>
          </c:extLst>
        </c:ser>
        <c:dLbls>
          <c:dLblPos val="t"/>
          <c:showLegendKey val="0"/>
          <c:showVal val="1"/>
          <c:showCatName val="0"/>
          <c:showSerName val="0"/>
          <c:showPercent val="0"/>
          <c:showBubbleSize val="0"/>
        </c:dLbls>
        <c:marker val="1"/>
        <c:smooth val="0"/>
        <c:axId val="541644032"/>
        <c:axId val="541644424"/>
      </c:lineChart>
      <c:catAx>
        <c:axId val="541644032"/>
        <c:scaling>
          <c:orientation val="minMax"/>
        </c:scaling>
        <c:delete val="0"/>
        <c:axPos val="b"/>
        <c:title>
          <c:tx>
            <c:rich>
              <a:bodyPr rot="0" spcFirstLastPara="1" vertOverflow="ellipsis" vert="horz" wrap="square" anchor="ctr" anchorCtr="1"/>
              <a:lstStyle/>
              <a:p>
                <a:pPr algn="ctr" rtl="0">
                  <a:defRPr lang="en-TT" sz="1050" b="0" i="0" u="none" strike="noStrike" kern="1200" baseline="0">
                    <a:solidFill>
                      <a:schemeClr val="tx1">
                        <a:lumMod val="65000"/>
                        <a:lumOff val="35000"/>
                      </a:schemeClr>
                    </a:solidFill>
                    <a:latin typeface="+mn-lt"/>
                    <a:ea typeface="+mn-ea"/>
                    <a:cs typeface="+mn-cs"/>
                  </a:defRPr>
                </a:pPr>
                <a:r>
                  <a:rPr lang="en-TT" sz="1600" b="1" dirty="0">
                    <a:solidFill>
                      <a:schemeClr val="tx1"/>
                    </a:solidFill>
                  </a:rPr>
                  <a:t>Year</a:t>
                </a:r>
              </a:p>
            </c:rich>
          </c:tx>
          <c:layout>
            <c:manualLayout>
              <c:xMode val="edge"/>
              <c:yMode val="edge"/>
              <c:x val="0.46566777588945618"/>
              <c:y val="0.88333227075931542"/>
            </c:manualLayout>
          </c:layout>
          <c:overlay val="0"/>
          <c:spPr>
            <a:noFill/>
            <a:ln>
              <a:noFill/>
            </a:ln>
            <a:effectLst/>
          </c:spPr>
          <c:txPr>
            <a:bodyPr rot="0" spcFirstLastPara="1" vertOverflow="ellipsis" vert="horz" wrap="square" anchor="ctr" anchorCtr="1"/>
            <a:lstStyle/>
            <a:p>
              <a:pPr algn="ctr" rtl="0">
                <a:defRPr lang="en-TT" sz="105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TT" sz="1050" b="0" i="0" u="none" strike="noStrike" kern="1200" baseline="0">
                <a:solidFill>
                  <a:schemeClr val="tx1">
                    <a:lumMod val="65000"/>
                    <a:lumOff val="35000"/>
                  </a:schemeClr>
                </a:solidFill>
                <a:latin typeface="+mn-lt"/>
                <a:ea typeface="+mn-ea"/>
                <a:cs typeface="+mn-cs"/>
              </a:defRPr>
            </a:pPr>
            <a:endParaRPr lang="en-US"/>
          </a:p>
        </c:txPr>
        <c:crossAx val="541644424"/>
        <c:crosses val="autoZero"/>
        <c:auto val="1"/>
        <c:lblAlgn val="ctr"/>
        <c:lblOffset val="100"/>
        <c:noMultiLvlLbl val="0"/>
      </c:catAx>
      <c:valAx>
        <c:axId val="541644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TT" sz="1050" b="0" i="0" u="none" strike="noStrike" kern="1200" baseline="0">
                    <a:solidFill>
                      <a:schemeClr val="tx1">
                        <a:lumMod val="65000"/>
                        <a:lumOff val="35000"/>
                      </a:schemeClr>
                    </a:solidFill>
                    <a:latin typeface="+mn-lt"/>
                    <a:ea typeface="+mn-ea"/>
                    <a:cs typeface="+mn-cs"/>
                  </a:defRPr>
                </a:pPr>
                <a:r>
                  <a:rPr lang="en-TT" sz="1600" b="1" dirty="0">
                    <a:solidFill>
                      <a:schemeClr val="tx1"/>
                    </a:solidFill>
                  </a:rPr>
                  <a:t>Value of Exports (TTD)</a:t>
                </a:r>
              </a:p>
            </c:rich>
          </c:tx>
          <c:layout>
            <c:manualLayout>
              <c:xMode val="edge"/>
              <c:yMode val="edge"/>
              <c:x val="2.8364707603416719E-2"/>
              <c:y val="0.18549064838266574"/>
            </c:manualLayout>
          </c:layout>
          <c:overlay val="0"/>
          <c:spPr>
            <a:noFill/>
            <a:ln>
              <a:noFill/>
            </a:ln>
            <a:effectLst/>
          </c:spPr>
          <c:txPr>
            <a:bodyPr rot="-5400000" spcFirstLastPara="1" vertOverflow="ellipsis" vert="horz" wrap="square" anchor="ctr" anchorCtr="1"/>
            <a:lstStyle/>
            <a:p>
              <a:pPr algn="ctr" rtl="0">
                <a:defRPr lang="en-TT"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TT" sz="1050" b="0" i="0" u="none" strike="noStrike" kern="1200" baseline="0">
                <a:solidFill>
                  <a:schemeClr val="tx1">
                    <a:lumMod val="65000"/>
                    <a:lumOff val="35000"/>
                  </a:schemeClr>
                </a:solidFill>
                <a:latin typeface="+mn-lt"/>
                <a:ea typeface="+mn-ea"/>
                <a:cs typeface="+mn-cs"/>
              </a:defRPr>
            </a:pPr>
            <a:endParaRPr lang="en-US"/>
          </a:p>
        </c:txPr>
        <c:crossAx val="541644032"/>
        <c:crosses val="autoZero"/>
        <c:crossBetween val="between"/>
        <c:dispUnits>
          <c:builtInUnit val="millions"/>
          <c:dispUnitsLbl>
            <c:layout/>
            <c:tx>
              <c:rich>
                <a:bodyPr rot="-5400000" spcFirstLastPara="1" vertOverflow="ellipsis" vert="horz" wrap="square" anchor="ctr" anchorCtr="1"/>
                <a:lstStyle/>
                <a:p>
                  <a:pPr>
                    <a:defRPr lang="en-TT" sz="1050" b="0" i="0" u="none" strike="noStrike" kern="1200" baseline="0">
                      <a:solidFill>
                        <a:schemeClr val="tx1">
                          <a:lumMod val="65000"/>
                          <a:lumOff val="35000"/>
                        </a:schemeClr>
                      </a:solidFill>
                      <a:latin typeface="+mn-lt"/>
                      <a:ea typeface="+mn-ea"/>
                      <a:cs typeface="+mn-cs"/>
                    </a:defRPr>
                  </a:pPr>
                  <a:r>
                    <a:rPr lang="en-TT" sz="1200" b="1" dirty="0"/>
                    <a:t>Millions</a:t>
                  </a:r>
                </a:p>
              </c:rich>
            </c:tx>
            <c:spPr>
              <a:noFill/>
              <a:ln>
                <a:noFill/>
              </a:ln>
              <a:effectLst/>
            </c:spPr>
            <c:txPr>
              <a:bodyPr rot="-5400000" spcFirstLastPara="1" vertOverflow="ellipsis" vert="horz" wrap="square" anchor="ctr" anchorCtr="1"/>
              <a:lstStyle/>
              <a:p>
                <a:pPr>
                  <a:defRPr lang="en-TT" sz="105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solidFill>
        <a:schemeClr val="tx1"/>
      </a:solidFill>
    </a:ln>
    <a:effectLst/>
  </c:spPr>
  <c:txPr>
    <a:bodyPr/>
    <a:lstStyle/>
    <a:p>
      <a:pPr algn="ctr">
        <a:defRPr lang="en-TT" sz="105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solidFill>
                  <a:schemeClr val="tx1"/>
                </a:solidFill>
              </a:rPr>
              <a:t>Total Imports From Panama</a:t>
            </a:r>
          </a:p>
          <a:p>
            <a:pPr>
              <a:defRPr/>
            </a:pPr>
            <a:r>
              <a:rPr lang="en-US" sz="1800" b="1" dirty="0" smtClean="0">
                <a:solidFill>
                  <a:schemeClr val="tx1"/>
                </a:solidFill>
              </a:rPr>
              <a:t>2010</a:t>
            </a:r>
            <a:r>
              <a:rPr lang="en-US" sz="1800" b="1" baseline="0" dirty="0" smtClean="0">
                <a:solidFill>
                  <a:schemeClr val="tx1"/>
                </a:solidFill>
              </a:rPr>
              <a:t> to 2016</a:t>
            </a:r>
            <a:endParaRPr lang="en-US" sz="1800" b="1" dirty="0">
              <a:solidFill>
                <a:schemeClr val="tx1"/>
              </a:solidFill>
            </a:endParaRPr>
          </a:p>
        </c:rich>
      </c:tx>
      <c:layout>
        <c:manualLayout>
          <c:xMode val="edge"/>
          <c:yMode val="edge"/>
          <c:x val="0.20832771451307944"/>
          <c:y val="1.6809770315004507E-2"/>
        </c:manualLayout>
      </c:layout>
      <c:overlay val="0"/>
      <c:spPr>
        <a:solidFill>
          <a:srgbClr val="DD8047">
            <a:lumMod val="60000"/>
            <a:lumOff val="40000"/>
          </a:srgbClr>
        </a:solidFill>
        <a:ln>
          <a:solidFill>
            <a:sysClr val="windowText" lastClr="0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396258452010424"/>
          <c:y val="0.26798750447145181"/>
          <c:w val="0.74776279834751413"/>
          <c:h val="0.51258495758416334"/>
        </c:manualLayout>
      </c:layout>
      <c:lineChart>
        <c:grouping val="stacked"/>
        <c:varyColors val="0"/>
        <c:ser>
          <c:idx val="0"/>
          <c:order val="0"/>
          <c:tx>
            <c:strRef>
              <c:f>Sheet1!$B$3</c:f>
              <c:strCache>
                <c:ptCount val="1"/>
                <c:pt idx="0">
                  <c:v>Total Imports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1.4071774957762857E-2"/>
                  <c:y val="-2.4730195504140854E-4"/>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CFECCFB8-73F5-4B89-8A0F-A6C70A3D3848}"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17083841161440655"/>
                  <c:y val="-2.0371417834409787E-2"/>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2ABFC65B-D5C7-4ACB-BA63-4ACE41B34DE0}"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2"/>
              <c:layout/>
              <c:tx>
                <c:rich>
                  <a:bodyPr/>
                  <a:lstStyle/>
                  <a:p>
                    <a:fld id="{7FA83C2F-6110-4615-8B43-3D0CAEDB99FC}" type="CELLRANGE">
                      <a:rPr lang="en-US" sz="1000" b="1" i="0" u="none" strike="noStrike" kern="1200" baseline="0">
                        <a:solidFill>
                          <a:prstClr val="black">
                            <a:lumMod val="75000"/>
                            <a:lumOff val="25000"/>
                          </a:prstClr>
                        </a:solidFill>
                        <a:latin typeface="+mn-lt"/>
                        <a:ea typeface="+mn-ea"/>
                        <a:cs typeface="+mn-cs"/>
                      </a:rPr>
                      <a:pPr/>
                      <a:t>[CELLRANGE]</a:t>
                    </a:fld>
                    <a:endParaRPr lang="en-US"/>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9.3518455890943361E-2"/>
                  <c:y val="2.6298092809666981E-2"/>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5B732408-352F-40EF-A618-A809438DAAF5}"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0.12689699079570058"/>
                  <c:y val="-5.3722636974935331E-2"/>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ECDFCAD1-1E2E-46AD-B883-5CD7B866A5A5}"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6.1920574325010455E-2"/>
                  <c:y val="-6.6023165025950556E-2"/>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3DC14436-CECD-4438-8836-3888E24D525E}"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8.1058089414286841E-3"/>
                  <c:y val="3.1124546641120576E-2"/>
                </c:manualLayout>
              </c:layout>
              <c:tx>
                <c:rich>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fld id="{236C9D34-D00C-4E11-8F2D-74D209EE4A9C}" type="CELLRANGE">
                      <a:rPr lang="en-US" sz="1000" b="1" i="0" u="none" strike="noStrike" kern="1200" baseline="0">
                        <a:solidFill>
                          <a:prstClr val="black">
                            <a:lumMod val="75000"/>
                            <a:lumOff val="25000"/>
                          </a:prstClr>
                        </a:solidFill>
                        <a:latin typeface="+mn-lt"/>
                        <a:ea typeface="+mn-ea"/>
                        <a:cs typeface="+mn-cs"/>
                      </a:rPr>
                      <a:pPr algn="ctr" rtl="0">
                        <a:defRPr lang="en-US" sz="1000" b="1">
                          <a:solidFill>
                            <a:prstClr val="black">
                              <a:lumMod val="75000"/>
                              <a:lumOff val="25000"/>
                            </a:prstClr>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Sheet1!$A$4:$A$10</c:f>
              <c:numCache>
                <c:formatCode>@</c:formatCode>
                <c:ptCount val="7"/>
                <c:pt idx="0">
                  <c:v>2010</c:v>
                </c:pt>
                <c:pt idx="1">
                  <c:v>2011</c:v>
                </c:pt>
                <c:pt idx="2">
                  <c:v>2012</c:v>
                </c:pt>
                <c:pt idx="3">
                  <c:v>2013</c:v>
                </c:pt>
                <c:pt idx="4">
                  <c:v>2014</c:v>
                </c:pt>
                <c:pt idx="5">
                  <c:v>2015</c:v>
                </c:pt>
                <c:pt idx="6">
                  <c:v>2016</c:v>
                </c:pt>
              </c:numCache>
            </c:numRef>
          </c:cat>
          <c:val>
            <c:numRef>
              <c:f>Sheet1!$B$4:$B$10</c:f>
              <c:numCache>
                <c:formatCode>"TT$"#,##0.00</c:formatCode>
                <c:ptCount val="7"/>
                <c:pt idx="0">
                  <c:v>46957639</c:v>
                </c:pt>
                <c:pt idx="1">
                  <c:v>195479822.62999997</c:v>
                </c:pt>
                <c:pt idx="2">
                  <c:v>775784583.12000024</c:v>
                </c:pt>
                <c:pt idx="3">
                  <c:v>102505804.64000033</c:v>
                </c:pt>
                <c:pt idx="4">
                  <c:v>121292959.8800001</c:v>
                </c:pt>
                <c:pt idx="5">
                  <c:v>157468084.45999992</c:v>
                </c:pt>
                <c:pt idx="6">
                  <c:v>145369476.06</c:v>
                </c:pt>
              </c:numCache>
            </c:numRef>
          </c:val>
          <c:smooth val="0"/>
          <c:extLst>
            <c:ext xmlns:c15="http://schemas.microsoft.com/office/drawing/2012/chart" uri="{02D57815-91ED-43cb-92C2-25804820EDAC}">
              <c15:datalabelsRange>
                <c15:f>Sheet1!$B$4:$B$10</c15:f>
                <c15:dlblRangeCache>
                  <c:ptCount val="7"/>
                  <c:pt idx="0">
                    <c:v>TT$46957,639.00</c:v>
                  </c:pt>
                  <c:pt idx="1">
                    <c:v>TT$195479,822.63</c:v>
                  </c:pt>
                  <c:pt idx="2">
                    <c:v>TT$775784,583.12</c:v>
                  </c:pt>
                  <c:pt idx="3">
                    <c:v>TT$102505,804.64</c:v>
                  </c:pt>
                  <c:pt idx="4">
                    <c:v>TT$121292,959.88</c:v>
                  </c:pt>
                  <c:pt idx="5">
                    <c:v>TT$157468,084.46</c:v>
                  </c:pt>
                  <c:pt idx="6">
                    <c:v>TT$145369,476.06</c:v>
                  </c:pt>
                </c15:dlblRangeCache>
              </c15:datalabelsRange>
            </c:ext>
          </c:extLst>
        </c:ser>
        <c:dLbls>
          <c:dLblPos val="t"/>
          <c:showLegendKey val="0"/>
          <c:showVal val="1"/>
          <c:showCatName val="0"/>
          <c:showSerName val="0"/>
          <c:showPercent val="0"/>
          <c:showBubbleSize val="0"/>
        </c:dLbls>
        <c:marker val="1"/>
        <c:smooth val="0"/>
        <c:axId val="539965736"/>
        <c:axId val="540911096"/>
      </c:lineChart>
      <c:catAx>
        <c:axId val="5399657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TT" sz="1600" b="1" dirty="0">
                    <a:solidFill>
                      <a:schemeClr val="tx1"/>
                    </a:solidFill>
                  </a:rPr>
                  <a:t>Year</a:t>
                </a:r>
                <a:endParaRPr lang="en-TT" b="1" dirty="0">
                  <a:solidFill>
                    <a:schemeClr val="tx1"/>
                  </a:solidFill>
                </a:endParaRPr>
              </a:p>
            </c:rich>
          </c:tx>
          <c:layout>
            <c:manualLayout>
              <c:xMode val="edge"/>
              <c:yMode val="edge"/>
              <c:x val="0.47025961947546574"/>
              <c:y val="0.8748216262008350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0911096"/>
        <c:crosses val="autoZero"/>
        <c:auto val="1"/>
        <c:lblAlgn val="ctr"/>
        <c:lblOffset val="100"/>
        <c:noMultiLvlLbl val="0"/>
      </c:catAx>
      <c:valAx>
        <c:axId val="540911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TT" sz="1600" b="1" dirty="0">
                    <a:solidFill>
                      <a:schemeClr val="tx1"/>
                    </a:solidFill>
                  </a:rPr>
                  <a:t>Value of Imports (TTD) </a:t>
                </a:r>
              </a:p>
            </c:rich>
          </c:tx>
          <c:layout>
            <c:manualLayout>
              <c:xMode val="edge"/>
              <c:yMode val="edge"/>
              <c:x val="3.5386298312803426E-2"/>
              <c:y val="0.202059222916147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TT$&quot;#,##0.00" sourceLinked="1"/>
        <c:majorTickMark val="none"/>
        <c:minorTickMark val="none"/>
        <c:tickLblPos val="nextTo"/>
        <c:spPr>
          <a:noFill/>
          <a:ln>
            <a:noFill/>
          </a:ln>
          <a:effectLst/>
        </c:spPr>
        <c:txPr>
          <a:bodyPr rot="-60000000" spcFirstLastPara="1" vertOverflow="ellipsis" vert="horz" wrap="square" anchor="ctr" anchorCtr="1"/>
          <a:lstStyle/>
          <a:p>
            <a:pPr algn="ctr">
              <a:defRPr lang="en-TT" sz="1050" b="0" i="0" u="none" strike="noStrike" kern="1200" baseline="0">
                <a:solidFill>
                  <a:schemeClr val="tx1">
                    <a:lumMod val="65000"/>
                    <a:lumOff val="35000"/>
                  </a:schemeClr>
                </a:solidFill>
                <a:latin typeface="+mn-lt"/>
                <a:ea typeface="+mn-ea"/>
                <a:cs typeface="+mn-cs"/>
              </a:defRPr>
            </a:pPr>
            <a:endParaRPr lang="en-US"/>
          </a:p>
        </c:txPr>
        <c:crossAx val="539965736"/>
        <c:crosses val="autoZero"/>
        <c:crossBetween val="between"/>
        <c:dispUnits>
          <c:builtInUnit val="millions"/>
          <c:dispUnitsLbl>
            <c:layout>
              <c:manualLayout>
                <c:xMode val="edge"/>
                <c:yMode val="edge"/>
                <c:x val="2.1677403093647743E-3"/>
                <c:y val="9.9889743789981111E-2"/>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TT" sz="1200" b="1" dirty="0"/>
                    <a:t>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zero"/>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t>
        <a:bodyPr/>
        <a:lstStyle/>
        <a:p>
          <a:endParaRPr lang="en-US"/>
        </a:p>
      </dgm:t>
    </dgm:pt>
    <dgm:pt modelId="{1E3A074B-8EC3-4AC7-ADB8-C53A583CA2D1}">
      <dgm:prSet phldrT="[Text]" custT="1"/>
      <dgm:spPr/>
      <dgm:t>
        <a:bodyPr/>
        <a:lstStyle/>
        <a:p>
          <a:r>
            <a:rPr lang="en-US" sz="2000" dirty="0" smtClean="0"/>
            <a:t>Trade Statistics</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000" dirty="0" smtClean="0"/>
            <a:t>Details of the Agreement </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1800" dirty="0" smtClean="0"/>
            <a:t>Status of Implementation</a:t>
          </a:r>
          <a:endParaRPr lang="en-US" sz="18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1982B446-3706-4711-A6F1-3DC4DFE59A3A}">
      <dgm:prSet phldrT="[Text]" custT="1"/>
      <dgm:spPr/>
      <dgm:t>
        <a:bodyPr/>
        <a:lstStyle/>
        <a:p>
          <a:r>
            <a:rPr lang="en-US" sz="2000" dirty="0" smtClean="0"/>
            <a:t>Way forward</a:t>
          </a:r>
        </a:p>
        <a:p>
          <a:endParaRPr lang="en-US" sz="2000" dirty="0" smtClean="0"/>
        </a:p>
        <a:p>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t>
        <a:bodyPr/>
        <a:lstStyle/>
        <a:p>
          <a:endParaRPr lang="en-US"/>
        </a:p>
      </dgm:t>
    </dgm:pt>
    <dgm:pt modelId="{82ED47FD-CD8E-4EC8-A7E3-BF3AC4BC5C1A}" type="pres">
      <dgm:prSet presAssocID="{455C831A-CCF5-4391-A2BE-9DF065D37587}" presName="arrow" presStyleLbl="bgShp" presStyleIdx="0" presStyleCnt="1" custScaleX="86792" custScaleY="86038" custLinFactNeighborX="-2735" custLinFactNeighborY="4926"/>
      <dgm:spPr>
        <a:solidFill>
          <a:schemeClr val="accent1">
            <a:lumMod val="75000"/>
          </a:schemeClr>
        </a:solidFill>
        <a:ln>
          <a:solidFill>
            <a:srgbClr val="0070C0"/>
          </a:solidFill>
        </a:ln>
      </dgm:spPr>
      <dgm:t>
        <a:bodyPr/>
        <a:lstStyle/>
        <a:p>
          <a:endParaRPr lang="en-US"/>
        </a:p>
      </dgm:t>
    </dgm:pt>
    <dgm:pt modelId="{4566E19C-2577-409E-A34A-BB8B091D39D1}" type="pres">
      <dgm:prSet presAssocID="{455C831A-CCF5-4391-A2BE-9DF065D37587}" presName="arrowDiagram4" presStyleCnt="0"/>
      <dgm:spPr/>
    </dgm:pt>
    <dgm:pt modelId="{A94E7C76-C16F-47F1-B4F1-C2CF2270A7E9}" type="pres">
      <dgm:prSet presAssocID="{1E3A074B-8EC3-4AC7-ADB8-C53A583CA2D1}" presName="bullet4a" presStyleLbl="node1" presStyleIdx="0" presStyleCnt="4" custLinFactX="129" custLinFactNeighborX="100000" custLinFactNeighborY="9679"/>
      <dgm:spPr>
        <a:solidFill>
          <a:schemeClr val="accent2">
            <a:lumMod val="60000"/>
            <a:lumOff val="40000"/>
          </a:schemeClr>
        </a:solidFill>
      </dgm:spPr>
      <dgm:t>
        <a:bodyPr/>
        <a:lstStyle/>
        <a:p>
          <a:endParaRPr lang="en-US"/>
        </a:p>
      </dgm:t>
    </dgm:pt>
    <dgm:pt modelId="{48F9B62B-8095-40B1-882D-7B164B0C8B69}" type="pres">
      <dgm:prSet presAssocID="{1E3A074B-8EC3-4AC7-ADB8-C53A583CA2D1}" presName="textBox4a" presStyleLbl="revTx" presStyleIdx="0" presStyleCnt="4" custScaleX="120677" custLinFactNeighborX="14676" custLinFactNeighborY="29729">
        <dgm:presLayoutVars>
          <dgm:bulletEnabled val="1"/>
        </dgm:presLayoutVars>
      </dgm:prSet>
      <dgm:spPr/>
      <dgm:t>
        <a:bodyPr/>
        <a:lstStyle/>
        <a:p>
          <a:endParaRPr lang="en-US"/>
        </a:p>
      </dgm:t>
    </dgm:pt>
    <dgm:pt modelId="{0CFC4447-43F4-414D-A014-8F5BDE3BC5FF}" type="pres">
      <dgm:prSet presAssocID="{C7CCB8C4-BA8F-435B-96D2-651E5BBEE204}" presName="bullet4b" presStyleLbl="node1" presStyleIdx="1" presStyleCnt="4" custLinFactNeighborX="-8158" custLinFactNeighborY="50683"/>
      <dgm:spPr>
        <a:solidFill>
          <a:schemeClr val="accent2">
            <a:lumMod val="60000"/>
            <a:lumOff val="40000"/>
          </a:schemeClr>
        </a:solidFill>
      </dgm:spPr>
      <dgm:t>
        <a:bodyPr/>
        <a:lstStyle/>
        <a:p>
          <a:endParaRPr lang="en-US"/>
        </a:p>
      </dgm:t>
    </dgm:pt>
    <dgm:pt modelId="{389CF004-91C6-4868-93F7-537D5C97980B}" type="pres">
      <dgm:prSet presAssocID="{C7CCB8C4-BA8F-435B-96D2-651E5BBEE204}" presName="textBox4b" presStyleLbl="revTx" presStyleIdx="1" presStyleCnt="4" custScaleY="81565" custLinFactNeighborX="-9999" custLinFactNeighborY="18094">
        <dgm:presLayoutVars>
          <dgm:bulletEnabled val="1"/>
        </dgm:presLayoutVars>
      </dgm:prSet>
      <dgm:spPr/>
      <dgm:t>
        <a:bodyPr/>
        <a:lstStyle/>
        <a:p>
          <a:endParaRPr lang="en-US"/>
        </a:p>
      </dgm:t>
    </dgm:pt>
    <dgm:pt modelId="{8D49C94D-D2A4-4464-8383-D3C12F8B2538}" type="pres">
      <dgm:prSet presAssocID="{A75DE5EA-0E88-4A1C-B1EA-B4EE477D7AA1}" presName="bullet4c" presStyleLbl="node1" presStyleIdx="2" presStyleCnt="4" custLinFactNeighborX="-59466" custLinFactNeighborY="50213"/>
      <dgm:spPr>
        <a:solidFill>
          <a:schemeClr val="accent2">
            <a:lumMod val="60000"/>
            <a:lumOff val="40000"/>
          </a:schemeClr>
        </a:solidFill>
      </dgm:spPr>
      <dgm:t>
        <a:bodyPr/>
        <a:lstStyle/>
        <a:p>
          <a:endParaRPr lang="en-US"/>
        </a:p>
      </dgm:t>
    </dgm:pt>
    <dgm:pt modelId="{5E71A06C-9747-4CAE-BA21-E9C2A4D6678D}" type="pres">
      <dgm:prSet presAssocID="{A75DE5EA-0E88-4A1C-B1EA-B4EE477D7AA1}" presName="textBox4c" presStyleLbl="revTx" presStyleIdx="2" presStyleCnt="4" custScaleY="60921" custLinFactNeighborX="-27627" custLinFactNeighborY="4121">
        <dgm:presLayoutVars>
          <dgm:bulletEnabled val="1"/>
        </dgm:presLayoutVars>
      </dgm:prSet>
      <dgm:spPr/>
      <dgm:t>
        <a:bodyPr/>
        <a:lstStyle/>
        <a:p>
          <a:endParaRPr lang="en-US"/>
        </a:p>
      </dgm:t>
    </dgm:pt>
    <dgm:pt modelId="{A9227355-A6E4-4C01-AB6A-08B68C0ABB91}" type="pres">
      <dgm:prSet presAssocID="{1982B446-3706-4711-A6F1-3DC4DFE59A3A}" presName="bullet4d" presStyleLbl="node1" presStyleIdx="3" presStyleCnt="4" custLinFactNeighborX="-57095" custLinFactNeighborY="36725"/>
      <dgm:spPr>
        <a:solidFill>
          <a:schemeClr val="accent2">
            <a:lumMod val="60000"/>
            <a:lumOff val="40000"/>
          </a:schemeClr>
        </a:solidFill>
      </dgm:spPr>
      <dgm:t>
        <a:bodyPr/>
        <a:lstStyle/>
        <a:p>
          <a:endParaRPr lang="en-US"/>
        </a:p>
      </dgm:t>
    </dgm:pt>
    <dgm:pt modelId="{DB2CD8C7-A5B3-49A1-81CC-0EEDDDF3DB4E}" type="pres">
      <dgm:prSet presAssocID="{1982B446-3706-4711-A6F1-3DC4DFE59A3A}" presName="textBox4d" presStyleLbl="revTx" presStyleIdx="3" presStyleCnt="4" custScaleY="64549" custLinFactNeighborX="-31716" custLinFactNeighborY="3724">
        <dgm:presLayoutVars>
          <dgm:bulletEnabled val="1"/>
        </dgm:presLayoutVars>
      </dgm:prSet>
      <dgm:spPr/>
      <dgm:t>
        <a:bodyPr/>
        <a:lstStyle/>
        <a:p>
          <a:endParaRPr lang="en-US"/>
        </a:p>
      </dgm:t>
    </dgm:pt>
  </dgm:ptLst>
  <dgm:cxnLst>
    <dgm:cxn modelId="{969094A0-73A8-4078-AFBB-9EFC8CAD546E}" type="presOf" srcId="{1982B446-3706-4711-A6F1-3DC4DFE59A3A}" destId="{DB2CD8C7-A5B3-49A1-81CC-0EEDDDF3DB4E}" srcOrd="0" destOrd="0"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679C1D1A-14EB-43D6-A6EB-15DB434BD9E3}" srcId="{455C831A-CCF5-4391-A2BE-9DF065D37587}" destId="{C7CCB8C4-BA8F-435B-96D2-651E5BBEE204}" srcOrd="1" destOrd="0" parTransId="{AD18367E-C5DB-45A4-A27B-B15954C86D0F}" sibTransId="{7D6A4EA2-7BAB-433A-B969-4D95C96F0274}"/>
    <dgm:cxn modelId="{D09152C8-0058-4F02-AE9F-59A443534AE8}" srcId="{455C831A-CCF5-4391-A2BE-9DF065D37587}" destId="{A75DE5EA-0E88-4A1C-B1EA-B4EE477D7AA1}" srcOrd="2" destOrd="0" parTransId="{48157EE2-9BD9-48FE-A422-276C84F2470D}" sibTransId="{03226FF3-250B-4000-A0B5-00FF0F1D75A5}"/>
    <dgm:cxn modelId="{1B449207-6D3B-40EB-80F9-E982C6DAA059}" type="presOf" srcId="{A75DE5EA-0E88-4A1C-B1EA-B4EE477D7AA1}" destId="{5E71A06C-9747-4CAE-BA21-E9C2A4D6678D}" srcOrd="0" destOrd="0" presId="urn:microsoft.com/office/officeart/2005/8/layout/arrow2"/>
    <dgm:cxn modelId="{059D371A-943D-43D7-BFF1-B666629AA2C1}" type="presOf" srcId="{1E3A074B-8EC3-4AC7-ADB8-C53A583CA2D1}" destId="{48F9B62B-8095-40B1-882D-7B164B0C8B69}" srcOrd="0" destOrd="0" presId="urn:microsoft.com/office/officeart/2005/8/layout/arrow2"/>
    <dgm:cxn modelId="{E89E374B-9D82-4934-9BAA-4546563D7888}" type="presOf" srcId="{455C831A-CCF5-4391-A2BE-9DF065D37587}" destId="{E220828C-C958-4FCF-B52F-02D7F5D17607}" srcOrd="0" destOrd="0" presId="urn:microsoft.com/office/officeart/2005/8/layout/arrow2"/>
    <dgm:cxn modelId="{7DD07C3D-EA79-49EE-93EE-865A49AB8425}" srcId="{455C831A-CCF5-4391-A2BE-9DF065D37587}" destId="{1982B446-3706-4711-A6F1-3DC4DFE59A3A}" srcOrd="3" destOrd="0" parTransId="{33D0F32B-ABD3-423A-818A-28D89377B172}" sibTransId="{6C0374E5-7FC4-4DEF-BC17-94C58A35DE3F}"/>
    <dgm:cxn modelId="{CDB9FDC6-3BD3-41C4-B87D-25DF31DAE028}" type="presOf" srcId="{C7CCB8C4-BA8F-435B-96D2-651E5BBEE204}" destId="{389CF004-91C6-4868-93F7-537D5C97980B}" srcOrd="0" destOrd="0" presId="urn:microsoft.com/office/officeart/2005/8/layout/arrow2"/>
    <dgm:cxn modelId="{5E6604F7-78B4-4023-A314-B685EB01598D}" type="presParOf" srcId="{E220828C-C958-4FCF-B52F-02D7F5D17607}" destId="{82ED47FD-CD8E-4EC8-A7E3-BF3AC4BC5C1A}" srcOrd="0" destOrd="0" presId="urn:microsoft.com/office/officeart/2005/8/layout/arrow2"/>
    <dgm:cxn modelId="{960403E6-D5B7-46A2-8D9D-33D9882E7B42}" type="presParOf" srcId="{E220828C-C958-4FCF-B52F-02D7F5D17607}" destId="{4566E19C-2577-409E-A34A-BB8B091D39D1}" srcOrd="1" destOrd="0" presId="urn:microsoft.com/office/officeart/2005/8/layout/arrow2"/>
    <dgm:cxn modelId="{7B06EBAC-AB1D-40F6-A182-EC867BA67AF2}" type="presParOf" srcId="{4566E19C-2577-409E-A34A-BB8B091D39D1}" destId="{A94E7C76-C16F-47F1-B4F1-C2CF2270A7E9}" srcOrd="0" destOrd="0" presId="urn:microsoft.com/office/officeart/2005/8/layout/arrow2"/>
    <dgm:cxn modelId="{C0BE33DE-CAC6-4A39-A6CC-2D897A1E39EB}" type="presParOf" srcId="{4566E19C-2577-409E-A34A-BB8B091D39D1}" destId="{48F9B62B-8095-40B1-882D-7B164B0C8B69}" srcOrd="1" destOrd="0" presId="urn:microsoft.com/office/officeart/2005/8/layout/arrow2"/>
    <dgm:cxn modelId="{8DB4E0F6-A3A1-47FB-A69B-848AD6B98B43}" type="presParOf" srcId="{4566E19C-2577-409E-A34A-BB8B091D39D1}" destId="{0CFC4447-43F4-414D-A014-8F5BDE3BC5FF}" srcOrd="2" destOrd="0" presId="urn:microsoft.com/office/officeart/2005/8/layout/arrow2"/>
    <dgm:cxn modelId="{85BBDEFA-6CE2-4360-84FE-7E62975EBD1D}" type="presParOf" srcId="{4566E19C-2577-409E-A34A-BB8B091D39D1}" destId="{389CF004-91C6-4868-93F7-537D5C97980B}" srcOrd="3" destOrd="0" presId="urn:microsoft.com/office/officeart/2005/8/layout/arrow2"/>
    <dgm:cxn modelId="{C9BF77AA-FBCC-4388-9AA3-0CD3794C1D16}" type="presParOf" srcId="{4566E19C-2577-409E-A34A-BB8B091D39D1}" destId="{8D49C94D-D2A4-4464-8383-D3C12F8B2538}" srcOrd="4" destOrd="0" presId="urn:microsoft.com/office/officeart/2005/8/layout/arrow2"/>
    <dgm:cxn modelId="{2B6ED3F2-C7E9-4695-946A-6F52F36FDF1D}" type="presParOf" srcId="{4566E19C-2577-409E-A34A-BB8B091D39D1}" destId="{5E71A06C-9747-4CAE-BA21-E9C2A4D6678D}" srcOrd="5" destOrd="0" presId="urn:microsoft.com/office/officeart/2005/8/layout/arrow2"/>
    <dgm:cxn modelId="{B8213F14-A4D4-4F55-A78F-FD125909CDE7}" type="presParOf" srcId="{4566E19C-2577-409E-A34A-BB8B091D39D1}" destId="{A9227355-A6E4-4C01-AB6A-08B68C0ABB91}" srcOrd="6" destOrd="0" presId="urn:microsoft.com/office/officeart/2005/8/layout/arrow2"/>
    <dgm:cxn modelId="{63975726-71BE-4466-BEC7-E44E7D4CFE30}" type="presParOf" srcId="{4566E19C-2577-409E-A34A-BB8B091D39D1}" destId="{DB2CD8C7-A5B3-49A1-81CC-0EEDDDF3DB4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D982B-F274-4BA3-8F19-028AA15117A4}" type="doc">
      <dgm:prSet loTypeId="urn:microsoft.com/office/officeart/2005/8/layout/hProcess11" loCatId="process" qsTypeId="urn:microsoft.com/office/officeart/2005/8/quickstyle/simple2" qsCatId="simple" csTypeId="urn:microsoft.com/office/officeart/2005/8/colors/colorful3" csCatId="colorful" phldr="1"/>
      <dgm:spPr/>
      <dgm:t>
        <a:bodyPr/>
        <a:lstStyle/>
        <a:p>
          <a:endParaRPr lang="en-US"/>
        </a:p>
      </dgm:t>
    </dgm:pt>
    <dgm:pt modelId="{7BF07599-40A3-43F8-B74C-B9C9D197B9C8}">
      <dgm:prSet phldrT="[Text]" custT="1"/>
      <dgm:spPr/>
      <dgm:t>
        <a:bodyPr/>
        <a:lstStyle/>
        <a:p>
          <a:endParaRPr lang="en-US" sz="2800" dirty="0">
            <a:latin typeface="Times New Roman" pitchFamily="18" charset="0"/>
            <a:cs typeface="Times New Roman" pitchFamily="18" charset="0"/>
          </a:endParaRPr>
        </a:p>
      </dgm:t>
    </dgm:pt>
    <dgm:pt modelId="{05A33227-C3A2-40A7-900E-1D070E545DAC}" type="parTrans" cxnId="{B0DAC2FD-EDA1-441B-A845-0C1964D6B924}">
      <dgm:prSet/>
      <dgm:spPr/>
      <dgm:t>
        <a:bodyPr/>
        <a:lstStyle/>
        <a:p>
          <a:endParaRPr lang="en-US" sz="2800"/>
        </a:p>
      </dgm:t>
    </dgm:pt>
    <dgm:pt modelId="{347A4B58-92E3-49B2-BBF5-15BF5A0F478B}" type="sibTrans" cxnId="{B0DAC2FD-EDA1-441B-A845-0C1964D6B924}">
      <dgm:prSet/>
      <dgm:spPr/>
      <dgm:t>
        <a:bodyPr/>
        <a:lstStyle/>
        <a:p>
          <a:endParaRPr lang="en-US" sz="2800"/>
        </a:p>
      </dgm:t>
    </dgm:pt>
    <dgm:pt modelId="{964A18CD-1B5D-4A7E-B182-2927E17348E0}">
      <dgm:prSet phldrT="[Text]" custT="1"/>
      <dgm:spPr/>
      <dgm:t>
        <a:bodyPr/>
        <a:lstStyle/>
        <a:p>
          <a:r>
            <a:rPr lang="en-US" sz="2000" dirty="0" smtClean="0">
              <a:latin typeface="Times New Roman" pitchFamily="18" charset="0"/>
              <a:cs typeface="Times New Roman" pitchFamily="18" charset="0"/>
            </a:rPr>
            <a:t>Determine Agenda</a:t>
          </a:r>
          <a:endParaRPr lang="en-US" sz="2000" dirty="0">
            <a:latin typeface="Times New Roman" pitchFamily="18" charset="0"/>
            <a:cs typeface="Times New Roman" pitchFamily="18" charset="0"/>
          </a:endParaRPr>
        </a:p>
      </dgm:t>
    </dgm:pt>
    <dgm:pt modelId="{90C13AAE-4246-46D9-9B6E-D27D7FCA92D1}" type="parTrans" cxnId="{57D1E1FE-AB13-4507-B39B-15BDE576AB21}">
      <dgm:prSet/>
      <dgm:spPr/>
      <dgm:t>
        <a:bodyPr/>
        <a:lstStyle/>
        <a:p>
          <a:endParaRPr lang="en-US" sz="2800"/>
        </a:p>
      </dgm:t>
    </dgm:pt>
    <dgm:pt modelId="{63F601AF-EA35-4E0A-A9D9-C60ACFB6BC55}" type="sibTrans" cxnId="{57D1E1FE-AB13-4507-B39B-15BDE576AB21}">
      <dgm:prSet/>
      <dgm:spPr/>
      <dgm:t>
        <a:bodyPr/>
        <a:lstStyle/>
        <a:p>
          <a:endParaRPr lang="en-US" sz="2800"/>
        </a:p>
      </dgm:t>
    </dgm:pt>
    <dgm:pt modelId="{25761703-EE26-4CA8-B049-3F157889CE06}">
      <dgm:prSet phldrT="[Text]" custT="1"/>
      <dgm:spPr/>
      <dgm:t>
        <a:bodyPr/>
        <a:lstStyle/>
        <a:p>
          <a:r>
            <a:rPr lang="en-US" sz="2000" dirty="0" smtClean="0">
              <a:latin typeface="Times New Roman" pitchFamily="18" charset="0"/>
              <a:cs typeface="Times New Roman" pitchFamily="18" charset="0"/>
            </a:rPr>
            <a:t>Meeting Logistics</a:t>
          </a:r>
          <a:endParaRPr lang="en-US" sz="2000" dirty="0">
            <a:latin typeface="Times New Roman" pitchFamily="18" charset="0"/>
            <a:cs typeface="Times New Roman" pitchFamily="18" charset="0"/>
          </a:endParaRPr>
        </a:p>
      </dgm:t>
    </dgm:pt>
    <dgm:pt modelId="{5EE1D751-E7E3-4E30-AC49-4C8227478F52}" type="parTrans" cxnId="{B4023F34-1758-4145-893F-044E6D16D52E}">
      <dgm:prSet/>
      <dgm:spPr/>
      <dgm:t>
        <a:bodyPr/>
        <a:lstStyle/>
        <a:p>
          <a:endParaRPr lang="en-US" sz="2800"/>
        </a:p>
      </dgm:t>
    </dgm:pt>
    <dgm:pt modelId="{B74F6A51-714F-4AA7-B42B-E7F20847B954}" type="sibTrans" cxnId="{B4023F34-1758-4145-893F-044E6D16D52E}">
      <dgm:prSet/>
      <dgm:spPr/>
      <dgm:t>
        <a:bodyPr/>
        <a:lstStyle/>
        <a:p>
          <a:endParaRPr lang="en-US" sz="2800"/>
        </a:p>
      </dgm:t>
    </dgm:pt>
    <dgm:pt modelId="{E731978B-F94B-47D7-AFDE-5668EE8523C9}">
      <dgm:prSet custT="1"/>
      <dgm:spPr/>
      <dgm:t>
        <a:bodyPr/>
        <a:lstStyle/>
        <a:p>
          <a:r>
            <a:rPr lang="en-US" sz="2000" dirty="0" smtClean="0">
              <a:latin typeface="Times New Roman" panose="02020603050405020304" pitchFamily="18" charset="0"/>
              <a:cs typeface="Times New Roman" panose="02020603050405020304" pitchFamily="18" charset="0"/>
            </a:rPr>
            <a:t>Convene Meeting</a:t>
          </a:r>
          <a:endParaRPr lang="en-US" sz="2000" dirty="0">
            <a:latin typeface="Times New Roman" pitchFamily="18" charset="0"/>
            <a:cs typeface="Times New Roman" pitchFamily="18" charset="0"/>
          </a:endParaRPr>
        </a:p>
      </dgm:t>
    </dgm:pt>
    <dgm:pt modelId="{347D0D83-196D-4ACE-95D8-CD164212347B}" type="parTrans" cxnId="{4F7CA4AE-94FE-4378-A583-281ED01F3A26}">
      <dgm:prSet/>
      <dgm:spPr/>
      <dgm:t>
        <a:bodyPr/>
        <a:lstStyle/>
        <a:p>
          <a:endParaRPr lang="en-US" sz="2800"/>
        </a:p>
      </dgm:t>
    </dgm:pt>
    <dgm:pt modelId="{EE1B103E-6B40-4F05-8FE6-0D6F6D6931A3}" type="sibTrans" cxnId="{4F7CA4AE-94FE-4378-A583-281ED01F3A26}">
      <dgm:prSet/>
      <dgm:spPr/>
      <dgm:t>
        <a:bodyPr/>
        <a:lstStyle/>
        <a:p>
          <a:endParaRPr lang="en-US" sz="2800"/>
        </a:p>
      </dgm:t>
    </dgm:pt>
    <dgm:pt modelId="{EEF78DF5-8555-476E-9DA5-D85EF5BED6E8}" type="pres">
      <dgm:prSet presAssocID="{8BBD982B-F274-4BA3-8F19-028AA15117A4}" presName="Name0" presStyleCnt="0">
        <dgm:presLayoutVars>
          <dgm:dir/>
          <dgm:resizeHandles val="exact"/>
        </dgm:presLayoutVars>
      </dgm:prSet>
      <dgm:spPr/>
      <dgm:t>
        <a:bodyPr/>
        <a:lstStyle/>
        <a:p>
          <a:endParaRPr lang="en-US"/>
        </a:p>
      </dgm:t>
    </dgm:pt>
    <dgm:pt modelId="{026FE858-264F-439B-A7F3-F2D942865AB2}" type="pres">
      <dgm:prSet presAssocID="{8BBD982B-F274-4BA3-8F19-028AA15117A4}" presName="arrow" presStyleLbl="bgShp" presStyleIdx="0" presStyleCnt="1"/>
      <dgm:spPr/>
      <dgm:t>
        <a:bodyPr/>
        <a:lstStyle/>
        <a:p>
          <a:endParaRPr lang="en-US"/>
        </a:p>
      </dgm:t>
    </dgm:pt>
    <dgm:pt modelId="{87E660A6-41AE-47B5-B5DB-2BCA0E69D34C}" type="pres">
      <dgm:prSet presAssocID="{8BBD982B-F274-4BA3-8F19-028AA15117A4}" presName="points" presStyleCnt="0"/>
      <dgm:spPr/>
      <dgm:t>
        <a:bodyPr/>
        <a:lstStyle/>
        <a:p>
          <a:endParaRPr lang="en-US"/>
        </a:p>
      </dgm:t>
    </dgm:pt>
    <dgm:pt modelId="{37CB465F-30A1-4518-9EE2-375040D01803}" type="pres">
      <dgm:prSet presAssocID="{7BF07599-40A3-43F8-B74C-B9C9D197B9C8}" presName="compositeA" presStyleCnt="0"/>
      <dgm:spPr/>
      <dgm:t>
        <a:bodyPr/>
        <a:lstStyle/>
        <a:p>
          <a:endParaRPr lang="en-US"/>
        </a:p>
      </dgm:t>
    </dgm:pt>
    <dgm:pt modelId="{AA799FD6-0207-48F1-ADAD-3355FC46945A}" type="pres">
      <dgm:prSet presAssocID="{7BF07599-40A3-43F8-B74C-B9C9D197B9C8}" presName="textA" presStyleLbl="revTx" presStyleIdx="0" presStyleCnt="4">
        <dgm:presLayoutVars>
          <dgm:bulletEnabled val="1"/>
        </dgm:presLayoutVars>
      </dgm:prSet>
      <dgm:spPr/>
      <dgm:t>
        <a:bodyPr/>
        <a:lstStyle/>
        <a:p>
          <a:endParaRPr lang="en-US"/>
        </a:p>
      </dgm:t>
    </dgm:pt>
    <dgm:pt modelId="{40536B13-5617-411F-BE63-A67F88290066}" type="pres">
      <dgm:prSet presAssocID="{7BF07599-40A3-43F8-B74C-B9C9D197B9C8}" presName="circleA" presStyleLbl="node1" presStyleIdx="0" presStyleCnt="4" custLinFactX="16539" custLinFactNeighborX="100000" custLinFactNeighborY="-3167"/>
      <dgm:spPr/>
      <dgm:t>
        <a:bodyPr/>
        <a:lstStyle/>
        <a:p>
          <a:endParaRPr lang="en-US"/>
        </a:p>
      </dgm:t>
    </dgm:pt>
    <dgm:pt modelId="{0CC89B04-9CEF-4869-B0CA-58C2AD8B8485}" type="pres">
      <dgm:prSet presAssocID="{7BF07599-40A3-43F8-B74C-B9C9D197B9C8}" presName="spaceA" presStyleCnt="0"/>
      <dgm:spPr/>
      <dgm:t>
        <a:bodyPr/>
        <a:lstStyle/>
        <a:p>
          <a:endParaRPr lang="en-US"/>
        </a:p>
      </dgm:t>
    </dgm:pt>
    <dgm:pt modelId="{D085B67C-45D3-460A-9664-56A29A600847}" type="pres">
      <dgm:prSet presAssocID="{347A4B58-92E3-49B2-BBF5-15BF5A0F478B}" presName="space" presStyleCnt="0"/>
      <dgm:spPr/>
      <dgm:t>
        <a:bodyPr/>
        <a:lstStyle/>
        <a:p>
          <a:endParaRPr lang="en-US"/>
        </a:p>
      </dgm:t>
    </dgm:pt>
    <dgm:pt modelId="{09DFFEDB-7062-4AE6-A12C-C10D24F8F5AA}" type="pres">
      <dgm:prSet presAssocID="{964A18CD-1B5D-4A7E-B182-2927E17348E0}" presName="compositeB" presStyleCnt="0"/>
      <dgm:spPr/>
      <dgm:t>
        <a:bodyPr/>
        <a:lstStyle/>
        <a:p>
          <a:endParaRPr lang="en-US"/>
        </a:p>
      </dgm:t>
    </dgm:pt>
    <dgm:pt modelId="{6C4584D8-4BEC-45D8-BF53-95F5FB761D06}" type="pres">
      <dgm:prSet presAssocID="{964A18CD-1B5D-4A7E-B182-2927E17348E0}" presName="textB" presStyleLbl="revTx" presStyleIdx="1" presStyleCnt="4" custScaleX="160400" custLinFactNeighborX="64099" custLinFactNeighborY="-2438">
        <dgm:presLayoutVars>
          <dgm:bulletEnabled val="1"/>
        </dgm:presLayoutVars>
      </dgm:prSet>
      <dgm:spPr/>
      <dgm:t>
        <a:bodyPr/>
        <a:lstStyle/>
        <a:p>
          <a:endParaRPr lang="en-US"/>
        </a:p>
      </dgm:t>
    </dgm:pt>
    <dgm:pt modelId="{C572D6EF-B61D-42B7-AE89-70B64669FED2}" type="pres">
      <dgm:prSet presAssocID="{964A18CD-1B5D-4A7E-B182-2927E17348E0}" presName="circleB" presStyleLbl="node1" presStyleIdx="1" presStyleCnt="4" custLinFactX="52450" custLinFactNeighborX="100000" custLinFactNeighborY="-3167"/>
      <dgm:spPr>
        <a:solidFill>
          <a:srgbClr val="FD615D"/>
        </a:solidFill>
      </dgm:spPr>
      <dgm:t>
        <a:bodyPr/>
        <a:lstStyle/>
        <a:p>
          <a:endParaRPr lang="en-US"/>
        </a:p>
      </dgm:t>
    </dgm:pt>
    <dgm:pt modelId="{B28D9186-FA55-40ED-80AF-72E3004B87AE}" type="pres">
      <dgm:prSet presAssocID="{964A18CD-1B5D-4A7E-B182-2927E17348E0}" presName="spaceB" presStyleCnt="0"/>
      <dgm:spPr/>
      <dgm:t>
        <a:bodyPr/>
        <a:lstStyle/>
        <a:p>
          <a:endParaRPr lang="en-US"/>
        </a:p>
      </dgm:t>
    </dgm:pt>
    <dgm:pt modelId="{50243AC6-D906-4840-AD97-5C1D75B769B9}" type="pres">
      <dgm:prSet presAssocID="{63F601AF-EA35-4E0A-A9D9-C60ACFB6BC55}" presName="space" presStyleCnt="0"/>
      <dgm:spPr/>
      <dgm:t>
        <a:bodyPr/>
        <a:lstStyle/>
        <a:p>
          <a:endParaRPr lang="en-US"/>
        </a:p>
      </dgm:t>
    </dgm:pt>
    <dgm:pt modelId="{35371866-428A-4E11-B6FC-0182E3D73103}" type="pres">
      <dgm:prSet presAssocID="{25761703-EE26-4CA8-B049-3F157889CE06}" presName="compositeA" presStyleCnt="0"/>
      <dgm:spPr/>
      <dgm:t>
        <a:bodyPr/>
        <a:lstStyle/>
        <a:p>
          <a:endParaRPr lang="en-US"/>
        </a:p>
      </dgm:t>
    </dgm:pt>
    <dgm:pt modelId="{5E3B8E9D-BC81-4E4F-9ACC-A20F37470DE3}" type="pres">
      <dgm:prSet presAssocID="{25761703-EE26-4CA8-B049-3F157889CE06}" presName="textA" presStyleLbl="revTx" presStyleIdx="2" presStyleCnt="4" custScaleX="220044" custLinFactNeighborX="40921" custLinFactNeighborY="-974">
        <dgm:presLayoutVars>
          <dgm:bulletEnabled val="1"/>
        </dgm:presLayoutVars>
      </dgm:prSet>
      <dgm:spPr/>
      <dgm:t>
        <a:bodyPr/>
        <a:lstStyle/>
        <a:p>
          <a:endParaRPr lang="en-US"/>
        </a:p>
      </dgm:t>
    </dgm:pt>
    <dgm:pt modelId="{F134D718-41DE-4EC6-89B3-1BC0F2118D8D}" type="pres">
      <dgm:prSet presAssocID="{25761703-EE26-4CA8-B049-3F157889CE06}" presName="circleA" presStyleLbl="node1" presStyleIdx="2" presStyleCnt="4" custLinFactX="4115" custLinFactNeighborX="100000" custLinFactNeighborY="-3167"/>
      <dgm:spPr/>
      <dgm:t>
        <a:bodyPr/>
        <a:lstStyle/>
        <a:p>
          <a:endParaRPr lang="en-US"/>
        </a:p>
      </dgm:t>
    </dgm:pt>
    <dgm:pt modelId="{C092028C-1B4F-45E2-AB17-28912BEB14C5}" type="pres">
      <dgm:prSet presAssocID="{25761703-EE26-4CA8-B049-3F157889CE06}" presName="spaceA" presStyleCnt="0"/>
      <dgm:spPr/>
      <dgm:t>
        <a:bodyPr/>
        <a:lstStyle/>
        <a:p>
          <a:endParaRPr lang="en-US"/>
        </a:p>
      </dgm:t>
    </dgm:pt>
    <dgm:pt modelId="{1E2E6F51-926B-4F03-9367-6D351E425C88}" type="pres">
      <dgm:prSet presAssocID="{B74F6A51-714F-4AA7-B42B-E7F20847B954}" presName="space" presStyleCnt="0"/>
      <dgm:spPr/>
      <dgm:t>
        <a:bodyPr/>
        <a:lstStyle/>
        <a:p>
          <a:endParaRPr lang="en-US"/>
        </a:p>
      </dgm:t>
    </dgm:pt>
    <dgm:pt modelId="{CD509ED5-03A1-4B9C-B534-6F814AA44F4D}" type="pres">
      <dgm:prSet presAssocID="{E731978B-F94B-47D7-AFDE-5668EE8523C9}" presName="compositeB" presStyleCnt="0"/>
      <dgm:spPr/>
      <dgm:t>
        <a:bodyPr/>
        <a:lstStyle/>
        <a:p>
          <a:endParaRPr lang="en-US"/>
        </a:p>
      </dgm:t>
    </dgm:pt>
    <dgm:pt modelId="{CC9E38FE-BB68-46C2-BB82-E10F260603D4}" type="pres">
      <dgm:prSet presAssocID="{E731978B-F94B-47D7-AFDE-5668EE8523C9}" presName="textB" presStyleLbl="revTx" presStyleIdx="3" presStyleCnt="4" custScaleX="187218">
        <dgm:presLayoutVars>
          <dgm:bulletEnabled val="1"/>
        </dgm:presLayoutVars>
      </dgm:prSet>
      <dgm:spPr/>
      <dgm:t>
        <a:bodyPr/>
        <a:lstStyle/>
        <a:p>
          <a:endParaRPr lang="en-US"/>
        </a:p>
      </dgm:t>
    </dgm:pt>
    <dgm:pt modelId="{0E7EB6B7-19A7-4A3E-B4B9-2E001F38EFC6}" type="pres">
      <dgm:prSet presAssocID="{E731978B-F94B-47D7-AFDE-5668EE8523C9}" presName="circleB" presStyleLbl="node1" presStyleIdx="3" presStyleCnt="4"/>
      <dgm:spPr>
        <a:solidFill>
          <a:srgbClr val="FD615D"/>
        </a:solidFill>
      </dgm:spPr>
      <dgm:t>
        <a:bodyPr/>
        <a:lstStyle/>
        <a:p>
          <a:endParaRPr lang="en-US"/>
        </a:p>
      </dgm:t>
    </dgm:pt>
    <dgm:pt modelId="{75FA7B76-ECBC-491B-BF17-1B5DC3384E4E}" type="pres">
      <dgm:prSet presAssocID="{E731978B-F94B-47D7-AFDE-5668EE8523C9}" presName="spaceB" presStyleCnt="0"/>
      <dgm:spPr/>
      <dgm:t>
        <a:bodyPr/>
        <a:lstStyle/>
        <a:p>
          <a:endParaRPr lang="en-US"/>
        </a:p>
      </dgm:t>
    </dgm:pt>
  </dgm:ptLst>
  <dgm:cxnLst>
    <dgm:cxn modelId="{71115310-38C5-4CA9-BCAF-DC56357E914C}" type="presOf" srcId="{E731978B-F94B-47D7-AFDE-5668EE8523C9}" destId="{CC9E38FE-BB68-46C2-BB82-E10F260603D4}" srcOrd="0" destOrd="0" presId="urn:microsoft.com/office/officeart/2005/8/layout/hProcess11"/>
    <dgm:cxn modelId="{05D77392-34AE-4841-8158-51F83F2994AA}" type="presOf" srcId="{25761703-EE26-4CA8-B049-3F157889CE06}" destId="{5E3B8E9D-BC81-4E4F-9ACC-A20F37470DE3}" srcOrd="0" destOrd="0" presId="urn:microsoft.com/office/officeart/2005/8/layout/hProcess11"/>
    <dgm:cxn modelId="{4F7CA4AE-94FE-4378-A583-281ED01F3A26}" srcId="{8BBD982B-F274-4BA3-8F19-028AA15117A4}" destId="{E731978B-F94B-47D7-AFDE-5668EE8523C9}" srcOrd="3" destOrd="0" parTransId="{347D0D83-196D-4ACE-95D8-CD164212347B}" sibTransId="{EE1B103E-6B40-4F05-8FE6-0D6F6D6931A3}"/>
    <dgm:cxn modelId="{B0DAC2FD-EDA1-441B-A845-0C1964D6B924}" srcId="{8BBD982B-F274-4BA3-8F19-028AA15117A4}" destId="{7BF07599-40A3-43F8-B74C-B9C9D197B9C8}" srcOrd="0" destOrd="0" parTransId="{05A33227-C3A2-40A7-900E-1D070E545DAC}" sibTransId="{347A4B58-92E3-49B2-BBF5-15BF5A0F478B}"/>
    <dgm:cxn modelId="{DCB6D00C-2267-4949-8654-FE0FE9A41B85}" type="presOf" srcId="{964A18CD-1B5D-4A7E-B182-2927E17348E0}" destId="{6C4584D8-4BEC-45D8-BF53-95F5FB761D06}" srcOrd="0" destOrd="0" presId="urn:microsoft.com/office/officeart/2005/8/layout/hProcess11"/>
    <dgm:cxn modelId="{57D1E1FE-AB13-4507-B39B-15BDE576AB21}" srcId="{8BBD982B-F274-4BA3-8F19-028AA15117A4}" destId="{964A18CD-1B5D-4A7E-B182-2927E17348E0}" srcOrd="1" destOrd="0" parTransId="{90C13AAE-4246-46D9-9B6E-D27D7FCA92D1}" sibTransId="{63F601AF-EA35-4E0A-A9D9-C60ACFB6BC55}"/>
    <dgm:cxn modelId="{E41A8C60-8536-4ED7-BBAE-5BF45359A385}" type="presOf" srcId="{8BBD982B-F274-4BA3-8F19-028AA15117A4}" destId="{EEF78DF5-8555-476E-9DA5-D85EF5BED6E8}" srcOrd="0" destOrd="0" presId="urn:microsoft.com/office/officeart/2005/8/layout/hProcess11"/>
    <dgm:cxn modelId="{AD5BF907-C576-47D2-B1D9-82A1687A95D8}" type="presOf" srcId="{7BF07599-40A3-43F8-B74C-B9C9D197B9C8}" destId="{AA799FD6-0207-48F1-ADAD-3355FC46945A}" srcOrd="0" destOrd="0" presId="urn:microsoft.com/office/officeart/2005/8/layout/hProcess11"/>
    <dgm:cxn modelId="{B4023F34-1758-4145-893F-044E6D16D52E}" srcId="{8BBD982B-F274-4BA3-8F19-028AA15117A4}" destId="{25761703-EE26-4CA8-B049-3F157889CE06}" srcOrd="2" destOrd="0" parTransId="{5EE1D751-E7E3-4E30-AC49-4C8227478F52}" sibTransId="{B74F6A51-714F-4AA7-B42B-E7F20847B954}"/>
    <dgm:cxn modelId="{19639FC3-A3E4-4DAF-9D8B-1DAD3D6A572E}" type="presParOf" srcId="{EEF78DF5-8555-476E-9DA5-D85EF5BED6E8}" destId="{026FE858-264F-439B-A7F3-F2D942865AB2}" srcOrd="0" destOrd="0" presId="urn:microsoft.com/office/officeart/2005/8/layout/hProcess11"/>
    <dgm:cxn modelId="{D16D9CCD-EC12-46B4-B0B0-0D53C2013ED7}" type="presParOf" srcId="{EEF78DF5-8555-476E-9DA5-D85EF5BED6E8}" destId="{87E660A6-41AE-47B5-B5DB-2BCA0E69D34C}" srcOrd="1" destOrd="0" presId="urn:microsoft.com/office/officeart/2005/8/layout/hProcess11"/>
    <dgm:cxn modelId="{616A895F-02A8-4FB6-AE75-F7955A7836EB}" type="presParOf" srcId="{87E660A6-41AE-47B5-B5DB-2BCA0E69D34C}" destId="{37CB465F-30A1-4518-9EE2-375040D01803}" srcOrd="0" destOrd="0" presId="urn:microsoft.com/office/officeart/2005/8/layout/hProcess11"/>
    <dgm:cxn modelId="{412EB6EE-9D06-4264-A798-7B5E9723812C}" type="presParOf" srcId="{37CB465F-30A1-4518-9EE2-375040D01803}" destId="{AA799FD6-0207-48F1-ADAD-3355FC46945A}" srcOrd="0" destOrd="0" presId="urn:microsoft.com/office/officeart/2005/8/layout/hProcess11"/>
    <dgm:cxn modelId="{03489E92-36BB-49F4-A224-809BEB1DFDBF}" type="presParOf" srcId="{37CB465F-30A1-4518-9EE2-375040D01803}" destId="{40536B13-5617-411F-BE63-A67F88290066}" srcOrd="1" destOrd="0" presId="urn:microsoft.com/office/officeart/2005/8/layout/hProcess11"/>
    <dgm:cxn modelId="{A9DE9CBD-6C7F-4FC8-A234-222C2A4A3CC3}" type="presParOf" srcId="{37CB465F-30A1-4518-9EE2-375040D01803}" destId="{0CC89B04-9CEF-4869-B0CA-58C2AD8B8485}" srcOrd="2" destOrd="0" presId="urn:microsoft.com/office/officeart/2005/8/layout/hProcess11"/>
    <dgm:cxn modelId="{A0937790-E3DE-407B-B1AA-D3A19BE48126}" type="presParOf" srcId="{87E660A6-41AE-47B5-B5DB-2BCA0E69D34C}" destId="{D085B67C-45D3-460A-9664-56A29A600847}" srcOrd="1" destOrd="0" presId="urn:microsoft.com/office/officeart/2005/8/layout/hProcess11"/>
    <dgm:cxn modelId="{5FF4AEC8-093D-4A6C-AA63-6A84072F1207}" type="presParOf" srcId="{87E660A6-41AE-47B5-B5DB-2BCA0E69D34C}" destId="{09DFFEDB-7062-4AE6-A12C-C10D24F8F5AA}" srcOrd="2" destOrd="0" presId="urn:microsoft.com/office/officeart/2005/8/layout/hProcess11"/>
    <dgm:cxn modelId="{2EAA5B27-40BF-4A36-B1D6-5344F5163444}" type="presParOf" srcId="{09DFFEDB-7062-4AE6-A12C-C10D24F8F5AA}" destId="{6C4584D8-4BEC-45D8-BF53-95F5FB761D06}" srcOrd="0" destOrd="0" presId="urn:microsoft.com/office/officeart/2005/8/layout/hProcess11"/>
    <dgm:cxn modelId="{F890F403-3951-47ED-8A4C-1110BB06E14D}" type="presParOf" srcId="{09DFFEDB-7062-4AE6-A12C-C10D24F8F5AA}" destId="{C572D6EF-B61D-42B7-AE89-70B64669FED2}" srcOrd="1" destOrd="0" presId="urn:microsoft.com/office/officeart/2005/8/layout/hProcess11"/>
    <dgm:cxn modelId="{17FD3F50-489B-403D-9D91-92BA834347D7}" type="presParOf" srcId="{09DFFEDB-7062-4AE6-A12C-C10D24F8F5AA}" destId="{B28D9186-FA55-40ED-80AF-72E3004B87AE}" srcOrd="2" destOrd="0" presId="urn:microsoft.com/office/officeart/2005/8/layout/hProcess11"/>
    <dgm:cxn modelId="{67DE85CD-15F3-4569-BDDE-E44C4137D1C9}" type="presParOf" srcId="{87E660A6-41AE-47B5-B5DB-2BCA0E69D34C}" destId="{50243AC6-D906-4840-AD97-5C1D75B769B9}" srcOrd="3" destOrd="0" presId="urn:microsoft.com/office/officeart/2005/8/layout/hProcess11"/>
    <dgm:cxn modelId="{59C96889-5790-449C-AC6F-F1B06A9063D9}" type="presParOf" srcId="{87E660A6-41AE-47B5-B5DB-2BCA0E69D34C}" destId="{35371866-428A-4E11-B6FC-0182E3D73103}" srcOrd="4" destOrd="0" presId="urn:microsoft.com/office/officeart/2005/8/layout/hProcess11"/>
    <dgm:cxn modelId="{18B39944-7FF1-48BC-8435-701DC5BA98D6}" type="presParOf" srcId="{35371866-428A-4E11-B6FC-0182E3D73103}" destId="{5E3B8E9D-BC81-4E4F-9ACC-A20F37470DE3}" srcOrd="0" destOrd="0" presId="urn:microsoft.com/office/officeart/2005/8/layout/hProcess11"/>
    <dgm:cxn modelId="{DA905E19-8FF1-41D9-BE6B-039A3722158F}" type="presParOf" srcId="{35371866-428A-4E11-B6FC-0182E3D73103}" destId="{F134D718-41DE-4EC6-89B3-1BC0F2118D8D}" srcOrd="1" destOrd="0" presId="urn:microsoft.com/office/officeart/2005/8/layout/hProcess11"/>
    <dgm:cxn modelId="{2D2257E1-75B2-4085-91BA-6BE1181A1FA6}" type="presParOf" srcId="{35371866-428A-4E11-B6FC-0182E3D73103}" destId="{C092028C-1B4F-45E2-AB17-28912BEB14C5}" srcOrd="2" destOrd="0" presId="urn:microsoft.com/office/officeart/2005/8/layout/hProcess11"/>
    <dgm:cxn modelId="{54AF0234-4CD9-4684-BF63-37E5115ABA0A}" type="presParOf" srcId="{87E660A6-41AE-47B5-B5DB-2BCA0E69D34C}" destId="{1E2E6F51-926B-4F03-9367-6D351E425C88}" srcOrd="5" destOrd="0" presId="urn:microsoft.com/office/officeart/2005/8/layout/hProcess11"/>
    <dgm:cxn modelId="{7A94FB15-9C66-4E96-A3B7-E709E64080B4}" type="presParOf" srcId="{87E660A6-41AE-47B5-B5DB-2BCA0E69D34C}" destId="{CD509ED5-03A1-4B9C-B534-6F814AA44F4D}" srcOrd="6" destOrd="0" presId="urn:microsoft.com/office/officeart/2005/8/layout/hProcess11"/>
    <dgm:cxn modelId="{5FA49E9F-3F27-4B28-A397-FB1B6BE38F0E}" type="presParOf" srcId="{CD509ED5-03A1-4B9C-B534-6F814AA44F4D}" destId="{CC9E38FE-BB68-46C2-BB82-E10F260603D4}" srcOrd="0" destOrd="0" presId="urn:microsoft.com/office/officeart/2005/8/layout/hProcess11"/>
    <dgm:cxn modelId="{D925E0B7-A959-4EE6-A0AA-D657A930C8C7}" type="presParOf" srcId="{CD509ED5-03A1-4B9C-B534-6F814AA44F4D}" destId="{0E7EB6B7-19A7-4A3E-B4B9-2E001F38EFC6}" srcOrd="1" destOrd="0" presId="urn:microsoft.com/office/officeart/2005/8/layout/hProcess11"/>
    <dgm:cxn modelId="{DF2BC106-61F4-4FFE-9BA3-9AA309F93A1F}" type="presParOf" srcId="{CD509ED5-03A1-4B9C-B534-6F814AA44F4D}" destId="{75FA7B76-ECBC-491B-BF17-1B5DC3384E4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0215E-C8B8-4DE0-B107-B9BE8027BF6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0ECE9B5-1CE1-4EEA-B288-7460B7862DB0}">
      <dgm:prSet phldrT="[Text]" custT="1"/>
      <dgm:spPr/>
      <dgm:t>
        <a:bodyPr/>
        <a:lstStyle/>
        <a:p>
          <a:r>
            <a:rPr lang="en-US" sz="4000" dirty="0" smtClean="0"/>
            <a:t>Contacts</a:t>
          </a:r>
          <a:r>
            <a:rPr lang="en-US" sz="1600" dirty="0" smtClean="0"/>
            <a:t> </a:t>
          </a:r>
          <a:endParaRPr lang="en-US" sz="1600" dirty="0"/>
        </a:p>
      </dgm:t>
    </dgm:pt>
    <dgm:pt modelId="{82E4A9E9-DCF0-4889-876A-38ECFC2918BC}" type="parTrans" cxnId="{8D1FA57B-4162-4A07-A781-FA35D095946B}">
      <dgm:prSet/>
      <dgm:spPr/>
      <dgm:t>
        <a:bodyPr/>
        <a:lstStyle/>
        <a:p>
          <a:endParaRPr lang="en-US"/>
        </a:p>
      </dgm:t>
    </dgm:pt>
    <dgm:pt modelId="{0392FEC5-2C2E-436F-941F-B7EFFF9B2FA0}" type="sibTrans" cxnId="{8D1FA57B-4162-4A07-A781-FA35D095946B}">
      <dgm:prSet/>
      <dgm:spPr/>
      <dgm:t>
        <a:bodyPr/>
        <a:lstStyle/>
        <a:p>
          <a:endParaRPr lang="en-US"/>
        </a:p>
      </dgm:t>
    </dgm:pt>
    <dgm:pt modelId="{3AEFF3C3-3515-4DE1-ABD1-5ACD35EFEBEC}">
      <dgm:prSet phldrT="[Text]"/>
      <dgm:spPr/>
      <dgm:t>
        <a:bodyPr/>
        <a:lstStyle/>
        <a:p>
          <a:r>
            <a:rPr lang="en-US" dirty="0" smtClean="0"/>
            <a:t>Mr. Trudy Lewis</a:t>
          </a:r>
        </a:p>
        <a:p>
          <a:r>
            <a:rPr lang="en-US" dirty="0" smtClean="0"/>
            <a:t>Senior Economist</a:t>
          </a:r>
        </a:p>
        <a:p>
          <a:r>
            <a:rPr lang="en-US" dirty="0" smtClean="0"/>
            <a:t>Ministry of Trade and Industry</a:t>
          </a:r>
        </a:p>
        <a:p>
          <a:r>
            <a:rPr lang="es-ES" dirty="0" smtClean="0"/>
            <a:t>Tel: </a:t>
          </a:r>
          <a:r>
            <a:rPr lang="en-US" dirty="0" smtClean="0"/>
            <a:t>623 2931 ext. 2410</a:t>
          </a:r>
        </a:p>
        <a:p>
          <a:r>
            <a:rPr lang="en-US" dirty="0" smtClean="0"/>
            <a:t>Email: lewist@gov.tt</a:t>
          </a:r>
          <a:endParaRPr lang="en-US" dirty="0"/>
        </a:p>
      </dgm:t>
    </dgm:pt>
    <dgm:pt modelId="{92197AFF-45AD-445D-9419-A21D7F4B162E}" type="parTrans" cxnId="{3E68CCAF-CB07-4D53-866D-6897DEF11CAA}">
      <dgm:prSet/>
      <dgm:spPr/>
      <dgm:t>
        <a:bodyPr/>
        <a:lstStyle/>
        <a:p>
          <a:endParaRPr lang="en-US"/>
        </a:p>
      </dgm:t>
    </dgm:pt>
    <dgm:pt modelId="{053CE1EE-8044-49DA-9FEF-275261C3DE5F}" type="sibTrans" cxnId="{3E68CCAF-CB07-4D53-866D-6897DEF11CAA}">
      <dgm:prSet/>
      <dgm:spPr/>
      <dgm:t>
        <a:bodyPr/>
        <a:lstStyle/>
        <a:p>
          <a:endParaRPr lang="en-US"/>
        </a:p>
      </dgm:t>
    </dgm:pt>
    <dgm:pt modelId="{BF852E45-874F-4BFD-A52D-23791BF9BF8C}">
      <dgm:prSet phldrT="[Text]"/>
      <dgm:spPr/>
      <dgm:t>
        <a:bodyPr/>
        <a:lstStyle/>
        <a:p>
          <a:r>
            <a:rPr lang="en-US" dirty="0" smtClean="0"/>
            <a:t>Mrs. Candice Lackhansingh</a:t>
          </a:r>
        </a:p>
        <a:p>
          <a:r>
            <a:rPr lang="en-US" dirty="0" err="1" smtClean="0"/>
            <a:t>Programme</a:t>
          </a:r>
          <a:r>
            <a:rPr lang="en-US" dirty="0" smtClean="0"/>
            <a:t> Coordinator</a:t>
          </a:r>
        </a:p>
        <a:p>
          <a:r>
            <a:rPr lang="en-US" dirty="0" smtClean="0"/>
            <a:t>Trade Implementation Unit </a:t>
          </a:r>
        </a:p>
        <a:p>
          <a:r>
            <a:rPr lang="en-US" dirty="0" smtClean="0"/>
            <a:t>Ministry of Trade and Industry</a:t>
          </a:r>
        </a:p>
        <a:p>
          <a:r>
            <a:rPr lang="en-US" dirty="0" smtClean="0"/>
            <a:t>Tel: 623 2931 ext. 2429</a:t>
          </a:r>
        </a:p>
        <a:p>
          <a:r>
            <a:rPr lang="en-US" dirty="0" smtClean="0"/>
            <a:t>Email: lackhansinghc@gov.tt</a:t>
          </a:r>
        </a:p>
      </dgm:t>
    </dgm:pt>
    <dgm:pt modelId="{19EDD61A-D98B-42AE-AFCA-5E0961B5EAC5}" type="parTrans" cxnId="{F9B07369-28DB-460D-BED8-0728B58C20A8}">
      <dgm:prSet/>
      <dgm:spPr/>
      <dgm:t>
        <a:bodyPr/>
        <a:lstStyle/>
        <a:p>
          <a:endParaRPr lang="en-US"/>
        </a:p>
      </dgm:t>
    </dgm:pt>
    <dgm:pt modelId="{F94FC389-F5FE-43C5-9084-39165A8EDF50}" type="sibTrans" cxnId="{F9B07369-28DB-460D-BED8-0728B58C20A8}">
      <dgm:prSet/>
      <dgm:spPr/>
      <dgm:t>
        <a:bodyPr/>
        <a:lstStyle/>
        <a:p>
          <a:endParaRPr lang="en-US"/>
        </a:p>
      </dgm:t>
    </dgm:pt>
    <dgm:pt modelId="{8400862A-168B-46A1-BB3F-936A452C70B9}">
      <dgm:prSet phldrT="[Text]"/>
      <dgm:spPr/>
      <dgm:t>
        <a:bodyPr/>
        <a:lstStyle/>
        <a:p>
          <a:endParaRPr lang="en-US" dirty="0" smtClean="0"/>
        </a:p>
        <a:p>
          <a:r>
            <a:rPr lang="en-US" dirty="0" smtClean="0"/>
            <a:t>exporTT</a:t>
          </a:r>
        </a:p>
        <a:p>
          <a:r>
            <a:rPr lang="en-US" dirty="0" smtClean="0"/>
            <a:t>Tel: </a:t>
          </a:r>
          <a:r>
            <a:rPr lang="es-ES" dirty="0" smtClean="0"/>
            <a:t>-623-5507 </a:t>
          </a:r>
          <a:endParaRPr lang="en-US" dirty="0" smtClean="0"/>
        </a:p>
        <a:p>
          <a:endParaRPr lang="en-US" dirty="0"/>
        </a:p>
      </dgm:t>
    </dgm:pt>
    <dgm:pt modelId="{E77318FB-A9F9-43A1-8A75-36549CD30E3F}" type="parTrans" cxnId="{6A2DC0E4-3B1B-4D89-89C7-A23EA5C346EC}">
      <dgm:prSet/>
      <dgm:spPr/>
      <dgm:t>
        <a:bodyPr/>
        <a:lstStyle/>
        <a:p>
          <a:endParaRPr lang="en-US"/>
        </a:p>
      </dgm:t>
    </dgm:pt>
    <dgm:pt modelId="{AF765C4F-B60B-47B6-810E-2A2711F17118}" type="sibTrans" cxnId="{6A2DC0E4-3B1B-4D89-89C7-A23EA5C346EC}">
      <dgm:prSet/>
      <dgm:spPr/>
      <dgm:t>
        <a:bodyPr/>
        <a:lstStyle/>
        <a:p>
          <a:endParaRPr lang="en-US"/>
        </a:p>
      </dgm:t>
    </dgm:pt>
    <dgm:pt modelId="{1B954965-E4F1-4E5D-A952-72B70BC52618}">
      <dgm:prSet phldrT="[Text]"/>
      <dgm:spPr/>
      <dgm:t>
        <a:bodyPr/>
        <a:lstStyle/>
        <a:p>
          <a:r>
            <a:rPr lang="en-US" dirty="0" smtClean="0"/>
            <a:t>TTMA</a:t>
          </a:r>
        </a:p>
        <a:p>
          <a:r>
            <a:rPr lang="en-US" dirty="0" smtClean="0"/>
            <a:t>Tel: 675 8862</a:t>
          </a:r>
          <a:endParaRPr lang="en-US" dirty="0"/>
        </a:p>
      </dgm:t>
    </dgm:pt>
    <dgm:pt modelId="{BCC107C4-2115-4A46-949C-12577D898015}" type="parTrans" cxnId="{DBEC02DA-D531-4AAB-88C5-41C21CAA8E7D}">
      <dgm:prSet/>
      <dgm:spPr/>
      <dgm:t>
        <a:bodyPr/>
        <a:lstStyle/>
        <a:p>
          <a:endParaRPr lang="en-US"/>
        </a:p>
      </dgm:t>
    </dgm:pt>
    <dgm:pt modelId="{06B877A9-B92F-4E3D-B9E9-8E43D34F0889}" type="sibTrans" cxnId="{DBEC02DA-D531-4AAB-88C5-41C21CAA8E7D}">
      <dgm:prSet/>
      <dgm:spPr/>
      <dgm:t>
        <a:bodyPr/>
        <a:lstStyle/>
        <a:p>
          <a:endParaRPr lang="en-US"/>
        </a:p>
      </dgm:t>
    </dgm:pt>
    <dgm:pt modelId="{27D0A40A-1DFD-432A-A75E-28921E7626B5}" type="pres">
      <dgm:prSet presAssocID="{4BF0215E-C8B8-4DE0-B107-B9BE8027BF66}" presName="diagram" presStyleCnt="0">
        <dgm:presLayoutVars>
          <dgm:chMax val="1"/>
          <dgm:dir/>
          <dgm:animLvl val="ctr"/>
          <dgm:resizeHandles val="exact"/>
        </dgm:presLayoutVars>
      </dgm:prSet>
      <dgm:spPr/>
      <dgm:t>
        <a:bodyPr/>
        <a:lstStyle/>
        <a:p>
          <a:endParaRPr lang="en-US"/>
        </a:p>
      </dgm:t>
    </dgm:pt>
    <dgm:pt modelId="{76338C65-2C48-468E-A172-814C663AC6DD}" type="pres">
      <dgm:prSet presAssocID="{4BF0215E-C8B8-4DE0-B107-B9BE8027BF66}" presName="matrix" presStyleCnt="0"/>
      <dgm:spPr/>
    </dgm:pt>
    <dgm:pt modelId="{369F46C4-9ADB-455F-AB83-3ED31EED29A6}" type="pres">
      <dgm:prSet presAssocID="{4BF0215E-C8B8-4DE0-B107-B9BE8027BF66}" presName="tile1" presStyleLbl="node1" presStyleIdx="0" presStyleCnt="4"/>
      <dgm:spPr/>
      <dgm:t>
        <a:bodyPr/>
        <a:lstStyle/>
        <a:p>
          <a:endParaRPr lang="en-US"/>
        </a:p>
      </dgm:t>
    </dgm:pt>
    <dgm:pt modelId="{8A090BB1-32B3-4149-8A97-E61F0B2D8AD4}" type="pres">
      <dgm:prSet presAssocID="{4BF0215E-C8B8-4DE0-B107-B9BE8027BF66}" presName="tile1text" presStyleLbl="node1" presStyleIdx="0" presStyleCnt="4">
        <dgm:presLayoutVars>
          <dgm:chMax val="0"/>
          <dgm:chPref val="0"/>
          <dgm:bulletEnabled val="1"/>
        </dgm:presLayoutVars>
      </dgm:prSet>
      <dgm:spPr/>
      <dgm:t>
        <a:bodyPr/>
        <a:lstStyle/>
        <a:p>
          <a:endParaRPr lang="en-US"/>
        </a:p>
      </dgm:t>
    </dgm:pt>
    <dgm:pt modelId="{8F976C11-53D2-43FC-991D-429484CDDA21}" type="pres">
      <dgm:prSet presAssocID="{4BF0215E-C8B8-4DE0-B107-B9BE8027BF66}" presName="tile2" presStyleLbl="node1" presStyleIdx="1" presStyleCnt="4"/>
      <dgm:spPr/>
      <dgm:t>
        <a:bodyPr/>
        <a:lstStyle/>
        <a:p>
          <a:endParaRPr lang="en-US"/>
        </a:p>
      </dgm:t>
    </dgm:pt>
    <dgm:pt modelId="{7840F17A-C04B-4683-8DB1-47342C42AD93}" type="pres">
      <dgm:prSet presAssocID="{4BF0215E-C8B8-4DE0-B107-B9BE8027BF66}" presName="tile2text" presStyleLbl="node1" presStyleIdx="1" presStyleCnt="4">
        <dgm:presLayoutVars>
          <dgm:chMax val="0"/>
          <dgm:chPref val="0"/>
          <dgm:bulletEnabled val="1"/>
        </dgm:presLayoutVars>
      </dgm:prSet>
      <dgm:spPr/>
      <dgm:t>
        <a:bodyPr/>
        <a:lstStyle/>
        <a:p>
          <a:endParaRPr lang="en-US"/>
        </a:p>
      </dgm:t>
    </dgm:pt>
    <dgm:pt modelId="{6067DBE4-1368-4B26-A51E-1F8B3943E2FB}" type="pres">
      <dgm:prSet presAssocID="{4BF0215E-C8B8-4DE0-B107-B9BE8027BF66}" presName="tile3" presStyleLbl="node1" presStyleIdx="2" presStyleCnt="4"/>
      <dgm:spPr/>
      <dgm:t>
        <a:bodyPr/>
        <a:lstStyle/>
        <a:p>
          <a:endParaRPr lang="en-US"/>
        </a:p>
      </dgm:t>
    </dgm:pt>
    <dgm:pt modelId="{8B6667D2-7E1C-4D0F-861F-A9116B9878D6}" type="pres">
      <dgm:prSet presAssocID="{4BF0215E-C8B8-4DE0-B107-B9BE8027BF66}" presName="tile3text" presStyleLbl="node1" presStyleIdx="2" presStyleCnt="4">
        <dgm:presLayoutVars>
          <dgm:chMax val="0"/>
          <dgm:chPref val="0"/>
          <dgm:bulletEnabled val="1"/>
        </dgm:presLayoutVars>
      </dgm:prSet>
      <dgm:spPr/>
      <dgm:t>
        <a:bodyPr/>
        <a:lstStyle/>
        <a:p>
          <a:endParaRPr lang="en-US"/>
        </a:p>
      </dgm:t>
    </dgm:pt>
    <dgm:pt modelId="{06938D9E-EE1D-4094-803B-20355C2FADE6}" type="pres">
      <dgm:prSet presAssocID="{4BF0215E-C8B8-4DE0-B107-B9BE8027BF66}" presName="tile4" presStyleLbl="node1" presStyleIdx="3" presStyleCnt="4" custLinFactNeighborX="643" custLinFactNeighborY="964"/>
      <dgm:spPr/>
      <dgm:t>
        <a:bodyPr/>
        <a:lstStyle/>
        <a:p>
          <a:endParaRPr lang="en-US"/>
        </a:p>
      </dgm:t>
    </dgm:pt>
    <dgm:pt modelId="{76E753BF-71F0-4410-BB43-FEAC60F87558}" type="pres">
      <dgm:prSet presAssocID="{4BF0215E-C8B8-4DE0-B107-B9BE8027BF66}" presName="tile4text" presStyleLbl="node1" presStyleIdx="3" presStyleCnt="4">
        <dgm:presLayoutVars>
          <dgm:chMax val="0"/>
          <dgm:chPref val="0"/>
          <dgm:bulletEnabled val="1"/>
        </dgm:presLayoutVars>
      </dgm:prSet>
      <dgm:spPr/>
      <dgm:t>
        <a:bodyPr/>
        <a:lstStyle/>
        <a:p>
          <a:endParaRPr lang="en-US"/>
        </a:p>
      </dgm:t>
    </dgm:pt>
    <dgm:pt modelId="{78879D89-39CB-4FB8-B96D-DD1511CE52AF}" type="pres">
      <dgm:prSet presAssocID="{4BF0215E-C8B8-4DE0-B107-B9BE8027BF66}" presName="centerTile" presStyleLbl="fgShp" presStyleIdx="0" presStyleCnt="1" custScaleX="133873">
        <dgm:presLayoutVars>
          <dgm:chMax val="0"/>
          <dgm:chPref val="0"/>
        </dgm:presLayoutVars>
      </dgm:prSet>
      <dgm:spPr/>
      <dgm:t>
        <a:bodyPr/>
        <a:lstStyle/>
        <a:p>
          <a:endParaRPr lang="en-US"/>
        </a:p>
      </dgm:t>
    </dgm:pt>
  </dgm:ptLst>
  <dgm:cxnLst>
    <dgm:cxn modelId="{E44F0E5F-C559-4B21-8585-C3ED9F044173}" type="presOf" srcId="{8400862A-168B-46A1-BB3F-936A452C70B9}" destId="{6067DBE4-1368-4B26-A51E-1F8B3943E2FB}" srcOrd="0" destOrd="0" presId="urn:microsoft.com/office/officeart/2005/8/layout/matrix1"/>
    <dgm:cxn modelId="{DBEC02DA-D531-4AAB-88C5-41C21CAA8E7D}" srcId="{C0ECE9B5-1CE1-4EEA-B288-7460B7862DB0}" destId="{1B954965-E4F1-4E5D-A952-72B70BC52618}" srcOrd="3" destOrd="0" parTransId="{BCC107C4-2115-4A46-949C-12577D898015}" sibTransId="{06B877A9-B92F-4E3D-B9E9-8E43D34F0889}"/>
    <dgm:cxn modelId="{50C56B8E-4D72-4E55-BCBB-999DD94916F0}" type="presOf" srcId="{4BF0215E-C8B8-4DE0-B107-B9BE8027BF66}" destId="{27D0A40A-1DFD-432A-A75E-28921E7626B5}" srcOrd="0" destOrd="0" presId="urn:microsoft.com/office/officeart/2005/8/layout/matrix1"/>
    <dgm:cxn modelId="{8D1FA57B-4162-4A07-A781-FA35D095946B}" srcId="{4BF0215E-C8B8-4DE0-B107-B9BE8027BF66}" destId="{C0ECE9B5-1CE1-4EEA-B288-7460B7862DB0}" srcOrd="0" destOrd="0" parTransId="{82E4A9E9-DCF0-4889-876A-38ECFC2918BC}" sibTransId="{0392FEC5-2C2E-436F-941F-B7EFFF9B2FA0}"/>
    <dgm:cxn modelId="{461DA20F-9435-4D9F-BC2F-BE812C18D663}" type="presOf" srcId="{1B954965-E4F1-4E5D-A952-72B70BC52618}" destId="{76E753BF-71F0-4410-BB43-FEAC60F87558}" srcOrd="1" destOrd="0" presId="urn:microsoft.com/office/officeart/2005/8/layout/matrix1"/>
    <dgm:cxn modelId="{22E599D5-D4A2-4BCA-8947-86AB3F1BC4D9}" type="presOf" srcId="{3AEFF3C3-3515-4DE1-ABD1-5ACD35EFEBEC}" destId="{8A090BB1-32B3-4149-8A97-E61F0B2D8AD4}" srcOrd="1" destOrd="0" presId="urn:microsoft.com/office/officeart/2005/8/layout/matrix1"/>
    <dgm:cxn modelId="{B8CA6913-9E67-4339-A30C-697A1B621D1C}" type="presOf" srcId="{3AEFF3C3-3515-4DE1-ABD1-5ACD35EFEBEC}" destId="{369F46C4-9ADB-455F-AB83-3ED31EED29A6}" srcOrd="0" destOrd="0" presId="urn:microsoft.com/office/officeart/2005/8/layout/matrix1"/>
    <dgm:cxn modelId="{6A2DC0E4-3B1B-4D89-89C7-A23EA5C346EC}" srcId="{C0ECE9B5-1CE1-4EEA-B288-7460B7862DB0}" destId="{8400862A-168B-46A1-BB3F-936A452C70B9}" srcOrd="2" destOrd="0" parTransId="{E77318FB-A9F9-43A1-8A75-36549CD30E3F}" sibTransId="{AF765C4F-B60B-47B6-810E-2A2711F17118}"/>
    <dgm:cxn modelId="{956F13F0-D605-4AFC-8549-CE0B0681B817}" type="presOf" srcId="{BF852E45-874F-4BFD-A52D-23791BF9BF8C}" destId="{7840F17A-C04B-4683-8DB1-47342C42AD93}" srcOrd="1" destOrd="0" presId="urn:microsoft.com/office/officeart/2005/8/layout/matrix1"/>
    <dgm:cxn modelId="{F9B07369-28DB-460D-BED8-0728B58C20A8}" srcId="{C0ECE9B5-1CE1-4EEA-B288-7460B7862DB0}" destId="{BF852E45-874F-4BFD-A52D-23791BF9BF8C}" srcOrd="1" destOrd="0" parTransId="{19EDD61A-D98B-42AE-AFCA-5E0961B5EAC5}" sibTransId="{F94FC389-F5FE-43C5-9084-39165A8EDF50}"/>
    <dgm:cxn modelId="{AFCF7D4F-6FA7-4A6A-B9E3-CEBFA57AE5A4}" type="presOf" srcId="{BF852E45-874F-4BFD-A52D-23791BF9BF8C}" destId="{8F976C11-53D2-43FC-991D-429484CDDA21}" srcOrd="0" destOrd="0" presId="urn:microsoft.com/office/officeart/2005/8/layout/matrix1"/>
    <dgm:cxn modelId="{979D182E-A7BF-4090-9C3D-CC7BC419D6F9}" type="presOf" srcId="{8400862A-168B-46A1-BB3F-936A452C70B9}" destId="{8B6667D2-7E1C-4D0F-861F-A9116B9878D6}" srcOrd="1" destOrd="0" presId="urn:microsoft.com/office/officeart/2005/8/layout/matrix1"/>
    <dgm:cxn modelId="{3E68CCAF-CB07-4D53-866D-6897DEF11CAA}" srcId="{C0ECE9B5-1CE1-4EEA-B288-7460B7862DB0}" destId="{3AEFF3C3-3515-4DE1-ABD1-5ACD35EFEBEC}" srcOrd="0" destOrd="0" parTransId="{92197AFF-45AD-445D-9419-A21D7F4B162E}" sibTransId="{053CE1EE-8044-49DA-9FEF-275261C3DE5F}"/>
    <dgm:cxn modelId="{6CD79466-B5DF-45A3-AF64-B89532ED3E45}" type="presOf" srcId="{C0ECE9B5-1CE1-4EEA-B288-7460B7862DB0}" destId="{78879D89-39CB-4FB8-B96D-DD1511CE52AF}" srcOrd="0" destOrd="0" presId="urn:microsoft.com/office/officeart/2005/8/layout/matrix1"/>
    <dgm:cxn modelId="{1386001C-1559-4788-A940-A1E7B94A29B1}" type="presOf" srcId="{1B954965-E4F1-4E5D-A952-72B70BC52618}" destId="{06938D9E-EE1D-4094-803B-20355C2FADE6}" srcOrd="0" destOrd="0" presId="urn:microsoft.com/office/officeart/2005/8/layout/matrix1"/>
    <dgm:cxn modelId="{02592E48-638F-48E4-AC7B-497583837169}" type="presParOf" srcId="{27D0A40A-1DFD-432A-A75E-28921E7626B5}" destId="{76338C65-2C48-468E-A172-814C663AC6DD}" srcOrd="0" destOrd="0" presId="urn:microsoft.com/office/officeart/2005/8/layout/matrix1"/>
    <dgm:cxn modelId="{441DA2B3-3BD2-4227-AB0D-E34BE7494E81}" type="presParOf" srcId="{76338C65-2C48-468E-A172-814C663AC6DD}" destId="{369F46C4-9ADB-455F-AB83-3ED31EED29A6}" srcOrd="0" destOrd="0" presId="urn:microsoft.com/office/officeart/2005/8/layout/matrix1"/>
    <dgm:cxn modelId="{3600F2B2-FA49-4F05-9323-9D2BE9811C8A}" type="presParOf" srcId="{76338C65-2C48-468E-A172-814C663AC6DD}" destId="{8A090BB1-32B3-4149-8A97-E61F0B2D8AD4}" srcOrd="1" destOrd="0" presId="urn:microsoft.com/office/officeart/2005/8/layout/matrix1"/>
    <dgm:cxn modelId="{0082E17F-2F71-415E-80DC-02D87EF21A84}" type="presParOf" srcId="{76338C65-2C48-468E-A172-814C663AC6DD}" destId="{8F976C11-53D2-43FC-991D-429484CDDA21}" srcOrd="2" destOrd="0" presId="urn:microsoft.com/office/officeart/2005/8/layout/matrix1"/>
    <dgm:cxn modelId="{2ABCD9D6-877D-4479-BC10-FC1EF9018A1C}" type="presParOf" srcId="{76338C65-2C48-468E-A172-814C663AC6DD}" destId="{7840F17A-C04B-4683-8DB1-47342C42AD93}" srcOrd="3" destOrd="0" presId="urn:microsoft.com/office/officeart/2005/8/layout/matrix1"/>
    <dgm:cxn modelId="{702E9B74-6333-4C54-8CC2-C5B2DD50423D}" type="presParOf" srcId="{76338C65-2C48-468E-A172-814C663AC6DD}" destId="{6067DBE4-1368-4B26-A51E-1F8B3943E2FB}" srcOrd="4" destOrd="0" presId="urn:microsoft.com/office/officeart/2005/8/layout/matrix1"/>
    <dgm:cxn modelId="{3EC029A7-B1BC-48F8-8A5B-5F0FA919F256}" type="presParOf" srcId="{76338C65-2C48-468E-A172-814C663AC6DD}" destId="{8B6667D2-7E1C-4D0F-861F-A9116B9878D6}" srcOrd="5" destOrd="0" presId="urn:microsoft.com/office/officeart/2005/8/layout/matrix1"/>
    <dgm:cxn modelId="{EF2B6BEB-52EC-4638-BAE7-F094150FAFEB}" type="presParOf" srcId="{76338C65-2C48-468E-A172-814C663AC6DD}" destId="{06938D9E-EE1D-4094-803B-20355C2FADE6}" srcOrd="6" destOrd="0" presId="urn:microsoft.com/office/officeart/2005/8/layout/matrix1"/>
    <dgm:cxn modelId="{8602497D-0213-4EEC-912A-EDF3E3D7CC62}" type="presParOf" srcId="{76338C65-2C48-468E-A172-814C663AC6DD}" destId="{76E753BF-71F0-4410-BB43-FEAC60F87558}" srcOrd="7" destOrd="0" presId="urn:microsoft.com/office/officeart/2005/8/layout/matrix1"/>
    <dgm:cxn modelId="{25294BB5-8EF4-4F96-B302-58EE8E40F892}" type="presParOf" srcId="{27D0A40A-1DFD-432A-A75E-28921E7626B5}" destId="{78879D89-39CB-4FB8-B96D-DD1511CE52A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907797" y="381842"/>
          <a:ext cx="6300170" cy="3903398"/>
        </a:xfrm>
        <a:prstGeom prst="swooshArrow">
          <a:avLst>
            <a:gd name="adj1" fmla="val 25000"/>
            <a:gd name="adj2" fmla="val 25000"/>
          </a:avLst>
        </a:prstGeom>
        <a:solidFill>
          <a:schemeClr val="accent1">
            <a:lumMod val="75000"/>
          </a:schemeClr>
        </a:solidFill>
        <a:ln>
          <a:solidFill>
            <a:srgbClr val="0070C0"/>
          </a:solid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94E7C76-C16F-47F1-B4F1-C2CF2270A7E9}">
      <dsp:nvSpPr>
        <dsp:cNvPr id="0" name=""/>
        <dsp:cNvSpPr/>
      </dsp:nvSpPr>
      <dsp:spPr>
        <a:xfrm>
          <a:off x="1509125" y="3231389"/>
          <a:ext cx="166955" cy="166955"/>
        </a:xfrm>
        <a:prstGeom prst="ellipse">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F9B62B-8095-40B1-882D-7B164B0C8B69}">
      <dsp:nvSpPr>
        <dsp:cNvPr id="0" name=""/>
        <dsp:cNvSpPr/>
      </dsp:nvSpPr>
      <dsp:spPr>
        <a:xfrm>
          <a:off x="1479272" y="3457065"/>
          <a:ext cx="1497935" cy="107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466" tIns="0" rIns="0" bIns="0" numCol="1" spcCol="1270" anchor="t" anchorCtr="0">
          <a:noAutofit/>
        </a:bodyPr>
        <a:lstStyle/>
        <a:p>
          <a:pPr lvl="0" algn="l" defTabSz="889000">
            <a:lnSpc>
              <a:spcPct val="90000"/>
            </a:lnSpc>
            <a:spcBef>
              <a:spcPct val="0"/>
            </a:spcBef>
            <a:spcAft>
              <a:spcPct val="35000"/>
            </a:spcAft>
          </a:pPr>
          <a:r>
            <a:rPr lang="en-US" sz="2000" kern="1200" dirty="0" smtClean="0"/>
            <a:t>Trade Statistics</a:t>
          </a:r>
          <a:endParaRPr lang="en-US" sz="2000" kern="1200" dirty="0"/>
        </a:p>
      </dsp:txBody>
      <dsp:txXfrm>
        <a:off x="1479272" y="3457065"/>
        <a:ext cx="1497935" cy="1079765"/>
      </dsp:txXfrm>
    </dsp:sp>
    <dsp:sp modelId="{0CFC4447-43F4-414D-A014-8F5BDE3BC5FF}">
      <dsp:nvSpPr>
        <dsp:cNvPr id="0" name=""/>
        <dsp:cNvSpPr/>
      </dsp:nvSpPr>
      <dsp:spPr>
        <a:xfrm>
          <a:off x="2497843" y="2307124"/>
          <a:ext cx="290357" cy="290357"/>
        </a:xfrm>
        <a:prstGeom prst="ellipse">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9CF004-91C6-4868-93F7-537D5C97980B}">
      <dsp:nvSpPr>
        <dsp:cNvPr id="0" name=""/>
        <dsp:cNvSpPr/>
      </dsp:nvSpPr>
      <dsp:spPr>
        <a:xfrm>
          <a:off x="2514286" y="2845717"/>
          <a:ext cx="1524375" cy="169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854" tIns="0" rIns="0" bIns="0" numCol="1" spcCol="1270" anchor="t" anchorCtr="0">
          <a:noAutofit/>
        </a:bodyPr>
        <a:lstStyle/>
        <a:p>
          <a:pPr lvl="0" algn="l" defTabSz="889000">
            <a:lnSpc>
              <a:spcPct val="90000"/>
            </a:lnSpc>
            <a:spcBef>
              <a:spcPct val="0"/>
            </a:spcBef>
            <a:spcAft>
              <a:spcPct val="35000"/>
            </a:spcAft>
          </a:pPr>
          <a:r>
            <a:rPr lang="en-US" sz="2000" kern="1200" dirty="0" smtClean="0"/>
            <a:t>Details of the Agreement </a:t>
          </a:r>
          <a:endParaRPr lang="en-US" sz="2000" kern="1200" dirty="0"/>
        </a:p>
      </dsp:txBody>
      <dsp:txXfrm>
        <a:off x="2514286" y="2845717"/>
        <a:ext cx="1524375" cy="1691113"/>
      </dsp:txXfrm>
    </dsp:sp>
    <dsp:sp modelId="{8D49C94D-D2A4-4464-8383-D3C12F8B2538}">
      <dsp:nvSpPr>
        <dsp:cNvPr id="0" name=""/>
        <dsp:cNvSpPr/>
      </dsp:nvSpPr>
      <dsp:spPr>
        <a:xfrm>
          <a:off x="3798978" y="1575530"/>
          <a:ext cx="384723" cy="384723"/>
        </a:xfrm>
        <a:prstGeom prst="ellipse">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71A06C-9747-4CAE-BA21-E9C2A4D6678D}">
      <dsp:nvSpPr>
        <dsp:cNvPr id="0" name=""/>
        <dsp:cNvSpPr/>
      </dsp:nvSpPr>
      <dsp:spPr>
        <a:xfrm>
          <a:off x="3798980" y="2238095"/>
          <a:ext cx="1524375" cy="170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857" tIns="0" rIns="0" bIns="0" numCol="1" spcCol="1270" anchor="t" anchorCtr="0">
          <a:noAutofit/>
        </a:bodyPr>
        <a:lstStyle/>
        <a:p>
          <a:pPr lvl="0" algn="l" defTabSz="800100">
            <a:lnSpc>
              <a:spcPct val="90000"/>
            </a:lnSpc>
            <a:spcBef>
              <a:spcPct val="0"/>
            </a:spcBef>
            <a:spcAft>
              <a:spcPct val="35000"/>
            </a:spcAft>
          </a:pPr>
          <a:r>
            <a:rPr lang="en-US" sz="1800" kern="1200" dirty="0" smtClean="0"/>
            <a:t>Status of Implementation</a:t>
          </a:r>
          <a:endParaRPr lang="en-US" sz="1800" kern="1200" dirty="0"/>
        </a:p>
      </dsp:txBody>
      <dsp:txXfrm>
        <a:off x="3798980" y="2238095"/>
        <a:ext cx="1524375" cy="1708079"/>
      </dsp:txXfrm>
    </dsp:sp>
    <dsp:sp modelId="{A9227355-A6E4-4C01-AB6A-08B68C0ABB91}">
      <dsp:nvSpPr>
        <dsp:cNvPr id="0" name=""/>
        <dsp:cNvSpPr/>
      </dsp:nvSpPr>
      <dsp:spPr>
        <a:xfrm>
          <a:off x="5374017" y="1057147"/>
          <a:ext cx="515384" cy="515384"/>
        </a:xfrm>
        <a:prstGeom prst="ellipse">
          <a:avLst/>
        </a:prstGeom>
        <a:solidFill>
          <a:schemeClr val="accent2">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2CD8C7-A5B3-49A1-81CC-0EEDDDF3DB4E}">
      <dsp:nvSpPr>
        <dsp:cNvPr id="0" name=""/>
        <dsp:cNvSpPr/>
      </dsp:nvSpPr>
      <dsp:spPr>
        <a:xfrm>
          <a:off x="5442497" y="1823297"/>
          <a:ext cx="1524375" cy="209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91" tIns="0" rIns="0" bIns="0" numCol="1" spcCol="1270" anchor="t" anchorCtr="0">
          <a:noAutofit/>
        </a:bodyPr>
        <a:lstStyle/>
        <a:p>
          <a:pPr lvl="0" algn="l" defTabSz="889000">
            <a:lnSpc>
              <a:spcPct val="90000"/>
            </a:lnSpc>
            <a:spcBef>
              <a:spcPct val="0"/>
            </a:spcBef>
            <a:spcAft>
              <a:spcPct val="35000"/>
            </a:spcAft>
          </a:pPr>
          <a:r>
            <a:rPr lang="en-US" sz="2000" kern="1200" dirty="0" smtClean="0"/>
            <a:t>Way forward</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5442497" y="1823297"/>
        <a:ext cx="1524375" cy="2099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E858-264F-439B-A7F3-F2D942865AB2}">
      <dsp:nvSpPr>
        <dsp:cNvPr id="0" name=""/>
        <dsp:cNvSpPr/>
      </dsp:nvSpPr>
      <dsp:spPr>
        <a:xfrm>
          <a:off x="0" y="1054410"/>
          <a:ext cx="6782941" cy="1405880"/>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99FD6-0207-48F1-ADAD-3355FC46945A}">
      <dsp:nvSpPr>
        <dsp:cNvPr id="0" name=""/>
        <dsp:cNvSpPr/>
      </dsp:nvSpPr>
      <dsp:spPr>
        <a:xfrm>
          <a:off x="20" y="0"/>
          <a:ext cx="894235" cy="140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endParaRPr lang="en-US" sz="2800" kern="1200" dirty="0">
            <a:latin typeface="Times New Roman" pitchFamily="18" charset="0"/>
            <a:cs typeface="Times New Roman" pitchFamily="18" charset="0"/>
          </a:endParaRPr>
        </a:p>
      </dsp:txBody>
      <dsp:txXfrm>
        <a:off x="20" y="0"/>
        <a:ext cx="894235" cy="1405880"/>
      </dsp:txXfrm>
    </dsp:sp>
    <dsp:sp modelId="{40536B13-5617-411F-BE63-A67F88290066}">
      <dsp:nvSpPr>
        <dsp:cNvPr id="0" name=""/>
        <dsp:cNvSpPr/>
      </dsp:nvSpPr>
      <dsp:spPr>
        <a:xfrm>
          <a:off x="681003" y="1570483"/>
          <a:ext cx="351470" cy="35147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C4584D8-4BEC-45D8-BF53-95F5FB761D06}">
      <dsp:nvSpPr>
        <dsp:cNvPr id="0" name=""/>
        <dsp:cNvSpPr/>
      </dsp:nvSpPr>
      <dsp:spPr>
        <a:xfrm>
          <a:off x="1512163" y="2074544"/>
          <a:ext cx="1434353" cy="140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Determine Agenda</a:t>
          </a:r>
          <a:endParaRPr lang="en-US" sz="2000" kern="1200" dirty="0">
            <a:latin typeface="Times New Roman" pitchFamily="18" charset="0"/>
            <a:cs typeface="Times New Roman" pitchFamily="18" charset="0"/>
          </a:endParaRPr>
        </a:p>
      </dsp:txBody>
      <dsp:txXfrm>
        <a:off x="1512163" y="2074544"/>
        <a:ext cx="1434353" cy="1405880"/>
      </dsp:txXfrm>
    </dsp:sp>
    <dsp:sp modelId="{C572D6EF-B61D-42B7-AE89-70B64669FED2}">
      <dsp:nvSpPr>
        <dsp:cNvPr id="0" name=""/>
        <dsp:cNvSpPr/>
      </dsp:nvSpPr>
      <dsp:spPr>
        <a:xfrm>
          <a:off x="2016225" y="1570483"/>
          <a:ext cx="351470" cy="351470"/>
        </a:xfrm>
        <a:prstGeom prst="ellipse">
          <a:avLst/>
        </a:prstGeom>
        <a:solidFill>
          <a:srgbClr val="FD615D"/>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E3B8E9D-BC81-4E4F-9ACC-A20F37470DE3}">
      <dsp:nvSpPr>
        <dsp:cNvPr id="0" name=""/>
        <dsp:cNvSpPr/>
      </dsp:nvSpPr>
      <dsp:spPr>
        <a:xfrm>
          <a:off x="2783963" y="0"/>
          <a:ext cx="1967711" cy="140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Meeting Logistics</a:t>
          </a:r>
          <a:endParaRPr lang="en-US" sz="2000" kern="1200" dirty="0">
            <a:latin typeface="Times New Roman" pitchFamily="18" charset="0"/>
            <a:cs typeface="Times New Roman" pitchFamily="18" charset="0"/>
          </a:endParaRPr>
        </a:p>
      </dsp:txBody>
      <dsp:txXfrm>
        <a:off x="2783963" y="0"/>
        <a:ext cx="1967711" cy="1405880"/>
      </dsp:txXfrm>
    </dsp:sp>
    <dsp:sp modelId="{F134D718-41DE-4EC6-89B3-1BC0F2118D8D}">
      <dsp:nvSpPr>
        <dsp:cNvPr id="0" name=""/>
        <dsp:cNvSpPr/>
      </dsp:nvSpPr>
      <dsp:spPr>
        <a:xfrm>
          <a:off x="3592086" y="1570483"/>
          <a:ext cx="351470" cy="351470"/>
        </a:xfrm>
        <a:prstGeom prst="ellipse">
          <a:avLst/>
        </a:prstGeom>
        <a:solidFill>
          <a:schemeClr val="accent3">
            <a:hueOff val="-711579"/>
            <a:satOff val="3826"/>
            <a:lumOff val="431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C9E38FE-BB68-46C2-BB82-E10F260603D4}">
      <dsp:nvSpPr>
        <dsp:cNvPr id="0" name=""/>
        <dsp:cNvSpPr/>
      </dsp:nvSpPr>
      <dsp:spPr>
        <a:xfrm>
          <a:off x="4430456" y="2108820"/>
          <a:ext cx="1674169" cy="140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Convene Meeting</a:t>
          </a:r>
          <a:endParaRPr lang="en-US" sz="2000" kern="1200" dirty="0">
            <a:latin typeface="Times New Roman" pitchFamily="18" charset="0"/>
            <a:cs typeface="Times New Roman" pitchFamily="18" charset="0"/>
          </a:endParaRPr>
        </a:p>
      </dsp:txBody>
      <dsp:txXfrm>
        <a:off x="4430456" y="2108820"/>
        <a:ext cx="1674169" cy="1405880"/>
      </dsp:txXfrm>
    </dsp:sp>
    <dsp:sp modelId="{0E7EB6B7-19A7-4A3E-B4B9-2E001F38EFC6}">
      <dsp:nvSpPr>
        <dsp:cNvPr id="0" name=""/>
        <dsp:cNvSpPr/>
      </dsp:nvSpPr>
      <dsp:spPr>
        <a:xfrm>
          <a:off x="5091806" y="1581615"/>
          <a:ext cx="351470" cy="351470"/>
        </a:xfrm>
        <a:prstGeom prst="ellipse">
          <a:avLst/>
        </a:prstGeom>
        <a:solidFill>
          <a:srgbClr val="FD615D"/>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F46C4-9ADB-455F-AB83-3ED31EED29A6}">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Mr. Trudy Lewis</a:t>
          </a:r>
        </a:p>
        <a:p>
          <a:pPr lvl="0" algn="ctr" defTabSz="533400">
            <a:lnSpc>
              <a:spcPct val="90000"/>
            </a:lnSpc>
            <a:spcBef>
              <a:spcPct val="0"/>
            </a:spcBef>
            <a:spcAft>
              <a:spcPct val="35000"/>
            </a:spcAft>
          </a:pPr>
          <a:r>
            <a:rPr lang="en-US" sz="1200" kern="1200" dirty="0" smtClean="0"/>
            <a:t>Senior Economist</a:t>
          </a:r>
        </a:p>
        <a:p>
          <a:pPr lvl="0" algn="ctr" defTabSz="533400">
            <a:lnSpc>
              <a:spcPct val="90000"/>
            </a:lnSpc>
            <a:spcBef>
              <a:spcPct val="0"/>
            </a:spcBef>
            <a:spcAft>
              <a:spcPct val="35000"/>
            </a:spcAft>
          </a:pPr>
          <a:r>
            <a:rPr lang="en-US" sz="1200" kern="1200" dirty="0" smtClean="0"/>
            <a:t>Ministry of Trade and Industry</a:t>
          </a:r>
        </a:p>
        <a:p>
          <a:pPr lvl="0" algn="ctr" defTabSz="533400">
            <a:lnSpc>
              <a:spcPct val="90000"/>
            </a:lnSpc>
            <a:spcBef>
              <a:spcPct val="0"/>
            </a:spcBef>
            <a:spcAft>
              <a:spcPct val="35000"/>
            </a:spcAft>
          </a:pPr>
          <a:r>
            <a:rPr lang="es-ES" sz="1200" kern="1200" dirty="0" smtClean="0"/>
            <a:t>Tel: </a:t>
          </a:r>
          <a:r>
            <a:rPr lang="en-US" sz="1200" kern="1200" dirty="0" smtClean="0"/>
            <a:t>623 2931 ext. 2410</a:t>
          </a:r>
        </a:p>
        <a:p>
          <a:pPr lvl="0" algn="ctr" defTabSz="533400">
            <a:lnSpc>
              <a:spcPct val="90000"/>
            </a:lnSpc>
            <a:spcBef>
              <a:spcPct val="0"/>
            </a:spcBef>
            <a:spcAft>
              <a:spcPct val="35000"/>
            </a:spcAft>
          </a:pPr>
          <a:r>
            <a:rPr lang="en-US" sz="1200" kern="1200" dirty="0" smtClean="0"/>
            <a:t>Email: lewist@gov.tt</a:t>
          </a:r>
          <a:endParaRPr lang="en-US" sz="1200" kern="1200" dirty="0"/>
        </a:p>
      </dsp:txBody>
      <dsp:txXfrm rot="5400000">
        <a:off x="0" y="0"/>
        <a:ext cx="3048000" cy="1524000"/>
      </dsp:txXfrm>
    </dsp:sp>
    <dsp:sp modelId="{8F976C11-53D2-43FC-991D-429484CDDA21}">
      <dsp:nvSpPr>
        <dsp:cNvPr id="0" name=""/>
        <dsp:cNvSpPr/>
      </dsp:nvSpPr>
      <dsp:spPr>
        <a:xfrm>
          <a:off x="3048000" y="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Mrs. Candice Lackhansingh</a:t>
          </a:r>
        </a:p>
        <a:p>
          <a:pPr lvl="0" algn="ctr" defTabSz="533400">
            <a:lnSpc>
              <a:spcPct val="90000"/>
            </a:lnSpc>
            <a:spcBef>
              <a:spcPct val="0"/>
            </a:spcBef>
            <a:spcAft>
              <a:spcPct val="35000"/>
            </a:spcAft>
          </a:pPr>
          <a:r>
            <a:rPr lang="en-US" sz="1200" kern="1200" dirty="0" err="1" smtClean="0"/>
            <a:t>Programme</a:t>
          </a:r>
          <a:r>
            <a:rPr lang="en-US" sz="1200" kern="1200" dirty="0" smtClean="0"/>
            <a:t> Coordinator</a:t>
          </a:r>
        </a:p>
        <a:p>
          <a:pPr lvl="0" algn="ctr" defTabSz="533400">
            <a:lnSpc>
              <a:spcPct val="90000"/>
            </a:lnSpc>
            <a:spcBef>
              <a:spcPct val="0"/>
            </a:spcBef>
            <a:spcAft>
              <a:spcPct val="35000"/>
            </a:spcAft>
          </a:pPr>
          <a:r>
            <a:rPr lang="en-US" sz="1200" kern="1200" dirty="0" smtClean="0"/>
            <a:t>Trade Implementation Unit </a:t>
          </a:r>
        </a:p>
        <a:p>
          <a:pPr lvl="0" algn="ctr" defTabSz="533400">
            <a:lnSpc>
              <a:spcPct val="90000"/>
            </a:lnSpc>
            <a:spcBef>
              <a:spcPct val="0"/>
            </a:spcBef>
            <a:spcAft>
              <a:spcPct val="35000"/>
            </a:spcAft>
          </a:pPr>
          <a:r>
            <a:rPr lang="en-US" sz="1200" kern="1200" dirty="0" smtClean="0"/>
            <a:t>Ministry of Trade and Industry</a:t>
          </a:r>
        </a:p>
        <a:p>
          <a:pPr lvl="0" algn="ctr" defTabSz="533400">
            <a:lnSpc>
              <a:spcPct val="90000"/>
            </a:lnSpc>
            <a:spcBef>
              <a:spcPct val="0"/>
            </a:spcBef>
            <a:spcAft>
              <a:spcPct val="35000"/>
            </a:spcAft>
          </a:pPr>
          <a:r>
            <a:rPr lang="en-US" sz="1200" kern="1200" dirty="0" smtClean="0"/>
            <a:t>Tel: 623 2931 ext. 2429</a:t>
          </a:r>
        </a:p>
        <a:p>
          <a:pPr lvl="0" algn="ctr" defTabSz="533400">
            <a:lnSpc>
              <a:spcPct val="90000"/>
            </a:lnSpc>
            <a:spcBef>
              <a:spcPct val="0"/>
            </a:spcBef>
            <a:spcAft>
              <a:spcPct val="35000"/>
            </a:spcAft>
          </a:pPr>
          <a:r>
            <a:rPr lang="en-US" sz="1200" kern="1200" dirty="0" smtClean="0"/>
            <a:t>Email: lackhansinghc@gov.tt</a:t>
          </a:r>
        </a:p>
      </dsp:txBody>
      <dsp:txXfrm>
        <a:off x="3048000" y="0"/>
        <a:ext cx="3048000" cy="1524000"/>
      </dsp:txXfrm>
    </dsp:sp>
    <dsp:sp modelId="{6067DBE4-1368-4B26-A51E-1F8B3943E2FB}">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exporTT</a:t>
          </a:r>
        </a:p>
        <a:p>
          <a:pPr lvl="0" algn="ctr" defTabSz="533400">
            <a:lnSpc>
              <a:spcPct val="90000"/>
            </a:lnSpc>
            <a:spcBef>
              <a:spcPct val="0"/>
            </a:spcBef>
            <a:spcAft>
              <a:spcPct val="35000"/>
            </a:spcAft>
          </a:pPr>
          <a:r>
            <a:rPr lang="en-US" sz="1200" kern="1200" dirty="0" smtClean="0"/>
            <a:t>Tel: </a:t>
          </a:r>
          <a:r>
            <a:rPr lang="es-ES" sz="1200" kern="1200" dirty="0" smtClean="0"/>
            <a:t>-623-5507 </a:t>
          </a:r>
          <a:endParaRPr lang="en-US" sz="1200" kern="1200" dirty="0" smtClean="0"/>
        </a:p>
        <a:p>
          <a:pPr lvl="0" algn="ctr" defTabSz="533400">
            <a:lnSpc>
              <a:spcPct val="90000"/>
            </a:lnSpc>
            <a:spcBef>
              <a:spcPct val="0"/>
            </a:spcBef>
            <a:spcAft>
              <a:spcPct val="35000"/>
            </a:spcAft>
          </a:pPr>
          <a:endParaRPr lang="en-US" sz="1200" kern="1200" dirty="0"/>
        </a:p>
      </dsp:txBody>
      <dsp:txXfrm rot="10800000">
        <a:off x="0" y="2539999"/>
        <a:ext cx="3048000" cy="1524000"/>
      </dsp:txXfrm>
    </dsp:sp>
    <dsp:sp modelId="{06938D9E-EE1D-4094-803B-20355C2FADE6}">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TTMA</a:t>
          </a:r>
        </a:p>
        <a:p>
          <a:pPr lvl="0" algn="ctr" defTabSz="533400">
            <a:lnSpc>
              <a:spcPct val="90000"/>
            </a:lnSpc>
            <a:spcBef>
              <a:spcPct val="0"/>
            </a:spcBef>
            <a:spcAft>
              <a:spcPct val="35000"/>
            </a:spcAft>
          </a:pPr>
          <a:r>
            <a:rPr lang="en-US" sz="1200" kern="1200" dirty="0" smtClean="0"/>
            <a:t>Tel: 675 8862</a:t>
          </a:r>
          <a:endParaRPr lang="en-US" sz="1200" kern="1200" dirty="0"/>
        </a:p>
      </dsp:txBody>
      <dsp:txXfrm rot="-5400000">
        <a:off x="3048000" y="2539999"/>
        <a:ext cx="3048000" cy="1524000"/>
      </dsp:txXfrm>
    </dsp:sp>
    <dsp:sp modelId="{78879D89-39CB-4FB8-B96D-DD1511CE52AF}">
      <dsp:nvSpPr>
        <dsp:cNvPr id="0" name=""/>
        <dsp:cNvSpPr/>
      </dsp:nvSpPr>
      <dsp:spPr>
        <a:xfrm>
          <a:off x="1823865" y="1523999"/>
          <a:ext cx="2448269" cy="10160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Contacts</a:t>
          </a:r>
          <a:r>
            <a:rPr lang="en-US" sz="1600" kern="1200" dirty="0" smtClean="0"/>
            <a:t> </a:t>
          </a:r>
          <a:endParaRPr lang="en-US" sz="1600" kern="1200" dirty="0"/>
        </a:p>
      </dsp:txBody>
      <dsp:txXfrm>
        <a:off x="1873462" y="1573596"/>
        <a:ext cx="2349075"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4CFE214-55B2-44C0-B4FF-CDEFADA43857}" type="datetimeFigureOut">
              <a:rPr lang="en-US" smtClean="0"/>
              <a:t>5/23/2018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E78001A-9830-4A09-9B7D-E81A3B6288C6}" type="slidenum">
              <a:rPr lang="en-US" smtClean="0"/>
              <a:t>‹#›</a:t>
            </a:fld>
            <a:endParaRPr lang="en-US"/>
          </a:p>
        </p:txBody>
      </p:sp>
    </p:spTree>
    <p:extLst>
      <p:ext uri="{BB962C8B-B14F-4D97-AF65-F5344CB8AC3E}">
        <p14:creationId xmlns:p14="http://schemas.microsoft.com/office/powerpoint/2010/main" val="276412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a:t>
            </a:fld>
            <a:endParaRPr lang="en-US"/>
          </a:p>
        </p:txBody>
      </p:sp>
    </p:spTree>
    <p:extLst>
      <p:ext uri="{BB962C8B-B14F-4D97-AF65-F5344CB8AC3E}">
        <p14:creationId xmlns:p14="http://schemas.microsoft.com/office/powerpoint/2010/main" val="134522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10</a:t>
            </a:fld>
            <a:endParaRPr lang="en-US"/>
          </a:p>
        </p:txBody>
      </p:sp>
    </p:spTree>
    <p:extLst>
      <p:ext uri="{BB962C8B-B14F-4D97-AF65-F5344CB8AC3E}">
        <p14:creationId xmlns:p14="http://schemas.microsoft.com/office/powerpoint/2010/main" val="208007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11</a:t>
            </a:fld>
            <a:endParaRPr lang="en-US"/>
          </a:p>
        </p:txBody>
      </p:sp>
    </p:spTree>
    <p:extLst>
      <p:ext uri="{BB962C8B-B14F-4D97-AF65-F5344CB8AC3E}">
        <p14:creationId xmlns:p14="http://schemas.microsoft.com/office/powerpoint/2010/main" val="115625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12</a:t>
            </a:fld>
            <a:endParaRPr lang="en-US"/>
          </a:p>
        </p:txBody>
      </p:sp>
    </p:spTree>
    <p:extLst>
      <p:ext uri="{BB962C8B-B14F-4D97-AF65-F5344CB8AC3E}">
        <p14:creationId xmlns:p14="http://schemas.microsoft.com/office/powerpoint/2010/main" val="360128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13</a:t>
            </a:fld>
            <a:endParaRPr lang="en-US"/>
          </a:p>
        </p:txBody>
      </p:sp>
    </p:spTree>
    <p:extLst>
      <p:ext uri="{BB962C8B-B14F-4D97-AF65-F5344CB8AC3E}">
        <p14:creationId xmlns:p14="http://schemas.microsoft.com/office/powerpoint/2010/main" val="3826706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PART II</a:t>
            </a:r>
          </a:p>
          <a:p>
            <a:endParaRPr lang="en-TT" dirty="0"/>
          </a:p>
          <a:p>
            <a:r>
              <a:rPr lang="en-TT" dirty="0"/>
              <a:t>The PSTA provides preferential access for two hundred and thirty (230) goods from Trinidad and Tobago into Panama, and for two hundred and forty eight (248) goods from Panama into Trinidad and Tobago. The product coverage of the PSTA is wide ranging and includes beverages, dairy products, meat and fish products, seasonings, articles of clothing, wood, cement and paper products, among others. </a:t>
            </a:r>
            <a:endParaRPr lang="en-US" dirty="0"/>
          </a:p>
        </p:txBody>
      </p:sp>
      <p:sp>
        <p:nvSpPr>
          <p:cNvPr id="4" name="Slide Number Placeholder 3"/>
          <p:cNvSpPr>
            <a:spLocks noGrp="1"/>
          </p:cNvSpPr>
          <p:nvPr>
            <p:ph type="sldNum" sz="quarter" idx="10"/>
          </p:nvPr>
        </p:nvSpPr>
        <p:spPr/>
        <p:txBody>
          <a:bodyPr/>
          <a:lstStyle/>
          <a:p>
            <a:fld id="{EDE742F4-E484-455A-AB48-3D78E8C5334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8454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 Facilitation – </a:t>
            </a:r>
          </a:p>
          <a:p>
            <a:r>
              <a:rPr lang="en-US" dirty="0" smtClean="0"/>
              <a:t>Pursue</a:t>
            </a:r>
            <a:r>
              <a:rPr lang="en-US" baseline="0" dirty="0" smtClean="0"/>
              <a:t> Trade Facilitation Initiatives</a:t>
            </a:r>
          </a:p>
          <a:p>
            <a:r>
              <a:rPr lang="en-US" baseline="0" dirty="0" smtClean="0"/>
              <a:t>Develop import and Export procedures to share with each other</a:t>
            </a:r>
          </a:p>
          <a:p>
            <a:endParaRPr lang="en-US" baseline="0" dirty="0" smtClean="0"/>
          </a:p>
          <a:p>
            <a:r>
              <a:rPr lang="en-US" baseline="0" dirty="0" smtClean="0"/>
              <a:t>Encourage Cooperation and Technical Assistance for trade facilitation</a:t>
            </a:r>
          </a:p>
          <a:p>
            <a:endParaRPr lang="en-US" baseline="0" dirty="0" smtClean="0"/>
          </a:p>
          <a:p>
            <a:r>
              <a:rPr lang="en-US" baseline="0" dirty="0" smtClean="0"/>
              <a:t>Specific Provisions to Promote – develop a technical cooperation work </a:t>
            </a:r>
            <a:r>
              <a:rPr lang="en-US" baseline="0" dirty="0" err="1" smtClean="0"/>
              <a:t>programme</a:t>
            </a:r>
            <a:r>
              <a:rPr lang="en-US" baseline="0" dirty="0" smtClean="0"/>
              <a:t> – trade facilitation matters  - issues such as scope timing and cost</a:t>
            </a:r>
          </a:p>
          <a:p>
            <a:endParaRPr lang="en-US" baseline="0" dirty="0" smtClean="0"/>
          </a:p>
          <a:p>
            <a:r>
              <a:rPr lang="en-US" baseline="0" dirty="0" err="1" smtClean="0"/>
              <a:t>Possinle</a:t>
            </a:r>
            <a:r>
              <a:rPr lang="en-US" baseline="0" dirty="0" smtClean="0"/>
              <a:t> areas under the technical cooperation </a:t>
            </a:r>
            <a:r>
              <a:rPr lang="en-US" baseline="0" dirty="0" err="1" smtClean="0"/>
              <a:t>programme</a:t>
            </a:r>
            <a:r>
              <a:rPr lang="en-US" baseline="0" dirty="0" smtClean="0"/>
              <a:t> – automated systems and cross border exchange – talk about interoperability</a:t>
            </a:r>
          </a:p>
          <a:p>
            <a:r>
              <a:rPr lang="en-US" baseline="0" dirty="0" smtClean="0"/>
              <a:t>Exchange of vessel registry data</a:t>
            </a:r>
          </a:p>
          <a:p>
            <a:r>
              <a:rPr lang="en-US" baseline="0" dirty="0" err="1" smtClean="0"/>
              <a:t>Transhipment</a:t>
            </a:r>
            <a:r>
              <a:rPr lang="en-US" baseline="0" dirty="0" smtClean="0"/>
              <a:t> of goods</a:t>
            </a:r>
          </a:p>
          <a:p>
            <a:r>
              <a:rPr lang="en-US" baseline="0" dirty="0" smtClean="0"/>
              <a:t>Commercial practices</a:t>
            </a:r>
          </a:p>
        </p:txBody>
      </p:sp>
      <p:sp>
        <p:nvSpPr>
          <p:cNvPr id="4" name="Slide Number Placeholder 3"/>
          <p:cNvSpPr>
            <a:spLocks noGrp="1"/>
          </p:cNvSpPr>
          <p:nvPr>
            <p:ph type="sldNum" sz="quarter" idx="10"/>
          </p:nvPr>
        </p:nvSpPr>
        <p:spPr/>
        <p:txBody>
          <a:bodyPr/>
          <a:lstStyle/>
          <a:p>
            <a:fld id="{2E78001A-9830-4A09-9B7D-E81A3B6288C6}" type="slidenum">
              <a:rPr lang="en-US" smtClean="0"/>
              <a:t>15</a:t>
            </a:fld>
            <a:endParaRPr lang="en-US"/>
          </a:p>
        </p:txBody>
      </p:sp>
    </p:spTree>
    <p:extLst>
      <p:ext uri="{BB962C8B-B14F-4D97-AF65-F5344CB8AC3E}">
        <p14:creationId xmlns:p14="http://schemas.microsoft.com/office/powerpoint/2010/main" val="418651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PSTA also provides for future negotiation of a Bilateral Investment Treaty (BIT)</a:t>
            </a:r>
            <a:r>
              <a:rPr lang="en-TT" dirty="0"/>
              <a:t> within one (1) year of the date of entry into force of the Agreement</a:t>
            </a:r>
            <a:r>
              <a:rPr lang="en-US" dirty="0"/>
              <a:t>; services liberalization</a:t>
            </a:r>
            <a:r>
              <a:rPr lang="en-TT" dirty="0"/>
              <a:t> within two (2) years of the date of entry into force</a:t>
            </a:r>
            <a:r>
              <a:rPr lang="en-US" dirty="0"/>
              <a:t>; and additional access for products three (3) years after entry into force. </a:t>
            </a:r>
          </a:p>
          <a:p>
            <a:r>
              <a:rPr lang="en-US" dirty="0"/>
              <a:t> </a:t>
            </a:r>
          </a:p>
          <a:p>
            <a:r>
              <a:rPr lang="en-US" dirty="0"/>
              <a:t>Cabinet in June 2017 agreed that Panama would be one of the countries prioritized for the negotiation of a Reciprocal Investment Promotion and Protection Agreement of Bi-lateral Investment Treaty (BIT), as they are more commonly referred. </a:t>
            </a:r>
          </a:p>
          <a:p>
            <a:r>
              <a:rPr lang="en-US" dirty="0"/>
              <a:t> </a:t>
            </a:r>
          </a:p>
          <a:p>
            <a:r>
              <a:rPr lang="en-US" dirty="0"/>
              <a:t>The Government of Panama indicated its willingness to proceed with negotiations in October 2017. Trinidad and Tobago, through the Ministry of Foreign and CARICOM Affairs transmitted it model Reciprocal Investment Promotion and Protection Agreement in February 2018 for Panama’s consideration. </a:t>
            </a:r>
          </a:p>
          <a:p>
            <a:r>
              <a:rPr lang="en-US" dirty="0"/>
              <a:t> </a:t>
            </a:r>
          </a:p>
          <a:p>
            <a:endParaRPr lang="en-US" baseline="0" dirty="0" smtClean="0"/>
          </a:p>
        </p:txBody>
      </p:sp>
      <p:sp>
        <p:nvSpPr>
          <p:cNvPr id="4" name="Slide Number Placeholder 3"/>
          <p:cNvSpPr>
            <a:spLocks noGrp="1"/>
          </p:cNvSpPr>
          <p:nvPr>
            <p:ph type="sldNum" sz="quarter" idx="10"/>
          </p:nvPr>
        </p:nvSpPr>
        <p:spPr/>
        <p:txBody>
          <a:bodyPr/>
          <a:lstStyle/>
          <a:p>
            <a:fld id="{2E78001A-9830-4A09-9B7D-E81A3B6288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0330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PART II</a:t>
            </a:r>
          </a:p>
          <a:p>
            <a:endParaRPr lang="en-TT" dirty="0"/>
          </a:p>
          <a:p>
            <a:r>
              <a:rPr lang="en-TT" dirty="0"/>
              <a:t>The PSTA provides preferential access for two hundred and thirty (230) goods from Trinidad and Tobago into Panama, and for two hundred and forty eight (248) goods from Panama into Trinidad and Tobago. The product coverage of the PSTA is wide ranging and includes beverages, dairy products, meat and fish products, seasonings, articles of clothing, wood, cement and paper products, among others. </a:t>
            </a:r>
            <a:endParaRPr lang="en-US" dirty="0"/>
          </a:p>
        </p:txBody>
      </p:sp>
      <p:sp>
        <p:nvSpPr>
          <p:cNvPr id="4" name="Slide Number Placeholder 3"/>
          <p:cNvSpPr>
            <a:spLocks noGrp="1"/>
          </p:cNvSpPr>
          <p:nvPr>
            <p:ph type="sldNum" sz="quarter" idx="10"/>
          </p:nvPr>
        </p:nvSpPr>
        <p:spPr/>
        <p:txBody>
          <a:bodyPr/>
          <a:lstStyle/>
          <a:p>
            <a:fld id="{EDE742F4-E484-455A-AB48-3D78E8C5334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31720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19113"/>
            <a:ext cx="3244850" cy="2435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8914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19</a:t>
            </a:fld>
            <a:endParaRPr lang="en-US"/>
          </a:p>
        </p:txBody>
      </p:sp>
    </p:spTree>
    <p:extLst>
      <p:ext uri="{BB962C8B-B14F-4D97-AF65-F5344CB8AC3E}">
        <p14:creationId xmlns:p14="http://schemas.microsoft.com/office/powerpoint/2010/main" val="21028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slides</a:t>
            </a:r>
            <a:r>
              <a:rPr lang="en-US" baseline="0" dirty="0" smtClean="0"/>
              <a:t> show several examples of timelines using SmartArt graphics.</a:t>
            </a:r>
            <a:endParaRPr lang="en-US" dirty="0" smtClean="0"/>
          </a:p>
          <a:p>
            <a:r>
              <a:rPr lang="en-US" dirty="0" smtClean="0"/>
              <a:t>Include a timeline for the project, clearly marking milestones,</a:t>
            </a:r>
            <a:r>
              <a:rPr lang="en-US" baseline="0" dirty="0" smtClean="0"/>
              <a:t> important dates, </a:t>
            </a:r>
            <a:r>
              <a:rPr lang="en-US" dirty="0" smtClean="0"/>
              <a:t>and highlight where the project is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8540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20</a:t>
            </a:fld>
            <a:endParaRPr lang="en-US"/>
          </a:p>
        </p:txBody>
      </p:sp>
    </p:spTree>
    <p:extLst>
      <p:ext uri="{BB962C8B-B14F-4D97-AF65-F5344CB8AC3E}">
        <p14:creationId xmlns:p14="http://schemas.microsoft.com/office/powerpoint/2010/main" val="410422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8001A-9830-4A09-9B7D-E81A3B6288C6}" type="slidenum">
              <a:rPr lang="en-US" smtClean="0"/>
              <a:t>21</a:t>
            </a:fld>
            <a:endParaRPr lang="en-US"/>
          </a:p>
        </p:txBody>
      </p:sp>
    </p:spTree>
    <p:extLst>
      <p:ext uri="{BB962C8B-B14F-4D97-AF65-F5344CB8AC3E}">
        <p14:creationId xmlns:p14="http://schemas.microsoft.com/office/powerpoint/2010/main" val="295388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22</a:t>
            </a:fld>
            <a:endParaRPr lang="en-US"/>
          </a:p>
        </p:txBody>
      </p:sp>
    </p:spTree>
    <p:extLst>
      <p:ext uri="{BB962C8B-B14F-4D97-AF65-F5344CB8AC3E}">
        <p14:creationId xmlns:p14="http://schemas.microsoft.com/office/powerpoint/2010/main" val="1004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a:t>
            </a:r>
            <a:r>
              <a:rPr lang="en-US" b="1" baseline="0" dirty="0" smtClean="0"/>
              <a:t> Exports to Panama (2010 to 2016): </a:t>
            </a:r>
          </a:p>
          <a:p>
            <a:endParaRPr lang="en-US" baseline="0" dirty="0" smtClean="0"/>
          </a:p>
          <a:p>
            <a:r>
              <a:rPr lang="en-US" baseline="0" dirty="0" smtClean="0"/>
              <a:t>From </a:t>
            </a:r>
            <a:r>
              <a:rPr lang="en-US" b="1" baseline="0" dirty="0" err="1" smtClean="0"/>
              <a:t>Approx</a:t>
            </a:r>
            <a:r>
              <a:rPr lang="en-US" b="1" baseline="0" dirty="0" smtClean="0"/>
              <a:t> TT$ 1.026 </a:t>
            </a:r>
            <a:r>
              <a:rPr lang="en-US" b="1" baseline="0" dirty="0" err="1" smtClean="0"/>
              <a:t>Bn</a:t>
            </a:r>
            <a:r>
              <a:rPr lang="en-US" b="1" baseline="0" dirty="0" smtClean="0"/>
              <a:t> </a:t>
            </a:r>
            <a:r>
              <a:rPr lang="en-US" b="0" baseline="0" dirty="0" smtClean="0"/>
              <a:t>in </a:t>
            </a:r>
            <a:r>
              <a:rPr lang="en-US" baseline="0" dirty="0" smtClean="0"/>
              <a:t>2010 Total Exports to Panama drastically declined to </a:t>
            </a:r>
            <a:r>
              <a:rPr lang="en-US" b="1" baseline="0" dirty="0" smtClean="0"/>
              <a:t>approx. TT$ 353. 4 </a:t>
            </a:r>
            <a:r>
              <a:rPr lang="en-US" b="1" baseline="0" dirty="0" err="1" smtClean="0"/>
              <a:t>Mn</a:t>
            </a:r>
            <a:r>
              <a:rPr lang="en-US" baseline="0" dirty="0" smtClean="0"/>
              <a:t> in 2011. Exports gradually increased over the period 2012 to 2013 to reach it’s highest value of TT$1, 183, 604, 619.80 </a:t>
            </a:r>
            <a:r>
              <a:rPr lang="en-US" b="1" baseline="0" dirty="0" smtClean="0"/>
              <a:t>(Approx. TT$ 1.2 </a:t>
            </a:r>
            <a:r>
              <a:rPr lang="en-US" b="1" baseline="0" dirty="0" err="1" smtClean="0"/>
              <a:t>Bn</a:t>
            </a:r>
            <a:r>
              <a:rPr lang="en-US" b="1" baseline="0" dirty="0" smtClean="0"/>
              <a:t>). </a:t>
            </a:r>
            <a:r>
              <a:rPr lang="en-US" baseline="0" dirty="0" smtClean="0"/>
              <a:t>However, following this peak, Total Exports to Panama declined over the period 2014 to 2016. In 2016, it reached its lowest value for the overall period of </a:t>
            </a:r>
            <a:r>
              <a:rPr lang="en-US" dirty="0"/>
              <a:t>TT$169, 064,496.46 (</a:t>
            </a:r>
            <a:r>
              <a:rPr lang="en-US" b="1" dirty="0"/>
              <a:t>Approx. TT$ 169 </a:t>
            </a:r>
            <a:r>
              <a:rPr lang="en-US" b="1" dirty="0" err="1"/>
              <a:t>Mn</a:t>
            </a:r>
            <a:r>
              <a:rPr lang="en-US" b="1" dirty="0"/>
              <a:t>).</a:t>
            </a:r>
          </a:p>
          <a:p>
            <a:endParaRPr lang="en-US" b="1" dirty="0"/>
          </a:p>
          <a:p>
            <a:r>
              <a:rPr lang="en-US" b="1" dirty="0"/>
              <a:t>Top Ten Products Exported</a:t>
            </a:r>
          </a:p>
          <a:p>
            <a:endParaRPr lang="en-US" b="1" dirty="0"/>
          </a:p>
          <a:p>
            <a:pPr marL="231115" indent="-231115">
              <a:buAutoNum type="arabicPeriod"/>
            </a:pPr>
            <a:r>
              <a:rPr lang="en-US" dirty="0"/>
              <a:t>Motor Spirit </a:t>
            </a:r>
          </a:p>
          <a:p>
            <a:pPr marL="231115" indent="-231115">
              <a:buAutoNum type="arabicPeriod"/>
            </a:pPr>
            <a:r>
              <a:rPr lang="en-US" dirty="0"/>
              <a:t>Toilet &amp; Facial Tissues </a:t>
            </a:r>
          </a:p>
          <a:p>
            <a:pPr marL="231115" indent="-231115">
              <a:buAutoNum type="arabicPeriod"/>
            </a:pPr>
            <a:r>
              <a:rPr lang="en-US" dirty="0"/>
              <a:t>Liquefied Butanes</a:t>
            </a:r>
          </a:p>
          <a:p>
            <a:pPr marL="231115" indent="-231115">
              <a:buAutoNum type="arabicPeriod"/>
            </a:pPr>
            <a:r>
              <a:rPr lang="en-US" dirty="0"/>
              <a:t>Urea</a:t>
            </a:r>
          </a:p>
          <a:p>
            <a:pPr marL="231115" indent="-231115">
              <a:buAutoNum type="arabicPeriod"/>
            </a:pPr>
            <a:r>
              <a:rPr lang="en-US" dirty="0"/>
              <a:t>Aromatic Bitters</a:t>
            </a:r>
          </a:p>
          <a:p>
            <a:pPr marL="231115" indent="-231115">
              <a:buAutoNum type="arabicPeriod"/>
            </a:pPr>
            <a:r>
              <a:rPr lang="en-US" dirty="0"/>
              <a:t>Cereals and Foods prepared from Cereal  </a:t>
            </a:r>
          </a:p>
          <a:p>
            <a:pPr marL="231115" indent="-231115">
              <a:buAutoNum type="arabicPeriod"/>
            </a:pPr>
            <a:r>
              <a:rPr lang="en-US" dirty="0"/>
              <a:t>Liquefied Propane</a:t>
            </a:r>
          </a:p>
          <a:p>
            <a:pPr marL="231115" indent="-231115">
              <a:buAutoNum type="arabicPeriod"/>
            </a:pPr>
            <a:r>
              <a:rPr lang="en-US" dirty="0"/>
              <a:t>Bunker C Grade Fuel Oil (Marine Gas Oil)</a:t>
            </a:r>
          </a:p>
          <a:p>
            <a:pPr marL="231115" indent="-231115">
              <a:buAutoNum type="arabicPeriod"/>
            </a:pPr>
            <a:r>
              <a:rPr lang="en-US" dirty="0"/>
              <a:t>Preserved/Prepared Fruits, Nuts and Edible Parts of Plants</a:t>
            </a:r>
          </a:p>
          <a:p>
            <a:pPr marL="231115" indent="-231115">
              <a:buAutoNum type="arabicPeriod"/>
            </a:pPr>
            <a:r>
              <a:rPr lang="en-US" dirty="0"/>
              <a:t>Gas Oils excluding Diesel </a:t>
            </a:r>
          </a:p>
          <a:p>
            <a:pPr marL="231115" indent="-231115">
              <a:buAutoNum type="arabicPeriod"/>
            </a:pPr>
            <a:endParaRPr lang="en-US" b="1" dirty="0"/>
          </a:p>
          <a:p>
            <a:pPr marL="231115" indent="-231115">
              <a:buAutoNum type="arabicPeriod"/>
            </a:pPr>
            <a:endParaRPr lang="en-TT" b="1" dirty="0"/>
          </a:p>
        </p:txBody>
      </p:sp>
      <p:sp>
        <p:nvSpPr>
          <p:cNvPr id="4" name="Slide Number Placeholder 3"/>
          <p:cNvSpPr>
            <a:spLocks noGrp="1"/>
          </p:cNvSpPr>
          <p:nvPr>
            <p:ph type="sldNum" sz="quarter" idx="10"/>
          </p:nvPr>
        </p:nvSpPr>
        <p:spPr/>
        <p:txBody>
          <a:bodyPr/>
          <a:lstStyle/>
          <a:p>
            <a:fld id="{448D48BB-DAD5-44CA-A25B-F322544E0B5F}" type="slidenum">
              <a:rPr lang="en-TT" smtClean="0">
                <a:solidFill>
                  <a:prstClr val="black"/>
                </a:solidFill>
              </a:rPr>
              <a:pPr/>
              <a:t>3</a:t>
            </a:fld>
            <a:endParaRPr lang="en-TT">
              <a:solidFill>
                <a:prstClr val="black"/>
              </a:solidFill>
            </a:endParaRPr>
          </a:p>
        </p:txBody>
      </p:sp>
    </p:spTree>
    <p:extLst>
      <p:ext uri="{BB962C8B-B14F-4D97-AF65-F5344CB8AC3E}">
        <p14:creationId xmlns:p14="http://schemas.microsoft.com/office/powerpoint/2010/main" val="29855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a:t>
            </a:r>
            <a:r>
              <a:rPr lang="en-US" b="1" baseline="0" dirty="0" smtClean="0"/>
              <a:t> Imports from Panama (2010 to 2016): </a:t>
            </a:r>
          </a:p>
          <a:p>
            <a:endParaRPr lang="en-US" baseline="0" dirty="0" smtClean="0"/>
          </a:p>
          <a:p>
            <a:r>
              <a:rPr lang="en-US" baseline="0" dirty="0" smtClean="0"/>
              <a:t>From its lowest value of TT$ 46, 957, 639 (</a:t>
            </a:r>
            <a:r>
              <a:rPr lang="en-US" b="1" baseline="0" dirty="0" err="1" smtClean="0"/>
              <a:t>Approx</a:t>
            </a:r>
            <a:r>
              <a:rPr lang="en-US" b="1" baseline="0" dirty="0" smtClean="0"/>
              <a:t> 46 </a:t>
            </a:r>
            <a:r>
              <a:rPr lang="en-US" b="1" baseline="0" dirty="0" err="1" smtClean="0"/>
              <a:t>Mn</a:t>
            </a:r>
            <a:r>
              <a:rPr lang="en-US" b="1" baseline="0" dirty="0" smtClean="0"/>
              <a:t>) </a:t>
            </a:r>
            <a:r>
              <a:rPr lang="en-US" b="0" baseline="0" dirty="0" smtClean="0"/>
              <a:t>in</a:t>
            </a:r>
            <a:r>
              <a:rPr lang="en-US" baseline="0" dirty="0" smtClean="0"/>
              <a:t> 2010, Total Imports from Panama increased over the period 2011 to 2012, to its highest value of TT$775,784,583.12 (</a:t>
            </a:r>
            <a:r>
              <a:rPr lang="en-US" b="1" baseline="0" dirty="0" smtClean="0"/>
              <a:t>Approx. TT$ 775 </a:t>
            </a:r>
            <a:r>
              <a:rPr lang="en-US" b="1" baseline="0" dirty="0" err="1" smtClean="0"/>
              <a:t>Mn</a:t>
            </a:r>
            <a:r>
              <a:rPr lang="en-US" b="1" baseline="0" dirty="0" smtClean="0"/>
              <a:t>). </a:t>
            </a:r>
            <a:r>
              <a:rPr lang="en-US" b="0" baseline="0" dirty="0" smtClean="0"/>
              <a:t>This value in 2012 represented a </a:t>
            </a:r>
            <a:r>
              <a:rPr lang="en-US" b="0" u="sng" baseline="0" dirty="0" smtClean="0"/>
              <a:t>296% increase </a:t>
            </a:r>
            <a:r>
              <a:rPr lang="en-US" b="0" baseline="0" dirty="0" smtClean="0"/>
              <a:t>from the Value of Total Imports in 2011.  However, following this peak, Total Imports experienced a </a:t>
            </a:r>
            <a:r>
              <a:rPr lang="en-US" b="0" u="sng" baseline="0" dirty="0" smtClean="0"/>
              <a:t>656% decline </a:t>
            </a:r>
            <a:r>
              <a:rPr lang="en-US" b="0" baseline="0" dirty="0" smtClean="0"/>
              <a:t>in 2013 to TT $102, 505, 804.64 </a:t>
            </a:r>
            <a:r>
              <a:rPr lang="en-US" b="1" baseline="0" dirty="0" smtClean="0"/>
              <a:t>(</a:t>
            </a:r>
            <a:r>
              <a:rPr lang="en-US" b="1" baseline="0" dirty="0" err="1" smtClean="0"/>
              <a:t>Approx</a:t>
            </a:r>
            <a:r>
              <a:rPr lang="en-US" b="1" baseline="0" dirty="0" smtClean="0"/>
              <a:t> TT$ 102 </a:t>
            </a:r>
            <a:r>
              <a:rPr lang="en-US" b="1" baseline="0" dirty="0" err="1" smtClean="0"/>
              <a:t>Mn</a:t>
            </a:r>
            <a:r>
              <a:rPr lang="en-US" b="1" baseline="0" dirty="0" smtClean="0"/>
              <a:t>). </a:t>
            </a:r>
            <a:r>
              <a:rPr lang="en-US" b="0" baseline="0" dirty="0" smtClean="0"/>
              <a:t>Over the period 2014 to 2015, Total Imports gradually increased, before falling slightly in 2016 to TT$145, 369, 476.06 </a:t>
            </a:r>
            <a:r>
              <a:rPr lang="en-US" b="1" baseline="0" dirty="0" smtClean="0"/>
              <a:t>(</a:t>
            </a:r>
            <a:r>
              <a:rPr lang="en-US" b="1" baseline="0" dirty="0" err="1" smtClean="0"/>
              <a:t>Approx</a:t>
            </a:r>
            <a:r>
              <a:rPr lang="en-US" b="1" baseline="0" dirty="0" smtClean="0"/>
              <a:t> TT$ 145 </a:t>
            </a:r>
            <a:r>
              <a:rPr lang="en-US" b="1" baseline="0" dirty="0" err="1" smtClean="0"/>
              <a:t>Mn</a:t>
            </a:r>
            <a:r>
              <a:rPr lang="en-US" b="1" baseline="0" dirty="0" smtClean="0"/>
              <a:t>).</a:t>
            </a:r>
            <a:r>
              <a:rPr lang="en-US" b="0" baseline="0" dirty="0" smtClean="0"/>
              <a:t> </a:t>
            </a:r>
          </a:p>
          <a:p>
            <a:endParaRPr lang="en-US" b="0" baseline="0" dirty="0" smtClean="0"/>
          </a:p>
          <a:p>
            <a:r>
              <a:rPr lang="en-US" b="1" baseline="0" dirty="0" smtClean="0"/>
              <a:t>Top Ten Products Imported</a:t>
            </a:r>
          </a:p>
          <a:p>
            <a:endParaRPr lang="en-US" b="1" baseline="0" dirty="0" smtClean="0"/>
          </a:p>
          <a:p>
            <a:pPr marL="231115" indent="-231115" defTabSz="924458">
              <a:buFontTx/>
              <a:buAutoNum type="arabicPeriod"/>
              <a:defRPr/>
            </a:pPr>
            <a:r>
              <a:rPr lang="en-US" dirty="0"/>
              <a:t>Medicaments for Therapeutic/Prophylactic Uses</a:t>
            </a:r>
          </a:p>
          <a:p>
            <a:pPr marL="231115" indent="-231115" defTabSz="924458">
              <a:buFontTx/>
              <a:buAutoNum type="arabicPeriod"/>
              <a:defRPr/>
            </a:pPr>
            <a:r>
              <a:rPr lang="en-US" dirty="0"/>
              <a:t>Mixed Juices</a:t>
            </a:r>
          </a:p>
          <a:p>
            <a:pPr marL="231115" indent="-231115" defTabSz="924458">
              <a:buFontTx/>
              <a:buAutoNum type="arabicPeriod"/>
              <a:defRPr/>
            </a:pPr>
            <a:r>
              <a:rPr lang="en-US" dirty="0"/>
              <a:t>Frozen Boneless Beef</a:t>
            </a:r>
          </a:p>
          <a:p>
            <a:pPr marL="231115" indent="-231115" defTabSz="924458">
              <a:buFontTx/>
              <a:buAutoNum type="arabicPeriod"/>
              <a:defRPr/>
            </a:pPr>
            <a:r>
              <a:rPr lang="en-US" dirty="0"/>
              <a:t>Food Preparations </a:t>
            </a:r>
          </a:p>
          <a:p>
            <a:pPr marL="231115" indent="-231115" defTabSz="924458">
              <a:buFontTx/>
              <a:buAutoNum type="arabicPeriod"/>
              <a:defRPr/>
            </a:pPr>
            <a:r>
              <a:rPr lang="en-US" dirty="0"/>
              <a:t>Frozen </a:t>
            </a:r>
            <a:r>
              <a:rPr lang="en-US" dirty="0" err="1"/>
              <a:t>Toothfish</a:t>
            </a:r>
            <a:r>
              <a:rPr lang="en-US" dirty="0"/>
              <a:t> (</a:t>
            </a:r>
            <a:r>
              <a:rPr lang="en-US" dirty="0" err="1"/>
              <a:t>Toothfish</a:t>
            </a:r>
            <a:r>
              <a:rPr lang="en-US" dirty="0"/>
              <a:t>, Marlin, Swordfish)</a:t>
            </a:r>
          </a:p>
          <a:p>
            <a:pPr marL="231115" indent="-231115" defTabSz="924458">
              <a:buFontTx/>
              <a:buAutoNum type="arabicPeriod"/>
              <a:defRPr/>
            </a:pPr>
            <a:r>
              <a:rPr lang="en-US" dirty="0"/>
              <a:t>Preserved Chicken Meat (</a:t>
            </a:r>
            <a:r>
              <a:rPr lang="en-US"/>
              <a:t>Chicken Tenders, </a:t>
            </a:r>
            <a:r>
              <a:rPr lang="en-US" dirty="0"/>
              <a:t>Chicken Nuggets, Chicken Wings)</a:t>
            </a:r>
          </a:p>
          <a:p>
            <a:pPr marL="231115" indent="-231115" defTabSz="924458">
              <a:buFontTx/>
              <a:buAutoNum type="arabicPeriod"/>
              <a:defRPr/>
            </a:pPr>
            <a:r>
              <a:rPr lang="en-US" dirty="0"/>
              <a:t>Antibiotic Medicaments in Measured Doses</a:t>
            </a:r>
          </a:p>
          <a:p>
            <a:pPr marL="231115" indent="-231115" defTabSz="924458">
              <a:buFontTx/>
              <a:buAutoNum type="arabicPeriod"/>
              <a:defRPr/>
            </a:pPr>
            <a:r>
              <a:rPr lang="en-US" dirty="0" err="1"/>
              <a:t>Flavouring</a:t>
            </a:r>
            <a:r>
              <a:rPr lang="en-US" dirty="0"/>
              <a:t> Essences for the Manufacture of Beverages </a:t>
            </a:r>
          </a:p>
          <a:p>
            <a:pPr marL="231115" indent="-231115" defTabSz="924458">
              <a:buFontTx/>
              <a:buAutoNum type="arabicPeriod"/>
              <a:defRPr/>
            </a:pPr>
            <a:r>
              <a:rPr lang="en-US" dirty="0"/>
              <a:t>Frozen Dogfish and other Sharks</a:t>
            </a:r>
          </a:p>
          <a:p>
            <a:pPr marL="231115" indent="-231115" defTabSz="924458">
              <a:buFontTx/>
              <a:buAutoNum type="arabicPeriod"/>
              <a:defRPr/>
            </a:pPr>
            <a:r>
              <a:rPr lang="en-US" dirty="0"/>
              <a:t>Bulldozers and </a:t>
            </a:r>
            <a:r>
              <a:rPr lang="en-US" dirty="0" err="1"/>
              <a:t>Angledozers</a:t>
            </a:r>
            <a:r>
              <a:rPr lang="en-US" dirty="0"/>
              <a:t> (Tractors) </a:t>
            </a:r>
            <a:endParaRPr lang="en-TT" dirty="0">
              <a:solidFill>
                <a:srgbClr val="000000"/>
              </a:solidFill>
              <a:latin typeface="Calibri" panose="020F0502020204030204" pitchFamily="34" charset="0"/>
            </a:endParaRPr>
          </a:p>
          <a:p>
            <a:endParaRPr lang="en-US" b="1" baseline="0" dirty="0" smtClean="0"/>
          </a:p>
          <a:p>
            <a:endParaRPr lang="en-US" b="1" baseline="0" dirty="0" smtClean="0"/>
          </a:p>
          <a:p>
            <a:endParaRPr lang="en-US" baseline="0" dirty="0" smtClean="0"/>
          </a:p>
          <a:p>
            <a:endParaRPr lang="en-TT" dirty="0"/>
          </a:p>
        </p:txBody>
      </p:sp>
      <p:sp>
        <p:nvSpPr>
          <p:cNvPr id="4" name="Slide Number Placeholder 3"/>
          <p:cNvSpPr>
            <a:spLocks noGrp="1"/>
          </p:cNvSpPr>
          <p:nvPr>
            <p:ph type="sldNum" sz="quarter" idx="10"/>
          </p:nvPr>
        </p:nvSpPr>
        <p:spPr/>
        <p:txBody>
          <a:bodyPr/>
          <a:lstStyle/>
          <a:p>
            <a:fld id="{448D48BB-DAD5-44CA-A25B-F322544E0B5F}" type="slidenum">
              <a:rPr lang="en-TT" smtClean="0">
                <a:solidFill>
                  <a:prstClr val="black"/>
                </a:solidFill>
              </a:rPr>
              <a:pPr/>
              <a:t>4</a:t>
            </a:fld>
            <a:endParaRPr lang="en-TT">
              <a:solidFill>
                <a:prstClr val="black"/>
              </a:solidFill>
            </a:endParaRPr>
          </a:p>
        </p:txBody>
      </p:sp>
    </p:spTree>
    <p:extLst>
      <p:ext uri="{BB962C8B-B14F-4D97-AF65-F5344CB8AC3E}">
        <p14:creationId xmlns:p14="http://schemas.microsoft.com/office/powerpoint/2010/main" val="17934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8001A-9830-4A09-9B7D-E81A3B6288C6}" type="slidenum">
              <a:rPr lang="en-US" smtClean="0"/>
              <a:t>5</a:t>
            </a:fld>
            <a:endParaRPr lang="en-US"/>
          </a:p>
        </p:txBody>
      </p:sp>
    </p:spTree>
    <p:extLst>
      <p:ext uri="{BB962C8B-B14F-4D97-AF65-F5344CB8AC3E}">
        <p14:creationId xmlns:p14="http://schemas.microsoft.com/office/powerpoint/2010/main" val="65958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TT" dirty="0"/>
              <a:t>The PSTA contains thirty (30) articles and extends beyond Trade in Goods to also cover Trade Facilitation and Legal and Institutional Arrangements, with built-in agendas for the future negotiations of a Bilateral Investment Treaty (BIT), as well as future liberalization on Trade in Services.</a:t>
            </a:r>
            <a:endParaRPr lang="en-US" dirty="0"/>
          </a:p>
          <a:p>
            <a:endParaRPr lang="en-TT" dirty="0"/>
          </a:p>
          <a:p>
            <a:endParaRPr lang="en-TT" dirty="0"/>
          </a:p>
        </p:txBody>
      </p:sp>
      <p:sp>
        <p:nvSpPr>
          <p:cNvPr id="4" name="Slide Number Placeholder 3"/>
          <p:cNvSpPr>
            <a:spLocks noGrp="1"/>
          </p:cNvSpPr>
          <p:nvPr>
            <p:ph type="sldNum" sz="quarter" idx="10"/>
          </p:nvPr>
        </p:nvSpPr>
        <p:spPr/>
        <p:txBody>
          <a:bodyPr/>
          <a:lstStyle/>
          <a:p>
            <a:fld id="{EDE742F4-E484-455A-AB48-3D78E8C533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9028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E742F4-E484-455A-AB48-3D78E8C5334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626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1 –</a:t>
            </a:r>
            <a:r>
              <a:rPr lang="en-US" baseline="0" dirty="0" smtClean="0"/>
              <a:t> General Provisions – Objectives, Definition, Scope</a:t>
            </a:r>
            <a:endParaRPr lang="en-US" dirty="0"/>
          </a:p>
        </p:txBody>
      </p:sp>
      <p:sp>
        <p:nvSpPr>
          <p:cNvPr id="4" name="Slide Number Placeholder 3"/>
          <p:cNvSpPr>
            <a:spLocks noGrp="1"/>
          </p:cNvSpPr>
          <p:nvPr>
            <p:ph type="sldNum" sz="quarter" idx="10"/>
          </p:nvPr>
        </p:nvSpPr>
        <p:spPr/>
        <p:txBody>
          <a:bodyPr/>
          <a:lstStyle/>
          <a:p>
            <a:fld id="{2E78001A-9830-4A09-9B7D-E81A3B6288C6}" type="slidenum">
              <a:rPr lang="en-US" smtClean="0"/>
              <a:t>8</a:t>
            </a:fld>
            <a:endParaRPr lang="en-US"/>
          </a:p>
        </p:txBody>
      </p:sp>
    </p:spTree>
    <p:extLst>
      <p:ext uri="{BB962C8B-B14F-4D97-AF65-F5344CB8AC3E}">
        <p14:creationId xmlns:p14="http://schemas.microsoft.com/office/powerpoint/2010/main" val="335529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PART II – Elimination of Tariffs, </a:t>
            </a:r>
          </a:p>
          <a:p>
            <a:endParaRPr lang="en-TT" dirty="0"/>
          </a:p>
          <a:p>
            <a:r>
              <a:rPr lang="en-TT" dirty="0"/>
              <a:t>The PSTA provides preferential access for two hundred and thirty (230) goods from Trinidad and Tobago into Panama, and for two hundred and forty eight (248) goods from Panama into Trinidad and Tobago. The product coverage of the PSTA is wide ranging and includes beverages, dairy products, meat and fish products, seasonings, articles of clothing, wood, cement and paper products, among others. </a:t>
            </a:r>
            <a:endParaRPr lang="en-US" dirty="0"/>
          </a:p>
        </p:txBody>
      </p:sp>
      <p:sp>
        <p:nvSpPr>
          <p:cNvPr id="4" name="Slide Number Placeholder 3"/>
          <p:cNvSpPr>
            <a:spLocks noGrp="1"/>
          </p:cNvSpPr>
          <p:nvPr>
            <p:ph type="sldNum" sz="quarter" idx="10"/>
          </p:nvPr>
        </p:nvSpPr>
        <p:spPr/>
        <p:txBody>
          <a:bodyPr/>
          <a:lstStyle/>
          <a:p>
            <a:fld id="{EDE742F4-E484-455A-AB48-3D78E8C5334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859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5" Type="http://schemas.microsoft.com/office/2007/relationships/hdphoto" Target="../media/hdphoto1.wdp"/><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5" Type="http://schemas.microsoft.com/office/2007/relationships/hdphoto" Target="../media/hdphoto1.wdp"/><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0.xml"/><Relationship Id="rId5" Type="http://schemas.microsoft.com/office/2007/relationships/hdphoto" Target="../media/hdphoto1.wdp"/><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1.xml"/><Relationship Id="rId5" Type="http://schemas.microsoft.com/office/2007/relationships/hdphoto" Target="../media/hdphoto1.wdp"/><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5" Type="http://schemas.microsoft.com/office/2007/relationships/hdphoto" Target="../media/hdphoto1.wdp"/><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5" Type="http://schemas.microsoft.com/office/2007/relationships/hdphoto" Target="../media/hdphoto1.wdp"/><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260648"/>
            <a:ext cx="6910536" cy="938535"/>
          </a:xfrm>
          <a:prstGeom prst="rect">
            <a:avLst/>
          </a:prstGeom>
        </p:spPr>
        <p:txBody>
          <a:bodyPr/>
          <a:lstStyle>
            <a:lvl1pPr algn="r">
              <a:defRPr sz="3600">
                <a:latin typeface="Minion Pro" pitchFamily="18" charset="0"/>
              </a:defRPr>
            </a:lvl1pPr>
          </a:lstStyle>
          <a:p>
            <a:r>
              <a:rPr lang="en-US" dirty="0" smtClean="0"/>
              <a:t>Click to edit Master title style</a:t>
            </a:r>
            <a:endParaRPr lang="en-TT" dirty="0"/>
          </a:p>
        </p:txBody>
      </p:sp>
      <p:sp>
        <p:nvSpPr>
          <p:cNvPr id="3" name="Subtitle 2"/>
          <p:cNvSpPr>
            <a:spLocks noGrp="1"/>
          </p:cNvSpPr>
          <p:nvPr>
            <p:ph type="subTitle" idx="1"/>
          </p:nvPr>
        </p:nvSpPr>
        <p:spPr>
          <a:xfrm>
            <a:off x="3131840" y="1340768"/>
            <a:ext cx="5688632" cy="5256584"/>
          </a:xfrm>
          <a:prstGeom prst="rect">
            <a:avLst/>
          </a:prstGeo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TT" dirty="0"/>
          </a:p>
        </p:txBody>
      </p:sp>
    </p:spTree>
    <p:extLst>
      <p:ext uri="{BB962C8B-B14F-4D97-AF65-F5344CB8AC3E}">
        <p14:creationId xmlns:p14="http://schemas.microsoft.com/office/powerpoint/2010/main" val="17019537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T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30481320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821732779"/>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21075885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32892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2917236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663112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35931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54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0"/>
            </a:lvl1p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437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542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prstClr val="black">
                  <a:tint val="75000"/>
                </a:prstClr>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2808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2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T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1389881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8207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776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622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4358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86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936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4EBABB-164C-4B21-A7DC-1011164A5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521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bg>
      <p:bgPr>
        <a:gradFill>
          <a:gsLst>
            <a:gs pos="0">
              <a:srgbClr val="FFFFFF"/>
            </a:gs>
            <a:gs pos="28000">
              <a:srgbClr val="FFFFFF"/>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1512125"/>
            <a:ext cx="8656134" cy="2895600"/>
          </a:xfrm>
          <a:prstGeom prst="rect">
            <a:avLst/>
          </a:prstGeom>
          <a:gradFill flip="none" rotWithShape="1">
            <a:gsLst>
              <a:gs pos="36000">
                <a:srgbClr val="E46C0A"/>
              </a:gs>
              <a:gs pos="0">
                <a:srgbClr val="F79646">
                  <a:lumMod val="50000"/>
                </a:srgbClr>
              </a:gs>
              <a:gs pos="100000">
                <a:srgbClr val="E46C0A"/>
              </a:gs>
            </a:gsLst>
            <a:lin ang="0" scaled="1"/>
            <a:tileRect/>
          </a:gradFill>
          <a:ln w="25400" cap="flat" cmpd="sng" algn="ctr">
            <a:noFill/>
            <a:prstDash val="solid"/>
          </a:ln>
          <a:effectLst/>
        </p:spPr>
        <p:txBody>
          <a:bodyPr rtlCol="0" anchor="ctr"/>
          <a:lstStyle/>
          <a:p>
            <a:pPr algn="ctr">
              <a:defRPr/>
            </a:pPr>
            <a:endParaRPr lang="en-US" sz="1350" kern="0" dirty="0">
              <a:solidFill>
                <a:prstClr val="white"/>
              </a:solidFill>
            </a:endParaRPr>
          </a:p>
        </p:txBody>
      </p:sp>
      <p:sp>
        <p:nvSpPr>
          <p:cNvPr id="2" name="Title 1"/>
          <p:cNvSpPr>
            <a:spLocks noGrp="1"/>
          </p:cNvSpPr>
          <p:nvPr>
            <p:ph type="title"/>
          </p:nvPr>
        </p:nvSpPr>
        <p:spPr>
          <a:xfrm>
            <a:off x="3200400" y="1089382"/>
            <a:ext cx="5314950" cy="584775"/>
          </a:xfrm>
        </p:spPr>
        <p:txBody>
          <a:bodyPr anchor="t">
            <a:noAutofit/>
          </a:bodyPr>
          <a:lstStyle>
            <a:lvl1pPr>
              <a:defRPr sz="2850" b="1">
                <a:solidFill>
                  <a:srgbClr val="E46C0A"/>
                </a:solidFill>
                <a:latin typeface="+mn-lt"/>
              </a:defRPr>
            </a:lvl1pPr>
          </a:lstStyle>
          <a:p>
            <a:r>
              <a:rPr lang="en-US" smtClean="0"/>
              <a:t>Click to edit Master title style</a:t>
            </a:r>
            <a:endParaRPr lang="en-US" dirty="0"/>
          </a:p>
        </p:txBody>
      </p:sp>
      <p:sp>
        <p:nvSpPr>
          <p:cNvPr id="12" name="Text Placeholder 11"/>
          <p:cNvSpPr>
            <a:spLocks noGrp="1"/>
          </p:cNvSpPr>
          <p:nvPr>
            <p:ph type="body" sz="quarter" idx="14"/>
          </p:nvPr>
        </p:nvSpPr>
        <p:spPr>
          <a:xfrm>
            <a:off x="3200400" y="2194560"/>
            <a:ext cx="5314950" cy="2108498"/>
          </a:xfrm>
        </p:spPr>
        <p:txBody>
          <a:bodyPr>
            <a:noAutofit/>
          </a:bodyPr>
          <a:lstStyle>
            <a:lvl1pPr marL="0" indent="0">
              <a:lnSpc>
                <a:spcPct val="100000"/>
              </a:lnSpc>
              <a:spcBef>
                <a:spcPts val="900"/>
              </a:spcBef>
              <a:buNone/>
              <a:defRPr sz="2100">
                <a:solidFill>
                  <a:srgbClr val="FFFFFF"/>
                </a:solidFill>
              </a:defRPr>
            </a:lvl1pPr>
            <a:lvl2pPr marL="0" indent="0">
              <a:lnSpc>
                <a:spcPct val="100000"/>
              </a:lnSpc>
              <a:spcBef>
                <a:spcPts val="900"/>
              </a:spcBef>
              <a:buNone/>
              <a:defRPr sz="2100">
                <a:solidFill>
                  <a:schemeClr val="bg1"/>
                </a:solidFill>
              </a:defRPr>
            </a:lvl2pPr>
            <a:lvl3pPr marL="0" indent="0">
              <a:lnSpc>
                <a:spcPct val="100000"/>
              </a:lnSpc>
              <a:spcBef>
                <a:spcPts val="900"/>
              </a:spcBef>
              <a:buNone/>
              <a:defRPr sz="2100">
                <a:solidFill>
                  <a:schemeClr val="bg1"/>
                </a:solidFill>
              </a:defRPr>
            </a:lvl3pPr>
            <a:lvl4pPr marL="0" indent="0">
              <a:lnSpc>
                <a:spcPct val="100000"/>
              </a:lnSpc>
              <a:spcBef>
                <a:spcPts val="900"/>
              </a:spcBef>
              <a:buNone/>
              <a:defRPr sz="2100">
                <a:solidFill>
                  <a:schemeClr val="bg1"/>
                </a:solidFill>
              </a:defRPr>
            </a:lvl4pPr>
            <a:lvl5pPr marL="0" indent="0">
              <a:lnSpc>
                <a:spcPct val="100000"/>
              </a:lnSpc>
              <a:spcBef>
                <a:spcPts val="900"/>
              </a:spcBef>
              <a:buNone/>
              <a:defRPr sz="2100">
                <a:solidFill>
                  <a:schemeClr val="bg1"/>
                </a:solidFill>
              </a:defRPr>
            </a:lvl5pPr>
            <a:lvl6pPr marL="0" indent="0">
              <a:lnSpc>
                <a:spcPct val="100000"/>
              </a:lnSpc>
              <a:spcBef>
                <a:spcPts val="900"/>
              </a:spcBef>
              <a:buNone/>
              <a:defRPr sz="2100">
                <a:solidFill>
                  <a:schemeClr val="bg1"/>
                </a:solidFill>
              </a:defRPr>
            </a:lvl6pPr>
            <a:lvl7pPr marL="0" indent="0">
              <a:lnSpc>
                <a:spcPct val="100000"/>
              </a:lnSpc>
              <a:spcBef>
                <a:spcPts val="900"/>
              </a:spcBef>
              <a:buNone/>
              <a:defRPr sz="2100">
                <a:solidFill>
                  <a:schemeClr val="bg1"/>
                </a:solidFill>
              </a:defRPr>
            </a:lvl7pPr>
            <a:lvl8pPr marL="0" indent="0">
              <a:lnSpc>
                <a:spcPct val="100000"/>
              </a:lnSpc>
              <a:spcBef>
                <a:spcPts val="900"/>
              </a:spcBef>
              <a:buNone/>
              <a:defRPr sz="2100">
                <a:solidFill>
                  <a:schemeClr val="bg1"/>
                </a:solidFill>
              </a:defRPr>
            </a:lvl8pPr>
            <a:lvl9pPr marL="0" indent="0">
              <a:lnSpc>
                <a:spcPct val="100000"/>
              </a:lnSpc>
              <a:spcBef>
                <a:spcPts val="900"/>
              </a:spcBef>
              <a:buNone/>
              <a:defRPr sz="2100">
                <a:solidFill>
                  <a:schemeClr val="bg1"/>
                </a:solidFill>
              </a:defRPr>
            </a:lvl9pPr>
          </a:lstStyle>
          <a:p>
            <a:pPr lvl="0"/>
            <a:r>
              <a:rPr lang="en-US" smtClean="0"/>
              <a:t>Click to edit Master text styles</a:t>
            </a:r>
          </a:p>
        </p:txBody>
      </p:sp>
      <p:sp>
        <p:nvSpPr>
          <p:cNvPr id="8" name="Picture Placeholder 7"/>
          <p:cNvSpPr>
            <a:spLocks noGrp="1"/>
          </p:cNvSpPr>
          <p:nvPr>
            <p:ph type="pic" sz="quarter" idx="13"/>
          </p:nvPr>
        </p:nvSpPr>
        <p:spPr>
          <a:xfrm>
            <a:off x="685801" y="0"/>
            <a:ext cx="1792877"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r>
              <a:rPr lang="en-US" smtClean="0"/>
              <a:t>Click icon to add picture</a:t>
            </a:r>
            <a:endParaRPr lang="en-US"/>
          </a:p>
        </p:txBody>
      </p:sp>
      <p:sp>
        <p:nvSpPr>
          <p:cNvPr id="6" name="Rectangle 5"/>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450"/>
              </a:spcBef>
            </a:pPr>
            <a:endParaRPr lang="en-US" sz="12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0454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5" presetClass="path" presetSubtype="0" accel="50000" decel="50000" fill="hold" grpId="1" nodeType="withEffect">
                                  <p:stCondLst>
                                    <p:cond delay="0"/>
                                  </p:stCondLst>
                                  <p:childTnLst>
                                    <p:animMotion origin="layout" path="M -3.33333E-6 3.78353E-6 L -0.86666 3.78353E-6 " pathEditMode="relative" rAng="0" ptsTypes="AA">
                                      <p:cBhvr>
                                        <p:cTn id="9" dur="2000" spd="-100000" fill="hold"/>
                                        <p:tgtEl>
                                          <p:spTgt spid="2"/>
                                        </p:tgtEl>
                                        <p:attrNameLst>
                                          <p:attrName>ppt_x</p:attrName>
                                          <p:attrName>ppt_y</p:attrName>
                                        </p:attrNameLst>
                                      </p:cBhvr>
                                      <p:rCtr x="-433" y="0"/>
                                    </p:animMotion>
                                  </p:childTnLst>
                                </p:cTn>
                              </p:par>
                            </p:childTnLst>
                          </p:cTn>
                        </p:par>
                        <p:par>
                          <p:cTn id="10" fill="hold">
                            <p:stCondLst>
                              <p:cond delay="20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bui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008203599"/>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37236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C9560308-4B04-404E-BEC3-6200B7FAA64E}"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8558167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6165337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9856140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6671481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5817509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001173166"/>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80982195"/>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0008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8639486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7394029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411777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9560308-4B04-404E-BEC3-6200B7FAA64E}"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425227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60308-4B04-404E-BEC3-6200B7FAA64E}"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429146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C9560308-4B04-404E-BEC3-6200B7FAA64E}"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47746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C9560308-4B04-404E-BEC3-6200B7FAA64E}" type="datetimeFigureOut">
              <a:rPr lang="en-TT" smtClean="0"/>
              <a:t>23/05/2018</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707382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C9560308-4B04-404E-BEC3-6200B7FAA64E}" type="datetimeFigureOut">
              <a:rPr lang="en-TT" smtClean="0"/>
              <a:t>23/05/2018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270908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60308-4B04-404E-BEC3-6200B7FAA64E}" type="datetimeFigureOut">
              <a:rPr lang="en-TT" smtClean="0"/>
              <a:t>23/05/2018</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174571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60308-4B04-404E-BEC3-6200B7FAA64E}"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146736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T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T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20533368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60308-4B04-404E-BEC3-6200B7FAA64E}"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246131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9560308-4B04-404E-BEC3-6200B7FAA64E}"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37849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C9560308-4B04-404E-BEC3-6200B7FAA64E}"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1D489529-E6EB-4CFE-B060-C08A70C5ABFA}" type="slidenum">
              <a:rPr lang="en-TT" smtClean="0"/>
              <a:t>‹#›</a:t>
            </a:fld>
            <a:endParaRPr lang="en-TT"/>
          </a:p>
        </p:txBody>
      </p:sp>
    </p:spTree>
    <p:extLst>
      <p:ext uri="{BB962C8B-B14F-4D97-AF65-F5344CB8AC3E}">
        <p14:creationId xmlns:p14="http://schemas.microsoft.com/office/powerpoint/2010/main" val="14757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785140CE-CF22-4434-A2C7-458A48F70052}"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2620607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785140CE-CF22-4434-A2C7-458A48F70052}"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144543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140CE-CF22-4434-A2C7-458A48F70052}"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1334912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785140CE-CF22-4434-A2C7-458A48F70052}"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536609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785140CE-CF22-4434-A2C7-458A48F70052}" type="datetimeFigureOut">
              <a:rPr lang="en-TT" smtClean="0"/>
              <a:t>23/05/2018</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1771560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785140CE-CF22-4434-A2C7-458A48F70052}" type="datetimeFigureOut">
              <a:rPr lang="en-TT" smtClean="0"/>
              <a:t>23/05/2018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311501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140CE-CF22-4434-A2C7-458A48F70052}" type="datetimeFigureOut">
              <a:rPr lang="en-TT" smtClean="0"/>
              <a:t>23/05/2018</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09528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T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4349947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140CE-CF22-4434-A2C7-458A48F70052}"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70215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140CE-CF22-4434-A2C7-458A48F70052}"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1314710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785140CE-CF22-4434-A2C7-458A48F70052}"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3535918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785140CE-CF22-4434-A2C7-458A48F70052}"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787899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785140CE-CF22-4434-A2C7-458A48F70052}" type="datetimeFigureOut">
              <a:rPr lang="en-TT" smtClean="0"/>
              <a:t>23/05/2018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5787CDDE-1B95-4E87-8C7B-BE143533EB4F}" type="slidenum">
              <a:rPr lang="en-TT" smtClean="0"/>
              <a:t>‹#›</a:t>
            </a:fld>
            <a:endParaRPr lang="en-TT"/>
          </a:p>
        </p:txBody>
      </p:sp>
    </p:spTree>
    <p:extLst>
      <p:ext uri="{BB962C8B-B14F-4D97-AF65-F5344CB8AC3E}">
        <p14:creationId xmlns:p14="http://schemas.microsoft.com/office/powerpoint/2010/main" val="5405930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930EB0A8-4086-4B48-8EEE-62F2E3CC6D46}"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127103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30EB0A8-4086-4B48-8EEE-62F2E3CC6D46}"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930103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EB0A8-4086-4B48-8EEE-62F2E3CC6D46}"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231356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930EB0A8-4086-4B48-8EEE-62F2E3CC6D46}"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2394237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930EB0A8-4086-4B48-8EEE-62F2E3CC6D46}" type="datetimeFigureOut">
              <a:rPr lang="en-TT" smtClean="0"/>
              <a:t>23/05/2018</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426582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T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11896529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930EB0A8-4086-4B48-8EEE-62F2E3CC6D46}" type="datetimeFigureOut">
              <a:rPr lang="en-TT" smtClean="0"/>
              <a:t>23/05/2018</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2471071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B0A8-4086-4B48-8EEE-62F2E3CC6D46}" type="datetimeFigureOut">
              <a:rPr lang="en-TT" smtClean="0"/>
              <a:t>23/05/2018</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141629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EB0A8-4086-4B48-8EEE-62F2E3CC6D46}"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2691555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EB0A8-4086-4B48-8EEE-62F2E3CC6D46}" type="datetimeFigureOut">
              <a:rPr lang="en-TT" smtClean="0"/>
              <a:t>23/05/2018</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3920702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30EB0A8-4086-4B48-8EEE-62F2E3CC6D46}"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2499775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930EB0A8-4086-4B48-8EEE-62F2E3CC6D46}" type="datetimeFigureOut">
              <a:rPr lang="en-TT" smtClean="0"/>
              <a:t>23/05/2018</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9FD87B99-C6D8-4B5A-AAF3-C81E3CFEFBCF}" type="slidenum">
              <a:rPr lang="en-TT" smtClean="0"/>
              <a:t>‹#›</a:t>
            </a:fld>
            <a:endParaRPr lang="en-TT"/>
          </a:p>
        </p:txBody>
      </p:sp>
    </p:spTree>
    <p:extLst>
      <p:ext uri="{BB962C8B-B14F-4D97-AF65-F5344CB8AC3E}">
        <p14:creationId xmlns:p14="http://schemas.microsoft.com/office/powerpoint/2010/main" val="3224400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271216187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244223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2320530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19391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TT"/>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2680116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15988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78910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48128602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22355609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01611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356193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324529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25502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02446152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18925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TT"/>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TT"/>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2785601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392620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745932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222471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9870270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77068938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64161747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6583247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807721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82777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3611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TT"/>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1590386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608144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105940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6555697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6890930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70504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8368409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84372475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47752604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413373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87498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T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38498448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863875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35466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20147744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142018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1062365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547207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680087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24937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06244859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934440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C11A8C5-86CB-422C-8773-38D17A4C2564}" type="datetimeFigureOut">
              <a:rPr lang="en-TT" smtClean="0"/>
              <a:t>23/05/2018</a:t>
            </a:fld>
            <a:endParaRPr lang="en-T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T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74BE53-7B64-45D5-B231-2B9CFC8B304E}" type="slidenum">
              <a:rPr lang="en-TT" smtClean="0"/>
              <a:t>‹#›</a:t>
            </a:fld>
            <a:endParaRPr lang="en-TT"/>
          </a:p>
        </p:txBody>
      </p:sp>
    </p:spTree>
    <p:extLst>
      <p:ext uri="{BB962C8B-B14F-4D97-AF65-F5344CB8AC3E}">
        <p14:creationId xmlns:p14="http://schemas.microsoft.com/office/powerpoint/2010/main" val="40558343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3680268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353237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026292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hrink 3 Circle Pictures">
    <p:spTree>
      <p:nvGrpSpPr>
        <p:cNvPr id="1" name=""/>
        <p:cNvGrpSpPr/>
        <p:nvPr/>
      </p:nvGrpSpPr>
      <p:grpSpPr>
        <a:xfrm>
          <a:off x="0" y="0"/>
          <a:ext cx="0" cy="0"/>
          <a:chOff x="0" y="0"/>
          <a:chExt cx="0" cy="0"/>
        </a:xfrm>
      </p:grpSpPr>
      <p:sp>
        <p:nvSpPr>
          <p:cNvPr id="11" name="Rectangle 10"/>
          <p:cNvSpPr/>
          <p:nvPr userDrawn="1"/>
        </p:nvSpPr>
        <p:spPr>
          <a:xfrm>
            <a:off x="9423838"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450"/>
              </a:spcBef>
              <a:defRPr/>
            </a:pPr>
            <a:r>
              <a:rPr lang="en-US" sz="1200" dirty="0" smtClean="0">
                <a:solidFill>
                  <a:prstClr val="white">
                    <a:lumMod val="50000"/>
                  </a:prstClr>
                </a:solidFill>
                <a:latin typeface="Calibri Light" panose="020F0302020204030204" pitchFamily="34" charset="0"/>
                <a:cs typeface="Calibri" panose="020F0502020204030204" pitchFamily="34" charset="0"/>
              </a:rPr>
              <a:t>Make it easier to change the pictures: Use the Selection Pane to temporarily hide a Picture Placeholder. (Home tab, Select, Selection Pane). Click the eye icon to hide or show an object. To change the sample images, select a picture and delete it. Now click the Pictures icon in the placeholder to insert your own image.</a:t>
            </a:r>
          </a:p>
          <a:p>
            <a:pPr>
              <a:spcBef>
                <a:spcPts val="450"/>
              </a:spcBef>
            </a:pPr>
            <a:r>
              <a:rPr lang="en-US" sz="12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
        <p:nvSpPr>
          <p:cNvPr id="5" name="Left Picture Placeholder"/>
          <p:cNvSpPr>
            <a:spLocks noGrp="1" noChangeAspect="1"/>
          </p:cNvSpPr>
          <p:nvPr>
            <p:ph type="pic" sz="quarter" idx="13" hasCustomPrompt="1"/>
          </p:nvPr>
        </p:nvSpPr>
        <p:spPr>
          <a:xfrm>
            <a:off x="-279838" y="-3040117"/>
            <a:ext cx="9703676" cy="12938234"/>
          </a:xfrm>
          <a:prstGeom prst="ellipse">
            <a:avLst/>
          </a:prstGeom>
          <a:solidFill>
            <a:srgbClr val="6E9FB0"/>
          </a:solidFill>
        </p:spPr>
        <p:txBody>
          <a:bodyPr tIns="1371600">
            <a:normAutofit/>
          </a:bodyPr>
          <a:lstStyle>
            <a:lvl1pPr marL="0" indent="0" algn="ctr">
              <a:buNone/>
              <a:defRPr sz="2700" baseline="0"/>
            </a:lvl1pPr>
          </a:lstStyle>
          <a:p>
            <a:r>
              <a:rPr lang="en-US" dirty="0" smtClean="0"/>
              <a:t>Insert Left Picture</a:t>
            </a:r>
            <a:endParaRPr lang="en-US" dirty="0"/>
          </a:p>
        </p:txBody>
      </p:sp>
      <p:sp>
        <p:nvSpPr>
          <p:cNvPr id="6" name="Center Picture Placeholder"/>
          <p:cNvSpPr>
            <a:spLocks noGrp="1" noChangeAspect="1"/>
          </p:cNvSpPr>
          <p:nvPr>
            <p:ph type="pic" sz="quarter" idx="14" hasCustomPrompt="1"/>
          </p:nvPr>
        </p:nvSpPr>
        <p:spPr>
          <a:xfrm>
            <a:off x="-279838" y="-3040117"/>
            <a:ext cx="9703676" cy="12938234"/>
          </a:xfrm>
          <a:prstGeom prst="ellipse">
            <a:avLst/>
          </a:prstGeom>
          <a:solidFill>
            <a:srgbClr val="6BB37E"/>
          </a:solidFill>
        </p:spPr>
        <p:txBody>
          <a:bodyPr tIns="1371600">
            <a:normAutofit/>
          </a:bodyPr>
          <a:lstStyle>
            <a:lvl1pPr marL="0" indent="0" algn="ctr">
              <a:buNone/>
              <a:defRPr sz="2700" baseline="0"/>
            </a:lvl1pPr>
          </a:lstStyle>
          <a:p>
            <a:r>
              <a:rPr lang="en-US" dirty="0" smtClean="0"/>
              <a:t>Insert Center Picture</a:t>
            </a:r>
            <a:endParaRPr lang="en-US" dirty="0"/>
          </a:p>
        </p:txBody>
      </p:sp>
      <p:sp>
        <p:nvSpPr>
          <p:cNvPr id="7" name="Right Picture Placeholder"/>
          <p:cNvSpPr>
            <a:spLocks noGrp="1" noChangeAspect="1"/>
          </p:cNvSpPr>
          <p:nvPr>
            <p:ph type="pic" sz="quarter" idx="15" hasCustomPrompt="1"/>
          </p:nvPr>
        </p:nvSpPr>
        <p:spPr>
          <a:xfrm>
            <a:off x="-279838" y="-3040117"/>
            <a:ext cx="9703676" cy="12938234"/>
          </a:xfrm>
          <a:prstGeom prst="ellipse">
            <a:avLst/>
          </a:prstGeom>
          <a:solidFill>
            <a:srgbClr val="9EB767"/>
          </a:solidFill>
        </p:spPr>
        <p:txBody>
          <a:bodyPr tIns="1371600">
            <a:normAutofit/>
          </a:bodyPr>
          <a:lstStyle>
            <a:lvl1pPr marL="0" indent="0" algn="ctr">
              <a:buNone/>
              <a:defRPr sz="2700" baseline="0"/>
            </a:lvl1pPr>
          </a:lstStyle>
          <a:p>
            <a:r>
              <a:rPr lang="en-US" dirty="0" smtClean="0"/>
              <a:t>Insert Right Picture</a:t>
            </a:r>
            <a:endParaRPr lang="en-US" dirty="0"/>
          </a:p>
        </p:txBody>
      </p:sp>
      <p:sp>
        <p:nvSpPr>
          <p:cNvPr id="8" name="Left Text Placeholder"/>
          <p:cNvSpPr>
            <a:spLocks noGrp="1"/>
          </p:cNvSpPr>
          <p:nvPr>
            <p:ph type="body" sz="quarter" idx="16"/>
          </p:nvPr>
        </p:nvSpPr>
        <p:spPr>
          <a:xfrm>
            <a:off x="1257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9" name="Center Text Placeholder"/>
          <p:cNvSpPr>
            <a:spLocks noGrp="1"/>
          </p:cNvSpPr>
          <p:nvPr>
            <p:ph type="body" sz="quarter" idx="17"/>
          </p:nvPr>
        </p:nvSpPr>
        <p:spPr>
          <a:xfrm>
            <a:off x="3543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
        <p:nvSpPr>
          <p:cNvPr id="10" name="Right Text Placeholder"/>
          <p:cNvSpPr>
            <a:spLocks noGrp="1"/>
          </p:cNvSpPr>
          <p:nvPr>
            <p:ph type="body" sz="quarter" idx="18"/>
          </p:nvPr>
        </p:nvSpPr>
        <p:spPr>
          <a:xfrm>
            <a:off x="5829300" y="4170017"/>
            <a:ext cx="2057400" cy="1645920"/>
          </a:xfrm>
        </p:spPr>
        <p:txBody>
          <a:bodyPr>
            <a:noAutofit/>
          </a:bodyPr>
          <a:lstStyle>
            <a:lvl1pPr marL="0" indent="0" algn="ctr">
              <a:spcBef>
                <a:spcPts val="450"/>
              </a:spcBef>
              <a:buNone/>
              <a:defRPr sz="21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p:txBody>
      </p:sp>
    </p:spTree>
    <p:extLst>
      <p:ext uri="{BB962C8B-B14F-4D97-AF65-F5344CB8AC3E}">
        <p14:creationId xmlns:p14="http://schemas.microsoft.com/office/powerpoint/2010/main" val="33334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mph" presetSubtype="0" fill="hold" grpId="1" nodeType="withEffect">
                                  <p:stCondLst>
                                    <p:cond delay="0"/>
                                  </p:stCondLst>
                                  <p:childTnLst>
                                    <p:animScale>
                                      <p:cBhvr>
                                        <p:cTn id="9" dur="2000" fill="hold"/>
                                        <p:tgtEl>
                                          <p:spTgt spid="5"/>
                                        </p:tgtEl>
                                      </p:cBhvr>
                                      <p:by x="20000" y="20000"/>
                                    </p:animScale>
                                  </p:childTnLst>
                                </p:cTn>
                              </p:par>
                              <p:par>
                                <p:cTn id="10" presetID="35" presetClass="path" presetSubtype="0" fill="hold" grpId="2" nodeType="withEffect">
                                  <p:stCondLst>
                                    <p:cond delay="0"/>
                                  </p:stCondLst>
                                  <p:childTnLst>
                                    <p:animMotion origin="layout" path="M 0 0 L -0.25 -0.13333 " pathEditMode="relative" rAng="0" ptsTypes="AA">
                                      <p:cBhvr>
                                        <p:cTn id="11" dur="2000" fill="hold"/>
                                        <p:tgtEl>
                                          <p:spTgt spid="5"/>
                                        </p:tgtEl>
                                        <p:attrNameLst>
                                          <p:attrName>ppt_x</p:attrName>
                                          <p:attrName>ppt_y</p:attrName>
                                        </p:attrNameLst>
                                      </p:cBhvr>
                                      <p:rCtr x="-12500" y="-6667"/>
                                    </p:animMotion>
                                  </p:childTnLst>
                                </p:cTn>
                              </p:par>
                              <p:par>
                                <p:cTn id="12" presetID="10" presetClass="entr" presetSubtype="0"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6" presetClass="emph" presetSubtype="0" fill="hold" grpId="1" nodeType="withEffect">
                                  <p:stCondLst>
                                    <p:cond delay="1000"/>
                                  </p:stCondLst>
                                  <p:childTnLst>
                                    <p:animScale>
                                      <p:cBhvr>
                                        <p:cTn id="16" dur="2000" fill="hold"/>
                                        <p:tgtEl>
                                          <p:spTgt spid="6"/>
                                        </p:tgtEl>
                                      </p:cBhvr>
                                      <p:by x="20000" y="20000"/>
                                    </p:animScale>
                                  </p:childTnLst>
                                </p:cTn>
                              </p:par>
                              <p:par>
                                <p:cTn id="17" presetID="35" presetClass="path" presetSubtype="0" fill="hold" grpId="2" nodeType="withEffect">
                                  <p:stCondLst>
                                    <p:cond delay="1000"/>
                                  </p:stCondLst>
                                  <p:childTnLst>
                                    <p:animMotion origin="layout" path="M 0 0 L 0 -0.12963 " pathEditMode="relative" rAng="0" ptsTypes="AA">
                                      <p:cBhvr>
                                        <p:cTn id="18" dur="2000" fill="hold"/>
                                        <p:tgtEl>
                                          <p:spTgt spid="6"/>
                                        </p:tgtEl>
                                        <p:attrNameLst>
                                          <p:attrName>ppt_x</p:attrName>
                                          <p:attrName>ppt_y</p:attrName>
                                        </p:attrNameLst>
                                      </p:cBhvr>
                                      <p:rCtr x="0" y="-6481"/>
                                    </p:animMotion>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6" presetClass="emph" presetSubtype="0" fill="hold" grpId="1" nodeType="withEffect">
                                  <p:stCondLst>
                                    <p:cond delay="2000"/>
                                  </p:stCondLst>
                                  <p:childTnLst>
                                    <p:animScale>
                                      <p:cBhvr>
                                        <p:cTn id="23" dur="2000" fill="hold"/>
                                        <p:tgtEl>
                                          <p:spTgt spid="7"/>
                                        </p:tgtEl>
                                      </p:cBhvr>
                                      <p:by x="20000" y="20000"/>
                                    </p:animScale>
                                  </p:childTnLst>
                                </p:cTn>
                              </p:par>
                              <p:par>
                                <p:cTn id="24" presetID="35" presetClass="path" presetSubtype="0" fill="hold" grpId="2" nodeType="withEffect">
                                  <p:stCondLst>
                                    <p:cond delay="2000"/>
                                  </p:stCondLst>
                                  <p:childTnLst>
                                    <p:animMotion origin="layout" path="M 0 0 L 0.25 -0.13333 " pathEditMode="relative" rAng="0" ptsTypes="AA">
                                      <p:cBhvr>
                                        <p:cTn id="25" dur="2000" fill="hold"/>
                                        <p:tgtEl>
                                          <p:spTgt spid="7"/>
                                        </p:tgtEl>
                                        <p:attrNameLst>
                                          <p:attrName>ppt_x</p:attrName>
                                          <p:attrName>ppt_y</p:attrName>
                                        </p:attrNameLst>
                                      </p:cBhvr>
                                      <p:rCtr x="12500" y="-6667"/>
                                    </p:animMotion>
                                  </p:childTnLst>
                                </p:cTn>
                              </p:par>
                              <p:par>
                                <p:cTn id="26" presetID="47" presetClass="entr" presetSubtype="0" fill="hold" grpId="0" nodeType="withEffect">
                                  <p:stCondLst>
                                    <p:cond delay="200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build="p">
        <p:tmplLst>
          <p:tmpl lvl="1">
            <p:tnLst>
              <p:par>
                <p:cTn presetID="47" presetClass="entr" presetSubtype="0" fill="hold" nodeType="withEffect">
                  <p:stCondLst>
                    <p:cond delay="20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7"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7" presetClass="entr" presetSubtype="0" fill="hold" nodeType="withEffect">
                  <p:stCondLst>
                    <p:cond delay="40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a:xfrm>
            <a:off x="7194550" y="4289334"/>
            <a:ext cx="895401" cy="640080"/>
          </a:xfrm>
        </p:spPr>
        <p:txBody>
          <a:bodyPr/>
          <a:lstStyle>
            <a:lvl1pPr>
              <a:defRPr sz="2100" b="1"/>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769815159"/>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9905417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54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5" name="Footer Placeholder 4"/>
          <p:cNvSpPr>
            <a:spLocks noGrp="1"/>
          </p:cNvSpPr>
          <p:nvPr>
            <p:ph type="ftr" sz="quarter" idx="11"/>
          </p:nvPr>
        </p:nvSpPr>
        <p:spPr>
          <a:xfrm>
            <a:off x="1637031" y="6272785"/>
            <a:ext cx="4745736" cy="365125"/>
          </a:xfrm>
        </p:spPr>
        <p:txBody>
          <a:bodyPr/>
          <a:lstStyle/>
          <a:p>
            <a:endParaRPr lang="en-US">
              <a:solidFill>
                <a:srgbClr val="775F55"/>
              </a:solidFill>
            </a:endParaRPr>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1F539B23-E8DD-4516-AC01-6349D4301E36}" type="slidenum">
              <a:rPr lang="en-US" smtClean="0"/>
              <a:pPr/>
              <a:t>‹#›</a:t>
            </a:fld>
            <a:endParaRPr lang="en-US"/>
          </a:p>
        </p:txBody>
      </p:sp>
    </p:spTree>
    <p:extLst>
      <p:ext uri="{BB962C8B-B14F-4D97-AF65-F5344CB8AC3E}">
        <p14:creationId xmlns:p14="http://schemas.microsoft.com/office/powerpoint/2010/main" val="3017522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38041522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29527122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28E08E-0418-43B6-A201-58B9F446E85A}" type="datetimeFigureOut">
              <a:rPr lang="en-US" smtClean="0">
                <a:solidFill>
                  <a:srgbClr val="775F55"/>
                </a:solidFill>
              </a:rPr>
              <a:pPr/>
              <a:t>5/23/2018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1F539B23-E8DD-4516-AC01-6349D4301E36}" type="slidenum">
              <a:rPr lang="en-US" smtClean="0"/>
              <a:pPr/>
              <a:t>‹#›</a:t>
            </a:fld>
            <a:endParaRPr lang="en-US"/>
          </a:p>
        </p:txBody>
      </p:sp>
    </p:spTree>
    <p:extLst>
      <p:ext uri="{BB962C8B-B14F-4D97-AF65-F5344CB8AC3E}">
        <p14:creationId xmlns:p14="http://schemas.microsoft.com/office/powerpoint/2010/main" val="16453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image" Target="../media/image5.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microsoft.com/office/2007/relationships/hdphoto" Target="../media/hdphoto1.wdp"/><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5.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microsoft.com/office/2007/relationships/hdphoto" Target="../media/hdphoto1.wdp"/><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microsoft.com/office/2007/relationships/hdphoto" Target="../media/hdphoto1.wdp"/><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microsoft.com/office/2007/relationships/hdphoto" Target="../media/hdphoto1.wdp"/><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5.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microsoft.com/office/2007/relationships/hdphoto" Target="../media/hdphoto1.wdp"/><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microsoft.com/office/2007/relationships/hdphoto" Target="../media/hdphoto1.wdp"/><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5.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microsoft.com/office/2007/relationships/hdphoto" Target="../media/hdphoto1.wdp"/><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31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0">
                <a:solidFill>
                  <a:srgbClr val="FFFFFF"/>
                </a:solidFill>
                <a:latin typeface="+mj-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88069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685800" rtl="0" eaLnBrk="1" latinLnBrk="0" hangingPunct="1">
        <a:lnSpc>
          <a:spcPct val="90000"/>
        </a:lnSpc>
        <a:spcBef>
          <a:spcPct val="0"/>
        </a:spcBef>
        <a:buNone/>
        <a:defRPr sz="3600"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94661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60308-4B04-404E-BEC3-6200B7FAA64E}" type="datetimeFigureOut">
              <a:rPr lang="en-TT" smtClean="0"/>
              <a:t>23/05/2018</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89529-E6EB-4CFE-B060-C08A70C5ABFA}" type="slidenum">
              <a:rPr lang="en-TT" smtClean="0"/>
              <a:t>‹#›</a:t>
            </a:fld>
            <a:endParaRPr lang="en-TT"/>
          </a:p>
        </p:txBody>
      </p:sp>
    </p:spTree>
    <p:extLst>
      <p:ext uri="{BB962C8B-B14F-4D97-AF65-F5344CB8AC3E}">
        <p14:creationId xmlns:p14="http://schemas.microsoft.com/office/powerpoint/2010/main" val="1208200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140CE-CF22-4434-A2C7-458A48F70052}" type="datetimeFigureOut">
              <a:rPr lang="en-TT" smtClean="0"/>
              <a:t>23/05/2018</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CDDE-1B95-4E87-8C7B-BE143533EB4F}" type="slidenum">
              <a:rPr lang="en-TT" smtClean="0"/>
              <a:t>‹#›</a:t>
            </a:fld>
            <a:endParaRPr lang="en-TT"/>
          </a:p>
        </p:txBody>
      </p:sp>
    </p:spTree>
    <p:extLst>
      <p:ext uri="{BB962C8B-B14F-4D97-AF65-F5344CB8AC3E}">
        <p14:creationId xmlns:p14="http://schemas.microsoft.com/office/powerpoint/2010/main" val="21255845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EB0A8-4086-4B48-8EEE-62F2E3CC6D46}" type="datetimeFigureOut">
              <a:rPr lang="en-TT" smtClean="0"/>
              <a:t>23/05/2018</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87B99-C6D8-4B5A-AAF3-C81E3CFEFBCF}" type="slidenum">
              <a:rPr lang="en-TT" smtClean="0"/>
              <a:t>‹#›</a:t>
            </a:fld>
            <a:endParaRPr lang="en-TT"/>
          </a:p>
        </p:txBody>
      </p:sp>
    </p:spTree>
    <p:extLst>
      <p:ext uri="{BB962C8B-B14F-4D97-AF65-F5344CB8AC3E}">
        <p14:creationId xmlns:p14="http://schemas.microsoft.com/office/powerpoint/2010/main" val="1003433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80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0557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183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7862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922158D-428B-4987-8B28-745A2AFA1252}"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n-lt"/>
              </a:defRPr>
            </a:lvl1pPr>
          </a:lstStyle>
          <a:p>
            <a:fld id="{515FC477-0A05-4F3E-8EE9-E015C9089D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6474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685800" rtl="0" eaLnBrk="1" latinLnBrk="0" hangingPunct="1">
        <a:lnSpc>
          <a:spcPct val="90000"/>
        </a:lnSpc>
        <a:spcBef>
          <a:spcPct val="0"/>
        </a:spcBef>
        <a:buNone/>
        <a:defRPr sz="3600" b="1"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2080" y="3692494"/>
            <a:ext cx="3744416" cy="1200329"/>
          </a:xfrm>
          <a:prstGeom prst="rect">
            <a:avLst/>
          </a:prstGeom>
          <a:noFill/>
        </p:spPr>
        <p:txBody>
          <a:bodyPr wrap="square" rtlCol="0">
            <a:spAutoFit/>
          </a:bodyPr>
          <a:lstStyle/>
          <a:p>
            <a:pPr algn="ctr"/>
            <a:r>
              <a:rPr lang="en-TT" spc="300" dirty="0" smtClean="0">
                <a:solidFill>
                  <a:schemeClr val="bg1"/>
                </a:solidFill>
                <a:latin typeface="Minion Pro" pitchFamily="18" charset="0"/>
              </a:rPr>
              <a:t>PARTIAL SCOPE TRADE AGREEMENT BETWEEN TRINIDAD AND TOBAGO AND PANAMA</a:t>
            </a:r>
            <a:endParaRPr lang="en-TT" spc="300" dirty="0">
              <a:solidFill>
                <a:schemeClr val="bg1"/>
              </a:solidFill>
              <a:latin typeface="Minion Pro" pitchFamily="18" charset="0"/>
            </a:endParaRPr>
          </a:p>
        </p:txBody>
      </p:sp>
      <p:sp>
        <p:nvSpPr>
          <p:cNvPr id="5" name="TextBox 4"/>
          <p:cNvSpPr txBox="1"/>
          <p:nvPr/>
        </p:nvSpPr>
        <p:spPr>
          <a:xfrm>
            <a:off x="5292080" y="4077072"/>
            <a:ext cx="3744416" cy="769441"/>
          </a:xfrm>
          <a:prstGeom prst="rect">
            <a:avLst/>
          </a:prstGeom>
          <a:noFill/>
        </p:spPr>
        <p:txBody>
          <a:bodyPr wrap="square" rtlCol="0">
            <a:spAutoFit/>
          </a:bodyPr>
          <a:lstStyle/>
          <a:p>
            <a:pPr algn="ctr"/>
            <a:endParaRPr lang="en-TT" sz="4400" spc="0" dirty="0">
              <a:solidFill>
                <a:schemeClr val="bg1"/>
              </a:solidFill>
              <a:latin typeface="Minion Pro" pitchFamily="18" charset="0"/>
            </a:endParaRPr>
          </a:p>
        </p:txBody>
      </p:sp>
      <p:sp>
        <p:nvSpPr>
          <p:cNvPr id="6" name="TextBox 5"/>
          <p:cNvSpPr txBox="1"/>
          <p:nvPr/>
        </p:nvSpPr>
        <p:spPr>
          <a:xfrm>
            <a:off x="5292080" y="5179839"/>
            <a:ext cx="3744416" cy="618952"/>
          </a:xfrm>
          <a:prstGeom prst="rect">
            <a:avLst/>
          </a:prstGeom>
          <a:noFill/>
        </p:spPr>
        <p:txBody>
          <a:bodyPr wrap="square" rtlCol="0">
            <a:spAutoFit/>
          </a:bodyPr>
          <a:lstStyle/>
          <a:p>
            <a:pPr algn="r">
              <a:lnSpc>
                <a:spcPts val="4100"/>
              </a:lnSpc>
            </a:pPr>
            <a:endParaRPr lang="en-TT" sz="4400" spc="0" dirty="0">
              <a:solidFill>
                <a:srgbClr val="002060"/>
              </a:solidFill>
              <a:latin typeface="Minion Pro" pitchFamily="18" charset="0"/>
            </a:endParaRPr>
          </a:p>
        </p:txBody>
      </p:sp>
      <p:sp>
        <p:nvSpPr>
          <p:cNvPr id="7" name="TextBox 6"/>
          <p:cNvSpPr txBox="1"/>
          <p:nvPr/>
        </p:nvSpPr>
        <p:spPr>
          <a:xfrm>
            <a:off x="5796136" y="5700904"/>
            <a:ext cx="3238276" cy="400110"/>
          </a:xfrm>
          <a:prstGeom prst="rect">
            <a:avLst/>
          </a:prstGeom>
          <a:noFill/>
        </p:spPr>
        <p:txBody>
          <a:bodyPr wrap="square" rtlCol="0">
            <a:spAutoFit/>
          </a:bodyPr>
          <a:lstStyle/>
          <a:p>
            <a:pPr algn="r"/>
            <a:r>
              <a:rPr lang="en-TT" sz="2000" spc="0" dirty="0" smtClean="0">
                <a:solidFill>
                  <a:srgbClr val="002060"/>
                </a:solidFill>
                <a:latin typeface="Minion Pro" pitchFamily="18" charset="0"/>
              </a:rPr>
              <a:t>Candice Lackhansingh</a:t>
            </a:r>
            <a:endParaRPr lang="en-TT" sz="2000" spc="0" dirty="0">
              <a:solidFill>
                <a:srgbClr val="002060"/>
              </a:solidFill>
              <a:latin typeface="Minion Pro" pitchFamily="18" charset="0"/>
            </a:endParaRPr>
          </a:p>
        </p:txBody>
      </p:sp>
      <p:sp>
        <p:nvSpPr>
          <p:cNvPr id="8" name="TextBox 7"/>
          <p:cNvSpPr txBox="1"/>
          <p:nvPr/>
        </p:nvSpPr>
        <p:spPr>
          <a:xfrm>
            <a:off x="5292080" y="6237312"/>
            <a:ext cx="3744416" cy="307777"/>
          </a:xfrm>
          <a:prstGeom prst="rect">
            <a:avLst/>
          </a:prstGeom>
          <a:noFill/>
        </p:spPr>
        <p:txBody>
          <a:bodyPr wrap="square" rtlCol="0">
            <a:spAutoFit/>
          </a:bodyPr>
          <a:lstStyle/>
          <a:p>
            <a:pPr algn="r"/>
            <a:r>
              <a:rPr lang="en-TT" sz="1400" spc="300" dirty="0" smtClean="0">
                <a:solidFill>
                  <a:srgbClr val="002060"/>
                </a:solidFill>
                <a:latin typeface="Minion Pro" pitchFamily="18" charset="0"/>
              </a:rPr>
              <a:t>MAY 24, </a:t>
            </a:r>
            <a:r>
              <a:rPr lang="en-TT" sz="1400" spc="300" dirty="0" smtClean="0">
                <a:solidFill>
                  <a:srgbClr val="002060"/>
                </a:solidFill>
                <a:latin typeface="Minion Pro" pitchFamily="18" charset="0"/>
              </a:rPr>
              <a:t>2018</a:t>
            </a:r>
            <a:endParaRPr lang="en-TT" sz="1400" spc="300" dirty="0">
              <a:solidFill>
                <a:srgbClr val="002060"/>
              </a:solidFill>
              <a:latin typeface="Minion Pro" pitchFamily="18" charset="0"/>
            </a:endParaRPr>
          </a:p>
        </p:txBody>
      </p:sp>
    </p:spTree>
    <p:extLst>
      <p:ext uri="{BB962C8B-B14F-4D97-AF65-F5344CB8AC3E}">
        <p14:creationId xmlns:p14="http://schemas.microsoft.com/office/powerpoint/2010/main" val="4002930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31640" y="260648"/>
            <a:ext cx="7486600" cy="2376264"/>
          </a:xfrm>
        </p:spPr>
        <p:txBody>
          <a:bodyPr/>
          <a:lstStyle/>
          <a:p>
            <a:pPr algn="l"/>
            <a:r>
              <a:rPr lang="en-US" sz="2800" dirty="0">
                <a:solidFill>
                  <a:schemeClr val="tx2">
                    <a:lumMod val="50000"/>
                  </a:schemeClr>
                </a:solidFill>
              </a:rPr>
              <a:t>Annex A – </a:t>
            </a:r>
            <a:r>
              <a:rPr lang="en-US" sz="2800" dirty="0" smtClean="0">
                <a:solidFill>
                  <a:schemeClr val="tx2">
                    <a:lumMod val="50000"/>
                  </a:schemeClr>
                </a:solidFill>
              </a:rPr>
              <a:t>Panama will grant Preferential Access </a:t>
            </a:r>
            <a:endParaRPr lang="en-US" sz="2800" dirty="0">
              <a:solidFill>
                <a:schemeClr val="tx2">
                  <a:lumMod val="50000"/>
                </a:schemeClr>
              </a:solidFill>
            </a:endParaRPr>
          </a:p>
        </p:txBody>
      </p:sp>
      <p:sp>
        <p:nvSpPr>
          <p:cNvPr id="6" name="Subtitle 5"/>
          <p:cNvSpPr>
            <a:spLocks noGrp="1"/>
          </p:cNvSpPr>
          <p:nvPr>
            <p:ph type="subTitle" idx="1"/>
          </p:nvPr>
        </p:nvSpPr>
        <p:spPr>
          <a:xfrm>
            <a:off x="3131840" y="1844824"/>
            <a:ext cx="5688632" cy="4752528"/>
          </a:xfrm>
        </p:spPr>
        <p:txBody>
          <a:bodyPr/>
          <a:lstStyle/>
          <a:p>
            <a:pPr marL="342900" lvl="0" indent="-342900">
              <a:buFont typeface="Wingdings" panose="05000000000000000000" pitchFamily="2" charset="2"/>
              <a:buChar char="ü"/>
            </a:pPr>
            <a:r>
              <a:rPr lang="en-TT" sz="2000" dirty="0">
                <a:solidFill>
                  <a:srgbClr val="002060"/>
                </a:solidFill>
              </a:rPr>
              <a:t>Duty-free access for </a:t>
            </a:r>
            <a:r>
              <a:rPr lang="en-TT" sz="2000" b="1" dirty="0">
                <a:solidFill>
                  <a:srgbClr val="002060"/>
                </a:solidFill>
              </a:rPr>
              <a:t>159</a:t>
            </a:r>
            <a:r>
              <a:rPr lang="en-TT" sz="2000" dirty="0">
                <a:solidFill>
                  <a:srgbClr val="002060"/>
                </a:solidFill>
              </a:rPr>
              <a:t> products at the date of entry into force of the PSTA</a:t>
            </a:r>
            <a:r>
              <a:rPr lang="en-TT" sz="2000" dirty="0" smtClean="0">
                <a:solidFill>
                  <a:srgbClr val="002060"/>
                </a:solidFill>
              </a:rPr>
              <a:t>;</a:t>
            </a:r>
          </a:p>
          <a:p>
            <a:pPr marL="342900" lvl="0" indent="-342900">
              <a:buFont typeface="Wingdings" panose="05000000000000000000" pitchFamily="2" charset="2"/>
              <a:buChar char="ü"/>
            </a:pPr>
            <a:endParaRPr lang="en-US" sz="2000" dirty="0">
              <a:solidFill>
                <a:srgbClr val="002060"/>
              </a:solidFill>
            </a:endParaRPr>
          </a:p>
          <a:p>
            <a:pPr marL="342900" lvl="0" indent="-342900">
              <a:buFont typeface="Wingdings" panose="05000000000000000000" pitchFamily="2" charset="2"/>
              <a:buChar char="ü"/>
            </a:pPr>
            <a:r>
              <a:rPr lang="en-TT" sz="2000" dirty="0">
                <a:solidFill>
                  <a:srgbClr val="002060"/>
                </a:solidFill>
              </a:rPr>
              <a:t>Phased reduction of duties to zero for </a:t>
            </a:r>
            <a:r>
              <a:rPr lang="en-TT" sz="2000" b="1" dirty="0">
                <a:solidFill>
                  <a:srgbClr val="002060"/>
                </a:solidFill>
              </a:rPr>
              <a:t>29</a:t>
            </a:r>
            <a:r>
              <a:rPr lang="en-TT" sz="2000" dirty="0">
                <a:solidFill>
                  <a:srgbClr val="002060"/>
                </a:solidFill>
              </a:rPr>
              <a:t> products </a:t>
            </a:r>
            <a:r>
              <a:rPr lang="en-TT" sz="2000" dirty="0" smtClean="0">
                <a:solidFill>
                  <a:srgbClr val="002060"/>
                </a:solidFill>
              </a:rPr>
              <a:t>over </a:t>
            </a:r>
            <a:r>
              <a:rPr lang="en-TT" sz="2000" dirty="0">
                <a:solidFill>
                  <a:srgbClr val="002060"/>
                </a:solidFill>
              </a:rPr>
              <a:t>a period of 10 years</a:t>
            </a:r>
            <a:r>
              <a:rPr lang="en-TT" sz="2000" dirty="0" smtClean="0">
                <a:solidFill>
                  <a:srgbClr val="002060"/>
                </a:solidFill>
              </a:rPr>
              <a:t>;</a:t>
            </a:r>
          </a:p>
          <a:p>
            <a:pPr marL="342900" lvl="0" indent="-342900">
              <a:buFont typeface="Wingdings" panose="05000000000000000000" pitchFamily="2" charset="2"/>
              <a:buChar char="ü"/>
            </a:pPr>
            <a:endParaRPr lang="en-US" sz="2000" dirty="0">
              <a:solidFill>
                <a:srgbClr val="002060"/>
              </a:solidFill>
            </a:endParaRPr>
          </a:p>
          <a:p>
            <a:pPr marL="342900" lvl="0" indent="-342900">
              <a:buFont typeface="Wingdings" panose="05000000000000000000" pitchFamily="2" charset="2"/>
              <a:buChar char="ü"/>
            </a:pPr>
            <a:r>
              <a:rPr lang="en-TT" sz="2000" dirty="0">
                <a:solidFill>
                  <a:srgbClr val="002060"/>
                </a:solidFill>
              </a:rPr>
              <a:t>25% discount on duties for </a:t>
            </a:r>
            <a:r>
              <a:rPr lang="en-TT" sz="2000" b="1" dirty="0">
                <a:solidFill>
                  <a:srgbClr val="002060"/>
                </a:solidFill>
              </a:rPr>
              <a:t>26</a:t>
            </a:r>
            <a:r>
              <a:rPr lang="en-TT" sz="2000" dirty="0">
                <a:solidFill>
                  <a:srgbClr val="002060"/>
                </a:solidFill>
              </a:rPr>
              <a:t> products; </a:t>
            </a:r>
            <a:r>
              <a:rPr lang="en-TT" sz="2000" dirty="0" smtClean="0">
                <a:solidFill>
                  <a:srgbClr val="002060"/>
                </a:solidFill>
              </a:rPr>
              <a:t>and</a:t>
            </a:r>
          </a:p>
          <a:p>
            <a:pPr lvl="0"/>
            <a:endParaRPr lang="en-US" sz="2000" dirty="0">
              <a:solidFill>
                <a:srgbClr val="002060"/>
              </a:solidFill>
            </a:endParaRPr>
          </a:p>
          <a:p>
            <a:pPr marL="342900" lvl="0" indent="-342900">
              <a:buFont typeface="Wingdings" panose="05000000000000000000" pitchFamily="2" charset="2"/>
              <a:buChar char="ü"/>
            </a:pPr>
            <a:r>
              <a:rPr lang="en-TT" sz="2000" dirty="0">
                <a:solidFill>
                  <a:srgbClr val="002060"/>
                </a:solidFill>
              </a:rPr>
              <a:t>50% discount on </a:t>
            </a:r>
            <a:r>
              <a:rPr lang="en-TT" sz="2000" b="1" dirty="0">
                <a:solidFill>
                  <a:srgbClr val="002060"/>
                </a:solidFill>
              </a:rPr>
              <a:t>16</a:t>
            </a:r>
            <a:r>
              <a:rPr lang="en-TT" sz="2000" dirty="0">
                <a:solidFill>
                  <a:srgbClr val="002060"/>
                </a:solidFill>
              </a:rPr>
              <a:t> products</a:t>
            </a:r>
            <a:r>
              <a:rPr lang="en-TT" sz="2000" dirty="0"/>
              <a:t>.</a:t>
            </a:r>
            <a:endParaRPr lang="en-US" sz="2000" dirty="0"/>
          </a:p>
          <a:p>
            <a:endParaRPr lang="en-US" dirty="0"/>
          </a:p>
        </p:txBody>
      </p:sp>
    </p:spTree>
    <p:extLst>
      <p:ext uri="{BB962C8B-B14F-4D97-AF65-F5344CB8AC3E}">
        <p14:creationId xmlns:p14="http://schemas.microsoft.com/office/powerpoint/2010/main" val="3553950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5840" y="188640"/>
            <a:ext cx="7774632" cy="938535"/>
          </a:xfrm>
        </p:spPr>
        <p:txBody>
          <a:bodyPr/>
          <a:lstStyle/>
          <a:p>
            <a:r>
              <a:rPr lang="en-US" sz="2800" dirty="0">
                <a:solidFill>
                  <a:schemeClr val="accent1">
                    <a:lumMod val="50000"/>
                  </a:schemeClr>
                </a:solidFill>
              </a:rPr>
              <a:t>Annex B </a:t>
            </a:r>
            <a:r>
              <a:rPr lang="en-US" sz="2800" dirty="0" smtClean="0">
                <a:solidFill>
                  <a:schemeClr val="accent1">
                    <a:lumMod val="50000"/>
                  </a:schemeClr>
                </a:solidFill>
              </a:rPr>
              <a:t>– Trinidad and Tobago will grant Preferential Access</a:t>
            </a:r>
            <a:endParaRPr lang="en-US" sz="2800" dirty="0">
              <a:solidFill>
                <a:schemeClr val="accent1">
                  <a:lumMod val="50000"/>
                </a:schemeClr>
              </a:solidFill>
            </a:endParaRPr>
          </a:p>
        </p:txBody>
      </p:sp>
      <p:sp>
        <p:nvSpPr>
          <p:cNvPr id="5" name="Subtitle 4"/>
          <p:cNvSpPr>
            <a:spLocks noGrp="1"/>
          </p:cNvSpPr>
          <p:nvPr>
            <p:ph type="subTitle" idx="1"/>
          </p:nvPr>
        </p:nvSpPr>
        <p:spPr>
          <a:xfrm>
            <a:off x="3131840" y="1844824"/>
            <a:ext cx="5688632" cy="4752528"/>
          </a:xfrm>
        </p:spPr>
        <p:txBody>
          <a:bodyPr/>
          <a:lstStyle/>
          <a:p>
            <a:pPr marL="457200" lvl="0" indent="-457200">
              <a:buFont typeface="Wingdings" panose="05000000000000000000" pitchFamily="2" charset="2"/>
              <a:buChar char="ü"/>
            </a:pPr>
            <a:r>
              <a:rPr lang="en-TT" sz="2000" dirty="0">
                <a:solidFill>
                  <a:srgbClr val="002060"/>
                </a:solidFill>
              </a:rPr>
              <a:t>Duty-free access for</a:t>
            </a:r>
            <a:r>
              <a:rPr lang="en-TT" sz="2000" b="1" dirty="0">
                <a:solidFill>
                  <a:srgbClr val="002060"/>
                </a:solidFill>
              </a:rPr>
              <a:t> 98 </a:t>
            </a:r>
            <a:r>
              <a:rPr lang="en-TT" sz="2000" dirty="0">
                <a:solidFill>
                  <a:srgbClr val="002060"/>
                </a:solidFill>
              </a:rPr>
              <a:t>products at the date of entry into force of the PSTA</a:t>
            </a:r>
            <a:r>
              <a:rPr lang="en-TT" sz="2000" dirty="0" smtClean="0">
                <a:solidFill>
                  <a:srgbClr val="002060"/>
                </a:solidFill>
              </a:rPr>
              <a:t>;</a:t>
            </a:r>
          </a:p>
          <a:p>
            <a:pPr marL="457200" lvl="0" indent="-457200">
              <a:buFont typeface="Wingdings" panose="05000000000000000000" pitchFamily="2" charset="2"/>
              <a:buChar char="ü"/>
            </a:pPr>
            <a:endParaRPr lang="en-US" sz="2000" dirty="0">
              <a:solidFill>
                <a:srgbClr val="002060"/>
              </a:solidFill>
            </a:endParaRPr>
          </a:p>
          <a:p>
            <a:pPr marL="457200" lvl="0" indent="-457200">
              <a:buFont typeface="Wingdings" panose="05000000000000000000" pitchFamily="2" charset="2"/>
              <a:buChar char="ü"/>
            </a:pPr>
            <a:r>
              <a:rPr lang="en-TT" sz="2000" dirty="0">
                <a:solidFill>
                  <a:srgbClr val="002060"/>
                </a:solidFill>
              </a:rPr>
              <a:t>Phased reduction of duties to zero for </a:t>
            </a:r>
            <a:r>
              <a:rPr lang="en-TT" sz="2000" b="1" dirty="0">
                <a:solidFill>
                  <a:srgbClr val="002060"/>
                </a:solidFill>
              </a:rPr>
              <a:t>119</a:t>
            </a:r>
            <a:r>
              <a:rPr lang="en-TT" sz="2000" dirty="0">
                <a:solidFill>
                  <a:srgbClr val="002060"/>
                </a:solidFill>
              </a:rPr>
              <a:t> products over a period of 10 years</a:t>
            </a:r>
            <a:r>
              <a:rPr lang="en-TT" sz="2000" dirty="0" smtClean="0">
                <a:solidFill>
                  <a:srgbClr val="002060"/>
                </a:solidFill>
              </a:rPr>
              <a:t>;</a:t>
            </a:r>
          </a:p>
          <a:p>
            <a:pPr marL="457200" lvl="0" indent="-457200">
              <a:buFont typeface="Wingdings" panose="05000000000000000000" pitchFamily="2" charset="2"/>
              <a:buChar char="ü"/>
            </a:pPr>
            <a:endParaRPr lang="en-US" sz="2000" dirty="0">
              <a:solidFill>
                <a:srgbClr val="002060"/>
              </a:solidFill>
            </a:endParaRPr>
          </a:p>
          <a:p>
            <a:pPr marL="457200" lvl="0" indent="-457200">
              <a:buFont typeface="Wingdings" panose="05000000000000000000" pitchFamily="2" charset="2"/>
              <a:buChar char="ü"/>
            </a:pPr>
            <a:r>
              <a:rPr lang="en-TT" sz="2000" dirty="0">
                <a:solidFill>
                  <a:srgbClr val="002060"/>
                </a:solidFill>
              </a:rPr>
              <a:t>Phased reduction of duties to zero for</a:t>
            </a:r>
            <a:r>
              <a:rPr lang="en-TT" sz="2000" b="1" dirty="0">
                <a:solidFill>
                  <a:srgbClr val="002060"/>
                </a:solidFill>
              </a:rPr>
              <a:t> 19 </a:t>
            </a:r>
            <a:r>
              <a:rPr lang="en-TT" sz="2000" dirty="0">
                <a:solidFill>
                  <a:srgbClr val="002060"/>
                </a:solidFill>
              </a:rPr>
              <a:t>products over a period of 5 years</a:t>
            </a:r>
            <a:r>
              <a:rPr lang="en-TT" sz="2000" dirty="0" smtClean="0">
                <a:solidFill>
                  <a:srgbClr val="002060"/>
                </a:solidFill>
              </a:rPr>
              <a:t>;</a:t>
            </a:r>
          </a:p>
          <a:p>
            <a:pPr marL="457200" lvl="0" indent="-457200">
              <a:buFont typeface="Wingdings" panose="05000000000000000000" pitchFamily="2" charset="2"/>
              <a:buChar char="ü"/>
            </a:pPr>
            <a:endParaRPr lang="en-US" sz="2000" dirty="0">
              <a:solidFill>
                <a:srgbClr val="002060"/>
              </a:solidFill>
            </a:endParaRPr>
          </a:p>
          <a:p>
            <a:pPr marL="457200" lvl="0" indent="-457200">
              <a:buFont typeface="Wingdings" panose="05000000000000000000" pitchFamily="2" charset="2"/>
              <a:buChar char="ü"/>
            </a:pPr>
            <a:r>
              <a:rPr lang="en-TT" sz="2000" dirty="0">
                <a:solidFill>
                  <a:srgbClr val="002060"/>
                </a:solidFill>
              </a:rPr>
              <a:t>50% discounts on</a:t>
            </a:r>
            <a:r>
              <a:rPr lang="en-TT" sz="2000" b="1" dirty="0">
                <a:solidFill>
                  <a:srgbClr val="002060"/>
                </a:solidFill>
              </a:rPr>
              <a:t> 6 </a:t>
            </a:r>
            <a:r>
              <a:rPr lang="en-TT" sz="2000" dirty="0">
                <a:solidFill>
                  <a:srgbClr val="002060"/>
                </a:solidFill>
              </a:rPr>
              <a:t>products; and </a:t>
            </a:r>
            <a:endParaRPr lang="en-TT" sz="2000" dirty="0" smtClean="0">
              <a:solidFill>
                <a:srgbClr val="002060"/>
              </a:solidFill>
            </a:endParaRPr>
          </a:p>
          <a:p>
            <a:pPr marL="457200" lvl="0" indent="-457200">
              <a:buFont typeface="Wingdings" panose="05000000000000000000" pitchFamily="2" charset="2"/>
              <a:buChar char="ü"/>
            </a:pPr>
            <a:endParaRPr lang="en-US" sz="2000" dirty="0">
              <a:solidFill>
                <a:srgbClr val="002060"/>
              </a:solidFill>
            </a:endParaRPr>
          </a:p>
          <a:p>
            <a:pPr marL="457200" lvl="0" indent="-457200">
              <a:buFont typeface="Wingdings" panose="05000000000000000000" pitchFamily="2" charset="2"/>
              <a:buChar char="ü"/>
            </a:pPr>
            <a:r>
              <a:rPr lang="en-TT" sz="2000" dirty="0">
                <a:solidFill>
                  <a:srgbClr val="002060"/>
                </a:solidFill>
              </a:rPr>
              <a:t>Seasonal duty-free access for </a:t>
            </a:r>
            <a:r>
              <a:rPr lang="en-TT" sz="2000" b="1" dirty="0">
                <a:solidFill>
                  <a:srgbClr val="002060"/>
                </a:solidFill>
              </a:rPr>
              <a:t>6</a:t>
            </a:r>
            <a:r>
              <a:rPr lang="en-TT" sz="2000" dirty="0">
                <a:solidFill>
                  <a:srgbClr val="002060"/>
                </a:solidFill>
              </a:rPr>
              <a:t> products during June-December. </a:t>
            </a:r>
            <a:endParaRPr lang="en-US" sz="2000" dirty="0">
              <a:solidFill>
                <a:srgbClr val="002060"/>
              </a:solidFill>
            </a:endParaRPr>
          </a:p>
          <a:p>
            <a:pPr algn="just"/>
            <a:endParaRPr lang="en-US" dirty="0">
              <a:solidFill>
                <a:srgbClr val="002060"/>
              </a:solidFill>
            </a:endParaRPr>
          </a:p>
        </p:txBody>
      </p:sp>
    </p:spTree>
    <p:extLst>
      <p:ext uri="{BB962C8B-B14F-4D97-AF65-F5344CB8AC3E}">
        <p14:creationId xmlns:p14="http://schemas.microsoft.com/office/powerpoint/2010/main" val="133171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Products of Interest - Export</a:t>
            </a:r>
            <a:endParaRPr lang="en-US" dirty="0"/>
          </a:p>
        </p:txBody>
      </p:sp>
      <p:pic>
        <p:nvPicPr>
          <p:cNvPr id="6" name="Picture 5"/>
          <p:cNvPicPr>
            <a:picLocks noChangeAspect="1"/>
          </p:cNvPicPr>
          <p:nvPr/>
        </p:nvPicPr>
        <p:blipFill>
          <a:blip r:embed="rId3"/>
          <a:stretch>
            <a:fillRect/>
          </a:stretch>
        </p:blipFill>
        <p:spPr>
          <a:xfrm>
            <a:off x="3131840" y="1340768"/>
            <a:ext cx="5715744" cy="5400600"/>
          </a:xfrm>
          <a:prstGeom prst="rect">
            <a:avLst/>
          </a:prstGeom>
        </p:spPr>
      </p:pic>
    </p:spTree>
    <p:extLst>
      <p:ext uri="{BB962C8B-B14F-4D97-AF65-F5344CB8AC3E}">
        <p14:creationId xmlns:p14="http://schemas.microsoft.com/office/powerpoint/2010/main" val="76464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Products of Interest - Import</a:t>
            </a:r>
            <a:endParaRPr lang="en-US" dirty="0"/>
          </a:p>
        </p:txBody>
      </p:sp>
      <p:pic>
        <p:nvPicPr>
          <p:cNvPr id="6" name="Picture 5"/>
          <p:cNvPicPr>
            <a:picLocks noChangeAspect="1"/>
          </p:cNvPicPr>
          <p:nvPr/>
        </p:nvPicPr>
        <p:blipFill>
          <a:blip r:embed="rId3"/>
          <a:stretch>
            <a:fillRect/>
          </a:stretch>
        </p:blipFill>
        <p:spPr>
          <a:xfrm>
            <a:off x="3275856" y="1227659"/>
            <a:ext cx="5692824" cy="5710157"/>
          </a:xfrm>
          <a:prstGeom prst="rect">
            <a:avLst/>
          </a:prstGeom>
        </p:spPr>
      </p:pic>
    </p:spTree>
    <p:extLst>
      <p:ext uri="{BB962C8B-B14F-4D97-AF65-F5344CB8AC3E}">
        <p14:creationId xmlns:p14="http://schemas.microsoft.com/office/powerpoint/2010/main" val="132358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3000">
              <a:srgbClr val="FFFFFF"/>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7732" y="836712"/>
            <a:ext cx="5314950" cy="647090"/>
          </a:xfrm>
          <a:ln>
            <a:solidFill>
              <a:schemeClr val="accent6"/>
            </a:solidFill>
          </a:ln>
        </p:spPr>
        <p:txBody>
          <a:bodyPr/>
          <a:lstStyle/>
          <a:p>
            <a:r>
              <a:rPr lang="en-US" sz="3600" b="0" dirty="0" smtClean="0">
                <a:solidFill>
                  <a:schemeClr val="accent2">
                    <a:lumMod val="50000"/>
                  </a:schemeClr>
                </a:solidFill>
                <a:latin typeface="Minion Pro"/>
              </a:rPr>
              <a:t>Rules of Origin</a:t>
            </a:r>
            <a:endParaRPr lang="en-US" sz="3600" b="0" dirty="0">
              <a:solidFill>
                <a:schemeClr val="accent2">
                  <a:lumMod val="50000"/>
                </a:schemeClr>
              </a:solidFill>
              <a:latin typeface="Minion Pro"/>
            </a:endParaRPr>
          </a:p>
        </p:txBody>
      </p:sp>
      <p:sp>
        <p:nvSpPr>
          <p:cNvPr id="3" name="Text Placeholder 2"/>
          <p:cNvSpPr>
            <a:spLocks noGrp="1"/>
          </p:cNvSpPr>
          <p:nvPr>
            <p:ph type="body" sz="quarter" idx="14"/>
          </p:nvPr>
        </p:nvSpPr>
        <p:spPr>
          <a:xfrm>
            <a:off x="2837732" y="1483802"/>
            <a:ext cx="5838724" cy="2881302"/>
          </a:xfrm>
          <a:solidFill>
            <a:schemeClr val="accent4">
              <a:lumMod val="20000"/>
              <a:lumOff val="80000"/>
              <a:alpha val="32000"/>
            </a:schemeClr>
          </a:solidFill>
          <a:ln>
            <a:solidFill>
              <a:schemeClr val="accent6"/>
            </a:solidFill>
          </a:ln>
        </p:spPr>
        <p:txBody>
          <a:bodyPr/>
          <a:lstStyle/>
          <a:p>
            <a:pPr>
              <a:spcBef>
                <a:spcPts val="0"/>
              </a:spcBef>
            </a:pPr>
            <a:endParaRPr lang="en-US" sz="1500" dirty="0" smtClean="0">
              <a:solidFill>
                <a:srgbClr val="002060"/>
              </a:solidFill>
            </a:endParaRPr>
          </a:p>
          <a:p>
            <a:pPr>
              <a:spcBef>
                <a:spcPts val="0"/>
              </a:spcBef>
            </a:pPr>
            <a:endParaRPr lang="en-US" sz="1500" dirty="0">
              <a:solidFill>
                <a:srgbClr val="002060"/>
              </a:solidFill>
            </a:endParaRPr>
          </a:p>
          <a:p>
            <a:pPr marL="285750" indent="-285750">
              <a:buFont typeface="Wingdings" panose="05000000000000000000" pitchFamily="2" charset="2"/>
              <a:buChar char="Ø"/>
            </a:pPr>
            <a:r>
              <a:rPr lang="en-US" sz="1800" dirty="0">
                <a:solidFill>
                  <a:srgbClr val="002060"/>
                </a:solidFill>
              </a:rPr>
              <a:t>Annex C of the Partial Scope Trade </a:t>
            </a:r>
            <a:r>
              <a:rPr lang="en-US" sz="1800" dirty="0" smtClean="0">
                <a:solidFill>
                  <a:srgbClr val="002060"/>
                </a:solidFill>
              </a:rPr>
              <a:t>Agreement</a:t>
            </a:r>
          </a:p>
          <a:p>
            <a:pPr marL="285750" indent="-285750">
              <a:buFont typeface="Wingdings" panose="05000000000000000000" pitchFamily="2" charset="2"/>
              <a:buChar char="Ø"/>
            </a:pPr>
            <a:endParaRPr lang="en-US" sz="1800" dirty="0">
              <a:solidFill>
                <a:srgbClr val="002060"/>
              </a:solidFill>
            </a:endParaRPr>
          </a:p>
          <a:p>
            <a:pPr marL="285750" indent="-285750">
              <a:buFont typeface="Wingdings" panose="05000000000000000000" pitchFamily="2" charset="2"/>
              <a:buChar char="Ø"/>
            </a:pPr>
            <a:r>
              <a:rPr lang="en-US" sz="1800" dirty="0">
                <a:solidFill>
                  <a:srgbClr val="002060"/>
                </a:solidFill>
              </a:rPr>
              <a:t>Currently two separate rules of </a:t>
            </a:r>
            <a:r>
              <a:rPr lang="en-US" sz="1800" dirty="0" smtClean="0">
                <a:solidFill>
                  <a:srgbClr val="002060"/>
                </a:solidFill>
              </a:rPr>
              <a:t>origin</a:t>
            </a:r>
          </a:p>
          <a:p>
            <a:pPr marL="285750" indent="-285750">
              <a:buFont typeface="Wingdings" panose="05000000000000000000" pitchFamily="2" charset="2"/>
              <a:buChar char="Ø"/>
            </a:pPr>
            <a:endParaRPr lang="en-US" sz="1800" dirty="0">
              <a:solidFill>
                <a:srgbClr val="002060"/>
              </a:solidFill>
            </a:endParaRPr>
          </a:p>
          <a:p>
            <a:pPr marL="285750" indent="-285750">
              <a:buFont typeface="Wingdings" panose="05000000000000000000" pitchFamily="2" charset="2"/>
              <a:buChar char="Ø"/>
            </a:pPr>
            <a:r>
              <a:rPr lang="en-US" sz="1800" dirty="0">
                <a:solidFill>
                  <a:srgbClr val="002060"/>
                </a:solidFill>
              </a:rPr>
              <a:t>Propose a unification of the Rules of Origin</a:t>
            </a:r>
            <a:endParaRPr lang="en-US" sz="1800" dirty="0">
              <a:solidFill>
                <a:srgbClr val="002060"/>
              </a:solidFill>
            </a:endParaRP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9512" y="2060848"/>
            <a:ext cx="2658220" cy="1944216"/>
          </a:xfrm>
        </p:spPr>
      </p:pic>
    </p:spTree>
    <p:extLst>
      <p:ext uri="{BB962C8B-B14F-4D97-AF65-F5344CB8AC3E}">
        <p14:creationId xmlns:p14="http://schemas.microsoft.com/office/powerpoint/2010/main" val="1646231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2571751" y="857251"/>
            <a:ext cx="5143502" cy="5143500"/>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3" name="TextBox 2"/>
          <p:cNvSpPr txBox="1"/>
          <p:nvPr/>
        </p:nvSpPr>
        <p:spPr>
          <a:xfrm flipH="1">
            <a:off x="2486607" y="1805383"/>
            <a:ext cx="5486400" cy="415498"/>
          </a:xfrm>
          <a:prstGeom prst="rect">
            <a:avLst/>
          </a:prstGeom>
          <a:noFill/>
        </p:spPr>
        <p:txBody>
          <a:bodyPr wrap="square" rtlCol="0" anchor="ctr">
            <a:spAutoFit/>
          </a:bodyPr>
          <a:lstStyle/>
          <a:p>
            <a:r>
              <a:rPr lang="en-US" sz="2100" dirty="0" smtClean="0">
                <a:solidFill>
                  <a:srgbClr val="002060"/>
                </a:solidFill>
              </a:rPr>
              <a:t>Objectives and Principles</a:t>
            </a:r>
            <a:r>
              <a:rPr lang="en-US" sz="2100" dirty="0" smtClean="0">
                <a:solidFill>
                  <a:schemeClr val="bg1"/>
                </a:solidFill>
              </a:rPr>
              <a:t> </a:t>
            </a:r>
            <a:r>
              <a:rPr lang="en-US" sz="2100" dirty="0">
                <a:solidFill>
                  <a:schemeClr val="bg1"/>
                </a:solidFill>
              </a:rPr>
              <a:t>Office</a:t>
            </a:r>
            <a:endParaRPr lang="en-US" sz="2100" dirty="0">
              <a:solidFill>
                <a:schemeClr val="bg1"/>
              </a:solidFill>
            </a:endParaRPr>
          </a:p>
        </p:txBody>
      </p:sp>
      <p:sp>
        <p:nvSpPr>
          <p:cNvPr id="4" name="TextBox 3"/>
          <p:cNvSpPr txBox="1"/>
          <p:nvPr/>
        </p:nvSpPr>
        <p:spPr>
          <a:xfrm flipH="1">
            <a:off x="2854001" y="2602238"/>
            <a:ext cx="5486400" cy="738664"/>
          </a:xfrm>
          <a:prstGeom prst="rect">
            <a:avLst/>
          </a:prstGeom>
          <a:noFill/>
        </p:spPr>
        <p:txBody>
          <a:bodyPr wrap="square" rtlCol="0" anchor="ctr">
            <a:spAutoFit/>
          </a:bodyPr>
          <a:lstStyle/>
          <a:p>
            <a:r>
              <a:rPr lang="en-US" sz="2100" dirty="0" smtClean="0">
                <a:solidFill>
                  <a:srgbClr val="002060"/>
                </a:solidFill>
              </a:rPr>
              <a:t>Technical Assistance, Exchange of Information, Best Practices</a:t>
            </a:r>
            <a:endParaRPr lang="en-US" sz="2100" dirty="0">
              <a:solidFill>
                <a:srgbClr val="002060"/>
              </a:solidFill>
            </a:endParaRPr>
          </a:p>
        </p:txBody>
      </p:sp>
      <p:sp>
        <p:nvSpPr>
          <p:cNvPr id="5" name="TextBox 4"/>
          <p:cNvSpPr txBox="1"/>
          <p:nvPr/>
        </p:nvSpPr>
        <p:spPr>
          <a:xfrm flipH="1">
            <a:off x="2854001" y="3787797"/>
            <a:ext cx="5486400" cy="415498"/>
          </a:xfrm>
          <a:prstGeom prst="rect">
            <a:avLst/>
          </a:prstGeom>
          <a:noFill/>
        </p:spPr>
        <p:txBody>
          <a:bodyPr wrap="square" rtlCol="0" anchor="ctr">
            <a:spAutoFit/>
          </a:bodyPr>
          <a:lstStyle/>
          <a:p>
            <a:r>
              <a:rPr lang="en-US" sz="2100" dirty="0">
                <a:solidFill>
                  <a:srgbClr val="002060"/>
                </a:solidFill>
              </a:rPr>
              <a:t>Specific Provisions to Promote Cooperation</a:t>
            </a:r>
            <a:endParaRPr lang="en-US" sz="2100" dirty="0">
              <a:solidFill>
                <a:srgbClr val="002060"/>
              </a:solidFill>
            </a:endParaRPr>
          </a:p>
        </p:txBody>
      </p:sp>
      <p:sp>
        <p:nvSpPr>
          <p:cNvPr id="6" name="TextBox 5"/>
          <p:cNvSpPr txBox="1"/>
          <p:nvPr/>
        </p:nvSpPr>
        <p:spPr>
          <a:xfrm flipH="1">
            <a:off x="2528171" y="4875048"/>
            <a:ext cx="5486400" cy="415498"/>
          </a:xfrm>
          <a:prstGeom prst="rect">
            <a:avLst/>
          </a:prstGeom>
          <a:noFill/>
        </p:spPr>
        <p:txBody>
          <a:bodyPr wrap="square" rtlCol="0" anchor="ctr">
            <a:spAutoFit/>
          </a:bodyPr>
          <a:lstStyle/>
          <a:p>
            <a:r>
              <a:rPr lang="en-US" sz="2100" dirty="0" smtClean="0">
                <a:solidFill>
                  <a:srgbClr val="002060"/>
                </a:solidFill>
              </a:rPr>
              <a:t>Technical </a:t>
            </a:r>
            <a:r>
              <a:rPr lang="en-US" sz="2100" dirty="0">
                <a:solidFill>
                  <a:srgbClr val="002060"/>
                </a:solidFill>
              </a:rPr>
              <a:t>Cooperation Work </a:t>
            </a:r>
            <a:r>
              <a:rPr lang="en-US" sz="2100" dirty="0" err="1" smtClean="0">
                <a:solidFill>
                  <a:srgbClr val="002060"/>
                </a:solidFill>
              </a:rPr>
              <a:t>Programme</a:t>
            </a:r>
            <a:endParaRPr lang="en-US" sz="2100" dirty="0">
              <a:solidFill>
                <a:schemeClr val="bg1"/>
              </a:solidFill>
            </a:endParaRPr>
          </a:p>
        </p:txBody>
      </p:sp>
      <p:sp>
        <p:nvSpPr>
          <p:cNvPr id="7" name="Oval 6"/>
          <p:cNvSpPr/>
          <p:nvPr/>
        </p:nvSpPr>
        <p:spPr>
          <a:xfrm>
            <a:off x="2041258" y="1885023"/>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2415145" y="2836410"/>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Oval 8"/>
          <p:cNvSpPr/>
          <p:nvPr/>
        </p:nvSpPr>
        <p:spPr>
          <a:xfrm>
            <a:off x="2416631" y="3787797"/>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Oval 9"/>
          <p:cNvSpPr/>
          <p:nvPr/>
        </p:nvSpPr>
        <p:spPr>
          <a:xfrm>
            <a:off x="2050164" y="4739183"/>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Arc 10"/>
          <p:cNvSpPr/>
          <p:nvPr/>
        </p:nvSpPr>
        <p:spPr>
          <a:xfrm>
            <a:off x="-1143000" y="2286000"/>
            <a:ext cx="2286000" cy="2286000"/>
          </a:xfrm>
          <a:prstGeom prst="arc">
            <a:avLst>
              <a:gd name="adj1" fmla="val 16200000"/>
              <a:gd name="adj2" fmla="val 5359794"/>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2" name="Group 24"/>
          <p:cNvGrpSpPr/>
          <p:nvPr/>
        </p:nvGrpSpPr>
        <p:grpSpPr>
          <a:xfrm rot="5400000">
            <a:off x="-2346863" y="3343275"/>
            <a:ext cx="4684815" cy="17145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5" name="TextBox 14"/>
          <p:cNvSpPr txBox="1"/>
          <p:nvPr/>
        </p:nvSpPr>
        <p:spPr>
          <a:xfrm>
            <a:off x="3347864" y="429502"/>
            <a:ext cx="5328592" cy="646331"/>
          </a:xfrm>
          <a:prstGeom prst="rect">
            <a:avLst/>
          </a:prstGeom>
          <a:noFill/>
        </p:spPr>
        <p:txBody>
          <a:bodyPr wrap="square" rtlCol="0">
            <a:spAutoFit/>
          </a:bodyPr>
          <a:lstStyle/>
          <a:p>
            <a:r>
              <a:rPr lang="en-US" sz="3600" dirty="0" smtClean="0">
                <a:latin typeface="Minion Pro"/>
              </a:rPr>
              <a:t>Trade Facilitation</a:t>
            </a:r>
            <a:endParaRPr lang="en-US" sz="3600" dirty="0">
              <a:latin typeface="Minion Pro"/>
            </a:endParaRPr>
          </a:p>
        </p:txBody>
      </p:sp>
    </p:spTree>
    <p:extLst>
      <p:ext uri="{BB962C8B-B14F-4D97-AF65-F5344CB8AC3E}">
        <p14:creationId xmlns:p14="http://schemas.microsoft.com/office/powerpoint/2010/main" val="17435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2571751" y="857251"/>
            <a:ext cx="5143502" cy="5143500"/>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3" name="TextBox 2"/>
          <p:cNvSpPr txBox="1"/>
          <p:nvPr/>
        </p:nvSpPr>
        <p:spPr>
          <a:xfrm flipH="1">
            <a:off x="2486607" y="1643800"/>
            <a:ext cx="5486400" cy="738664"/>
          </a:xfrm>
          <a:prstGeom prst="rect">
            <a:avLst/>
          </a:prstGeom>
          <a:noFill/>
        </p:spPr>
        <p:txBody>
          <a:bodyPr wrap="square" rtlCol="0" anchor="ctr">
            <a:spAutoFit/>
          </a:bodyPr>
          <a:lstStyle/>
          <a:p>
            <a:r>
              <a:rPr lang="en-US" sz="2100" dirty="0" smtClean="0">
                <a:solidFill>
                  <a:srgbClr val="002060"/>
                </a:solidFill>
              </a:rPr>
              <a:t>Future Liberalization on Trade in Services – 2 Years from entry into force</a:t>
            </a:r>
            <a:endParaRPr lang="en-US" sz="2100" dirty="0">
              <a:solidFill>
                <a:prstClr val="white"/>
              </a:solidFill>
            </a:endParaRPr>
          </a:p>
        </p:txBody>
      </p:sp>
      <p:sp>
        <p:nvSpPr>
          <p:cNvPr id="4" name="TextBox 3"/>
          <p:cNvSpPr txBox="1"/>
          <p:nvPr/>
        </p:nvSpPr>
        <p:spPr>
          <a:xfrm flipH="1">
            <a:off x="2854001" y="2602238"/>
            <a:ext cx="5486400" cy="738664"/>
          </a:xfrm>
          <a:prstGeom prst="rect">
            <a:avLst/>
          </a:prstGeom>
          <a:noFill/>
        </p:spPr>
        <p:txBody>
          <a:bodyPr wrap="square" rtlCol="0" anchor="ctr">
            <a:spAutoFit/>
          </a:bodyPr>
          <a:lstStyle/>
          <a:p>
            <a:r>
              <a:rPr lang="en-US" sz="2100" dirty="0" smtClean="0">
                <a:solidFill>
                  <a:srgbClr val="002060"/>
                </a:solidFill>
              </a:rPr>
              <a:t>List of services under Article 21 in Agreement</a:t>
            </a:r>
            <a:endParaRPr lang="en-US" sz="2100" dirty="0">
              <a:solidFill>
                <a:srgbClr val="002060"/>
              </a:solidFill>
            </a:endParaRPr>
          </a:p>
        </p:txBody>
      </p:sp>
      <p:sp>
        <p:nvSpPr>
          <p:cNvPr id="5" name="TextBox 4"/>
          <p:cNvSpPr txBox="1"/>
          <p:nvPr/>
        </p:nvSpPr>
        <p:spPr>
          <a:xfrm flipH="1">
            <a:off x="2854001" y="3626214"/>
            <a:ext cx="5486400" cy="738664"/>
          </a:xfrm>
          <a:prstGeom prst="rect">
            <a:avLst/>
          </a:prstGeom>
          <a:noFill/>
        </p:spPr>
        <p:txBody>
          <a:bodyPr wrap="square" rtlCol="0" anchor="ctr">
            <a:spAutoFit/>
          </a:bodyPr>
          <a:lstStyle/>
          <a:p>
            <a:r>
              <a:rPr lang="en-US" sz="2100" dirty="0" smtClean="0">
                <a:solidFill>
                  <a:srgbClr val="002060"/>
                </a:solidFill>
              </a:rPr>
              <a:t>Future Negotiations on a Bilateral Investment Treaty</a:t>
            </a:r>
            <a:endParaRPr lang="en-US" sz="2100" dirty="0">
              <a:solidFill>
                <a:srgbClr val="002060"/>
              </a:solidFill>
            </a:endParaRPr>
          </a:p>
        </p:txBody>
      </p:sp>
      <p:sp>
        <p:nvSpPr>
          <p:cNvPr id="6" name="TextBox 5"/>
          <p:cNvSpPr txBox="1"/>
          <p:nvPr/>
        </p:nvSpPr>
        <p:spPr>
          <a:xfrm flipH="1">
            <a:off x="2528171" y="4551883"/>
            <a:ext cx="5486400" cy="1061829"/>
          </a:xfrm>
          <a:prstGeom prst="rect">
            <a:avLst/>
          </a:prstGeom>
          <a:noFill/>
        </p:spPr>
        <p:txBody>
          <a:bodyPr wrap="square" rtlCol="0" anchor="ctr">
            <a:spAutoFit/>
          </a:bodyPr>
          <a:lstStyle/>
          <a:p>
            <a:r>
              <a:rPr lang="en-US" sz="2100" dirty="0" smtClean="0">
                <a:solidFill>
                  <a:srgbClr val="002060"/>
                </a:solidFill>
              </a:rPr>
              <a:t>TT transmitted a draft Reciprocal Investment Promotion and Protection Agreement to Panama in February 2018</a:t>
            </a:r>
            <a:endParaRPr lang="en-US" sz="2100" dirty="0">
              <a:solidFill>
                <a:srgbClr val="002060"/>
              </a:solidFill>
            </a:endParaRPr>
          </a:p>
        </p:txBody>
      </p:sp>
      <p:sp>
        <p:nvSpPr>
          <p:cNvPr id="7" name="Oval 6"/>
          <p:cNvSpPr/>
          <p:nvPr/>
        </p:nvSpPr>
        <p:spPr>
          <a:xfrm>
            <a:off x="2041258" y="1885023"/>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2415145" y="2836410"/>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Oval 8"/>
          <p:cNvSpPr/>
          <p:nvPr/>
        </p:nvSpPr>
        <p:spPr>
          <a:xfrm>
            <a:off x="2416631" y="3787797"/>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Oval 9"/>
          <p:cNvSpPr/>
          <p:nvPr/>
        </p:nvSpPr>
        <p:spPr>
          <a:xfrm>
            <a:off x="2050164" y="4739183"/>
            <a:ext cx="233795" cy="233795"/>
          </a:xfrm>
          <a:prstGeom prst="ellipse">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Arc 10"/>
          <p:cNvSpPr/>
          <p:nvPr/>
        </p:nvSpPr>
        <p:spPr>
          <a:xfrm>
            <a:off x="-1143000" y="2286000"/>
            <a:ext cx="2286000" cy="2286000"/>
          </a:xfrm>
          <a:prstGeom prst="arc">
            <a:avLst>
              <a:gd name="adj1" fmla="val 16200000"/>
              <a:gd name="adj2" fmla="val 5359794"/>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2" name="Group 24"/>
          <p:cNvGrpSpPr/>
          <p:nvPr/>
        </p:nvGrpSpPr>
        <p:grpSpPr>
          <a:xfrm rot="5400000">
            <a:off x="-2077171" y="3379685"/>
            <a:ext cx="4684815" cy="17145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5" name="TextBox 14"/>
          <p:cNvSpPr txBox="1"/>
          <p:nvPr/>
        </p:nvSpPr>
        <p:spPr>
          <a:xfrm>
            <a:off x="2050164" y="476672"/>
            <a:ext cx="7093836" cy="646331"/>
          </a:xfrm>
          <a:prstGeom prst="rect">
            <a:avLst/>
          </a:prstGeom>
          <a:noFill/>
        </p:spPr>
        <p:txBody>
          <a:bodyPr wrap="square" rtlCol="0">
            <a:spAutoFit/>
          </a:bodyPr>
          <a:lstStyle/>
          <a:p>
            <a:r>
              <a:rPr lang="en-US" sz="3600" dirty="0" smtClean="0">
                <a:solidFill>
                  <a:prstClr val="black"/>
                </a:solidFill>
                <a:latin typeface="Minion Pro"/>
              </a:rPr>
              <a:t>Trade in Services and Investment</a:t>
            </a:r>
            <a:endParaRPr lang="en-US" sz="3600" dirty="0">
              <a:solidFill>
                <a:prstClr val="black"/>
              </a:solidFill>
              <a:latin typeface="Minion Pro"/>
            </a:endParaRPr>
          </a:p>
        </p:txBody>
      </p:sp>
    </p:spTree>
    <p:extLst>
      <p:ext uri="{BB962C8B-B14F-4D97-AF65-F5344CB8AC3E}">
        <p14:creationId xmlns:p14="http://schemas.microsoft.com/office/powerpoint/2010/main" val="31428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486" y="836712"/>
            <a:ext cx="6172970" cy="647090"/>
          </a:xfrm>
          <a:ln>
            <a:solidFill>
              <a:schemeClr val="accent6"/>
            </a:solidFill>
          </a:ln>
        </p:spPr>
        <p:txBody>
          <a:bodyPr/>
          <a:lstStyle/>
          <a:p>
            <a:r>
              <a:rPr lang="en-US" sz="3200" b="0" dirty="0" smtClean="0">
                <a:solidFill>
                  <a:schemeClr val="accent2">
                    <a:lumMod val="50000"/>
                  </a:schemeClr>
                </a:solidFill>
                <a:latin typeface="Minion Pro"/>
              </a:rPr>
              <a:t>Joint Administration Commission</a:t>
            </a:r>
            <a:endParaRPr lang="en-US" sz="3200" b="0" dirty="0">
              <a:solidFill>
                <a:schemeClr val="accent2">
                  <a:lumMod val="50000"/>
                </a:schemeClr>
              </a:solidFill>
              <a:latin typeface="Minion Pro"/>
            </a:endParaRPr>
          </a:p>
        </p:txBody>
      </p:sp>
      <p:sp>
        <p:nvSpPr>
          <p:cNvPr id="3" name="Text Placeholder 2"/>
          <p:cNvSpPr>
            <a:spLocks noGrp="1"/>
          </p:cNvSpPr>
          <p:nvPr>
            <p:ph type="body" sz="quarter" idx="14"/>
          </p:nvPr>
        </p:nvSpPr>
        <p:spPr>
          <a:xfrm>
            <a:off x="2837732" y="1483802"/>
            <a:ext cx="5838724" cy="2881302"/>
          </a:xfrm>
          <a:solidFill>
            <a:schemeClr val="accent4">
              <a:lumMod val="20000"/>
              <a:lumOff val="80000"/>
              <a:alpha val="32000"/>
            </a:schemeClr>
          </a:solidFill>
          <a:ln>
            <a:solidFill>
              <a:schemeClr val="accent6"/>
            </a:solidFill>
          </a:ln>
        </p:spPr>
        <p:txBody>
          <a:bodyPr/>
          <a:lstStyle/>
          <a:p>
            <a:pPr marL="285750" indent="-285750">
              <a:buFont typeface="Courier New" panose="02070309020205020404" pitchFamily="49" charset="0"/>
              <a:buChar char="o"/>
            </a:pPr>
            <a:r>
              <a:rPr lang="en-US" sz="1600" dirty="0">
                <a:solidFill>
                  <a:srgbClr val="002060"/>
                </a:solidFill>
              </a:rPr>
              <a:t>Supervise the Implementation and Administration </a:t>
            </a:r>
          </a:p>
          <a:p>
            <a:pPr marL="285750" indent="-285750">
              <a:buFont typeface="Courier New" panose="02070309020205020404" pitchFamily="49" charset="0"/>
              <a:buChar char="o"/>
            </a:pPr>
            <a:r>
              <a:rPr lang="en-US" sz="1600" dirty="0">
                <a:solidFill>
                  <a:srgbClr val="002060"/>
                </a:solidFill>
              </a:rPr>
              <a:t>Review the General Functioning of the Agreement</a:t>
            </a:r>
          </a:p>
          <a:p>
            <a:pPr marL="285750" indent="-285750">
              <a:buFont typeface="Courier New" panose="02070309020205020404" pitchFamily="49" charset="0"/>
              <a:buChar char="o"/>
            </a:pPr>
            <a:r>
              <a:rPr lang="en-US" sz="1600" dirty="0">
                <a:solidFill>
                  <a:srgbClr val="002060"/>
                </a:solidFill>
              </a:rPr>
              <a:t>Instruct and supervise the work of all bodies ( committees/working groups)  established and adopt decisions</a:t>
            </a:r>
          </a:p>
          <a:p>
            <a:pPr marL="285750" indent="-285750">
              <a:buFont typeface="Courier New" panose="02070309020205020404" pitchFamily="49" charset="0"/>
              <a:buChar char="o"/>
            </a:pPr>
            <a:r>
              <a:rPr lang="en-US" sz="1600" dirty="0">
                <a:solidFill>
                  <a:srgbClr val="002060"/>
                </a:solidFill>
              </a:rPr>
              <a:t>Resolve disputes</a:t>
            </a:r>
          </a:p>
          <a:p>
            <a:pPr marL="285750" indent="-285750">
              <a:buFont typeface="Courier New" panose="02070309020205020404" pitchFamily="49" charset="0"/>
              <a:buChar char="o"/>
            </a:pPr>
            <a:r>
              <a:rPr lang="en-US" sz="1600" dirty="0">
                <a:solidFill>
                  <a:srgbClr val="002060"/>
                </a:solidFill>
              </a:rPr>
              <a:t>Recommend Amendment/s or Modification/s</a:t>
            </a:r>
          </a:p>
          <a:p>
            <a:pPr marL="285750" indent="-285750">
              <a:buFont typeface="Courier New" panose="02070309020205020404" pitchFamily="49" charset="0"/>
              <a:buChar char="o"/>
            </a:pPr>
            <a:r>
              <a:rPr lang="en-US" sz="1600" dirty="0">
                <a:solidFill>
                  <a:srgbClr val="002060"/>
                </a:solidFill>
              </a:rPr>
              <a:t>Meet Annually</a:t>
            </a:r>
            <a:endParaRPr lang="en-US" sz="1600" dirty="0">
              <a:solidFill>
                <a:srgbClr val="002060"/>
              </a:solidFill>
            </a:endParaRP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79512" y="2067709"/>
            <a:ext cx="2658220" cy="1930494"/>
          </a:xfrm>
        </p:spPr>
      </p:pic>
    </p:spTree>
    <p:extLst>
      <p:ext uri="{BB962C8B-B14F-4D97-AF65-F5344CB8AC3E}">
        <p14:creationId xmlns:p14="http://schemas.microsoft.com/office/powerpoint/2010/main" val="3622511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6916714"/>
              </p:ext>
            </p:extLst>
          </p:nvPr>
        </p:nvGraphicFramePr>
        <p:xfrm>
          <a:off x="971600" y="1714500"/>
          <a:ext cx="6782941" cy="35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02386" y="484632"/>
            <a:ext cx="7874070" cy="1609344"/>
          </a:xfrm>
        </p:spPr>
        <p:txBody>
          <a:bodyPr>
            <a:normAutofit/>
          </a:bodyPr>
          <a:lstStyle/>
          <a:p>
            <a:pPr algn="r"/>
            <a:r>
              <a:rPr lang="en-US" dirty="0" smtClean="0">
                <a:solidFill>
                  <a:srgbClr val="002060"/>
                </a:solidFill>
                <a:latin typeface="Minion Pro"/>
              </a:rPr>
              <a:t>Process to convene </a:t>
            </a:r>
            <a:br>
              <a:rPr lang="en-US" dirty="0" smtClean="0">
                <a:solidFill>
                  <a:srgbClr val="002060"/>
                </a:solidFill>
                <a:latin typeface="Minion Pro"/>
              </a:rPr>
            </a:br>
            <a:r>
              <a:rPr lang="en-US" dirty="0" smtClean="0">
                <a:solidFill>
                  <a:srgbClr val="002060"/>
                </a:solidFill>
                <a:latin typeface="Minion Pro"/>
              </a:rPr>
              <a:t>Joint </a:t>
            </a:r>
            <a:r>
              <a:rPr lang="en-US" dirty="0" smtClean="0">
                <a:solidFill>
                  <a:srgbClr val="002060"/>
                </a:solidFill>
                <a:latin typeface="Minion Pro"/>
              </a:rPr>
              <a:t>Administration Commission</a:t>
            </a:r>
            <a:r>
              <a:rPr lang="en-US" dirty="0" smtClean="0"/>
              <a:t/>
            </a:r>
            <a:br>
              <a:rPr lang="en-US" dirty="0" smtClean="0"/>
            </a:br>
            <a:endParaRPr lang="en-US" dirty="0"/>
          </a:p>
        </p:txBody>
      </p:sp>
      <p:sp>
        <p:nvSpPr>
          <p:cNvPr id="4" name="TextBox 3"/>
          <p:cNvSpPr txBox="1"/>
          <p:nvPr/>
        </p:nvSpPr>
        <p:spPr>
          <a:xfrm>
            <a:off x="1269288" y="2276872"/>
            <a:ext cx="1646528" cy="707886"/>
          </a:xfrm>
          <a:prstGeom prst="rect">
            <a:avLst/>
          </a:prstGeom>
          <a:noFill/>
        </p:spPr>
        <p:txBody>
          <a:bodyPr wrap="square" rtlCol="0">
            <a:spAutoFit/>
          </a:bodyPr>
          <a:lstStyle/>
          <a:p>
            <a:r>
              <a:rPr lang="en-US" sz="2000" dirty="0">
                <a:latin typeface="Times New Roman" pitchFamily="18" charset="0"/>
                <a:cs typeface="Times New Roman" pitchFamily="18" charset="0"/>
              </a:rPr>
              <a:t>Agreement Coordinators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288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026FE858-264F-439B-A7F3-F2D942865AB2}"/>
                                            </p:graphicEl>
                                          </p:spTgt>
                                        </p:tgtEl>
                                        <p:attrNameLst>
                                          <p:attrName>style.visibility</p:attrName>
                                        </p:attrNameLst>
                                      </p:cBhvr>
                                      <p:to>
                                        <p:strVal val="visible"/>
                                      </p:to>
                                    </p:set>
                                    <p:animEffect transition="in" filter="wipe(left)">
                                      <p:cBhvr>
                                        <p:cTn id="7" dur="500"/>
                                        <p:tgtEl>
                                          <p:spTgt spid="3">
                                            <p:graphicEl>
                                              <a:dgm id="{026FE858-264F-439B-A7F3-F2D942865AB2}"/>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40536B13-5617-411F-BE63-A67F88290066}"/>
                                            </p:graphicEl>
                                          </p:spTgt>
                                        </p:tgtEl>
                                        <p:attrNameLst>
                                          <p:attrName>style.visibility</p:attrName>
                                        </p:attrNameLst>
                                      </p:cBhvr>
                                      <p:to>
                                        <p:strVal val="visible"/>
                                      </p:to>
                                    </p:set>
                                    <p:animEffect transition="in" filter="wipe(left)">
                                      <p:cBhvr>
                                        <p:cTn id="11" dur="500"/>
                                        <p:tgtEl>
                                          <p:spTgt spid="3">
                                            <p:graphicEl>
                                              <a:dgm id="{40536B13-5617-411F-BE63-A67F8829006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AA799FD6-0207-48F1-ADAD-3355FC46945A}"/>
                                            </p:graphicEl>
                                          </p:spTgt>
                                        </p:tgtEl>
                                        <p:attrNameLst>
                                          <p:attrName>style.visibility</p:attrName>
                                        </p:attrNameLst>
                                      </p:cBhvr>
                                      <p:to>
                                        <p:strVal val="visible"/>
                                      </p:to>
                                    </p:set>
                                    <p:animEffect transition="in" filter="wipe(left)">
                                      <p:cBhvr>
                                        <p:cTn id="15" dur="500"/>
                                        <p:tgtEl>
                                          <p:spTgt spid="3">
                                            <p:graphicEl>
                                              <a:dgm id="{AA799FD6-0207-48F1-ADAD-3355FC46945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C572D6EF-B61D-42B7-AE89-70B64669FED2}"/>
                                            </p:graphicEl>
                                          </p:spTgt>
                                        </p:tgtEl>
                                        <p:attrNameLst>
                                          <p:attrName>style.visibility</p:attrName>
                                        </p:attrNameLst>
                                      </p:cBhvr>
                                      <p:to>
                                        <p:strVal val="visible"/>
                                      </p:to>
                                    </p:set>
                                    <p:animEffect transition="in" filter="wipe(left)">
                                      <p:cBhvr>
                                        <p:cTn id="19" dur="500"/>
                                        <p:tgtEl>
                                          <p:spTgt spid="3">
                                            <p:graphicEl>
                                              <a:dgm id="{C572D6EF-B61D-42B7-AE89-70B64669FED2}"/>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6C4584D8-4BEC-45D8-BF53-95F5FB761D06}"/>
                                            </p:graphicEl>
                                          </p:spTgt>
                                        </p:tgtEl>
                                        <p:attrNameLst>
                                          <p:attrName>style.visibility</p:attrName>
                                        </p:attrNameLst>
                                      </p:cBhvr>
                                      <p:to>
                                        <p:strVal val="visible"/>
                                      </p:to>
                                    </p:set>
                                    <p:animEffect transition="in" filter="wipe(left)">
                                      <p:cBhvr>
                                        <p:cTn id="23" dur="500"/>
                                        <p:tgtEl>
                                          <p:spTgt spid="3">
                                            <p:graphicEl>
                                              <a:dgm id="{6C4584D8-4BEC-45D8-BF53-95F5FB761D06}"/>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F134D718-41DE-4EC6-89B3-1BC0F2118D8D}"/>
                                            </p:graphicEl>
                                          </p:spTgt>
                                        </p:tgtEl>
                                        <p:attrNameLst>
                                          <p:attrName>style.visibility</p:attrName>
                                        </p:attrNameLst>
                                      </p:cBhvr>
                                      <p:to>
                                        <p:strVal val="visible"/>
                                      </p:to>
                                    </p:set>
                                    <p:animEffect transition="in" filter="wipe(left)">
                                      <p:cBhvr>
                                        <p:cTn id="27" dur="500"/>
                                        <p:tgtEl>
                                          <p:spTgt spid="3">
                                            <p:graphicEl>
                                              <a:dgm id="{F134D718-41DE-4EC6-89B3-1BC0F2118D8D}"/>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5E3B8E9D-BC81-4E4F-9ACC-A20F37470DE3}"/>
                                            </p:graphicEl>
                                          </p:spTgt>
                                        </p:tgtEl>
                                        <p:attrNameLst>
                                          <p:attrName>style.visibility</p:attrName>
                                        </p:attrNameLst>
                                      </p:cBhvr>
                                      <p:to>
                                        <p:strVal val="visible"/>
                                      </p:to>
                                    </p:set>
                                    <p:animEffect transition="in" filter="wipe(left)">
                                      <p:cBhvr>
                                        <p:cTn id="31" dur="500"/>
                                        <p:tgtEl>
                                          <p:spTgt spid="3">
                                            <p:graphicEl>
                                              <a:dgm id="{5E3B8E9D-BC81-4E4F-9ACC-A20F37470DE3}"/>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0E7EB6B7-19A7-4A3E-B4B9-2E001F38EFC6}"/>
                                            </p:graphicEl>
                                          </p:spTgt>
                                        </p:tgtEl>
                                        <p:attrNameLst>
                                          <p:attrName>style.visibility</p:attrName>
                                        </p:attrNameLst>
                                      </p:cBhvr>
                                      <p:to>
                                        <p:strVal val="visible"/>
                                      </p:to>
                                    </p:set>
                                    <p:animEffect transition="in" filter="wipe(left)">
                                      <p:cBhvr>
                                        <p:cTn id="35" dur="500"/>
                                        <p:tgtEl>
                                          <p:spTgt spid="3">
                                            <p:graphicEl>
                                              <a:dgm id="{0E7EB6B7-19A7-4A3E-B4B9-2E001F38EFC6}"/>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graphicEl>
                                              <a:dgm id="{CC9E38FE-BB68-46C2-BB82-E10F260603D4}"/>
                                            </p:graphicEl>
                                          </p:spTgt>
                                        </p:tgtEl>
                                        <p:attrNameLst>
                                          <p:attrName>style.visibility</p:attrName>
                                        </p:attrNameLst>
                                      </p:cBhvr>
                                      <p:to>
                                        <p:strVal val="visible"/>
                                      </p:to>
                                    </p:set>
                                    <p:animEffect transition="in" filter="wipe(left)">
                                      <p:cBhvr>
                                        <p:cTn id="39" dur="500"/>
                                        <p:tgtEl>
                                          <p:spTgt spid="3">
                                            <p:graphicEl>
                                              <a:dgm id="{CC9E38FE-BB68-46C2-BB82-E10F260603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260648"/>
            <a:ext cx="7990656" cy="938535"/>
          </a:xfrm>
        </p:spPr>
        <p:txBody>
          <a:bodyPr/>
          <a:lstStyle/>
          <a:p>
            <a:r>
              <a:rPr lang="en-US" sz="2800" dirty="0" smtClean="0">
                <a:solidFill>
                  <a:schemeClr val="accent1">
                    <a:lumMod val="50000"/>
                  </a:schemeClr>
                </a:solidFill>
              </a:rPr>
              <a:t>Draft Agenda -Joint Administration Commission</a:t>
            </a:r>
            <a:endParaRPr lang="en-US" sz="2800" dirty="0">
              <a:solidFill>
                <a:schemeClr val="accent1">
                  <a:lumMod val="50000"/>
                </a:schemeClr>
              </a:solidFill>
            </a:endParaRPr>
          </a:p>
        </p:txBody>
      </p:sp>
      <p:sp>
        <p:nvSpPr>
          <p:cNvPr id="6" name="Rectangle 5"/>
          <p:cNvSpPr/>
          <p:nvPr/>
        </p:nvSpPr>
        <p:spPr>
          <a:xfrm>
            <a:off x="3203848" y="1556792"/>
            <a:ext cx="5832648" cy="5151988"/>
          </a:xfrm>
          <a:prstGeom prst="rect">
            <a:avLst/>
          </a:prstGeom>
        </p:spPr>
        <p:txBody>
          <a:bodyPr wrap="square">
            <a:spAutoFit/>
          </a:bodyPr>
          <a:lstStyle/>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Commitments Under the Agreement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mj-lt"/>
              <a:buAutoNum type="arabicPeriod"/>
            </a:pPr>
            <a:r>
              <a:rPr lang="en-TT" sz="1400" dirty="0">
                <a:latin typeface="Cambria" panose="02040503050406030204" pitchFamily="18" charset="0"/>
                <a:ea typeface="Calibri" panose="020F0502020204030204" pitchFamily="34" charset="0"/>
                <a:cs typeface="Times New Roman" panose="02020603050405020304" pitchFamily="18" charset="0"/>
              </a:rPr>
              <a:t>Transposition of Tariff Lines in Annexes A and B</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mj-lt"/>
              <a:buAutoNum type="arabicPeriod"/>
            </a:pPr>
            <a:r>
              <a:rPr lang="en-TT" sz="1400" dirty="0">
                <a:latin typeface="Cambria" panose="02040503050406030204" pitchFamily="18" charset="0"/>
                <a:ea typeface="Calibri" panose="020F0502020204030204" pitchFamily="34" charset="0"/>
                <a:cs typeface="Times New Roman" panose="02020603050405020304" pitchFamily="18" charset="0"/>
              </a:rPr>
              <a:t>Development of Technical Cooperation Work Program – Article 20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mj-lt"/>
              <a:buAutoNum type="arabicPeriod"/>
            </a:pPr>
            <a:r>
              <a:rPr lang="en-TT" sz="1400" dirty="0">
                <a:latin typeface="Cambria" panose="02040503050406030204" pitchFamily="18" charset="0"/>
                <a:ea typeface="Calibri" panose="020F0502020204030204" pitchFamily="34" charset="0"/>
                <a:cs typeface="Times New Roman" panose="02020603050405020304" pitchFamily="18" charset="0"/>
              </a:rPr>
              <a:t>Dispute Settlement Provisions – Establishment of Arbitral Roster – Annex D Section V</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77190">
              <a:lnSpc>
                <a:spcPct val="107000"/>
              </a:lnSpc>
            </a:pPr>
            <a:r>
              <a:rPr lang="en-TT" sz="1400"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Amendment to Appendix I to Annex C (Unification of Rules of Origin)</a:t>
            </a: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Negotiation of Built-In Agendas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mj-lt"/>
              <a:buAutoNum type="arabicPeriod"/>
            </a:pPr>
            <a:r>
              <a:rPr lang="en-TT" sz="1400" dirty="0">
                <a:latin typeface="Cambria" panose="02040503050406030204" pitchFamily="18" charset="0"/>
                <a:ea typeface="Calibri" panose="020F0502020204030204" pitchFamily="34" charset="0"/>
                <a:cs typeface="Times New Roman" panose="02020603050405020304" pitchFamily="18" charset="0"/>
              </a:rPr>
              <a:t>Bilateral Investment Treaty – Article 22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557213" lvl="1" indent="-214313">
              <a:lnSpc>
                <a:spcPct val="107000"/>
              </a:lnSpc>
              <a:buFont typeface="+mj-lt"/>
              <a:buAutoNum type="arabicPeriod"/>
            </a:pPr>
            <a:r>
              <a:rPr lang="en-TT" sz="1400" dirty="0">
                <a:latin typeface="Cambria" panose="02040503050406030204" pitchFamily="18" charset="0"/>
                <a:ea typeface="Calibri" panose="020F0502020204030204" pitchFamily="34" charset="0"/>
                <a:cs typeface="Times New Roman" panose="02020603050405020304" pitchFamily="18" charset="0"/>
              </a:rPr>
              <a:t>Future Liberalization on Trade in Services – Article 21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02883">
              <a:lnSpc>
                <a:spcPct val="107000"/>
              </a:lnSpc>
            </a:pPr>
            <a:r>
              <a:rPr lang="en-TT" sz="1400"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Technical Barriers to Trade – Article 15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02883">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Sanitary and Phytosanitary Measures – Article 16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02883">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Negotiation of New Products for Inclusion in Annexes A and B</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02883">
              <a:lnSpc>
                <a:spcPct val="107000"/>
              </a:lnSpc>
            </a:pPr>
            <a:r>
              <a:rPr lang="en-TT" sz="1400" b="1" cap="all"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TT" sz="1400" b="1" cap="all" dirty="0">
                <a:latin typeface="Cambria" panose="02040503050406030204" pitchFamily="18" charset="0"/>
                <a:ea typeface="Calibri" panose="020F0502020204030204" pitchFamily="34" charset="0"/>
                <a:cs typeface="Times New Roman" panose="02020603050405020304" pitchFamily="18" charset="0"/>
              </a:rPr>
              <a:t>Private Sector Dialogue between Trinidad and Tobago and Panama</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885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11615268"/>
              </p:ext>
            </p:extLst>
          </p:nvPr>
        </p:nvGraphicFramePr>
        <p:xfrm>
          <a:off x="316524" y="1258179"/>
          <a:ext cx="8556673" cy="4536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en-US" b="0" dirty="0" smtClean="0">
                <a:solidFill>
                  <a:schemeClr val="accent1">
                    <a:lumMod val="50000"/>
                  </a:schemeClr>
                </a:solidFill>
                <a:latin typeface="Minion Pro"/>
              </a:rPr>
              <a:t>OBJECTIVES</a:t>
            </a:r>
            <a:endParaRPr lang="en-US" b="0" dirty="0">
              <a:solidFill>
                <a:schemeClr val="accent1">
                  <a:lumMod val="50000"/>
                </a:schemeClr>
              </a:solidFill>
              <a:latin typeface="Minion Pro"/>
            </a:endParaRPr>
          </a:p>
        </p:txBody>
      </p:sp>
      <p:sp>
        <p:nvSpPr>
          <p:cNvPr id="4" name="TextBox 3"/>
          <p:cNvSpPr txBox="1"/>
          <p:nvPr/>
        </p:nvSpPr>
        <p:spPr>
          <a:xfrm>
            <a:off x="7658100" y="3314700"/>
            <a:ext cx="57150" cy="300082"/>
          </a:xfrm>
          <a:prstGeom prst="rect">
            <a:avLst/>
          </a:prstGeom>
          <a:noFill/>
        </p:spPr>
        <p:txBody>
          <a:bodyPr wrap="square" rtlCol="0">
            <a:spAutoFit/>
          </a:bodyPr>
          <a:lstStyle/>
          <a:p>
            <a:endParaRPr lang="en-US" sz="1350" dirty="0">
              <a:solidFill>
                <a:prstClr val="black"/>
              </a:solidFill>
            </a:endParaRPr>
          </a:p>
        </p:txBody>
      </p:sp>
    </p:spTree>
    <p:custDataLst>
      <p:tags r:id="rId1"/>
    </p:custDataLst>
    <p:extLst>
      <p:ext uri="{BB962C8B-B14F-4D97-AF65-F5344CB8AC3E}">
        <p14:creationId xmlns:p14="http://schemas.microsoft.com/office/powerpoint/2010/main" val="46031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A94E7C76-C16F-47F1-B4F1-C2CF2270A7E9}"/>
                                            </p:graphicEl>
                                          </p:spTgt>
                                        </p:tgtEl>
                                        <p:attrNameLst>
                                          <p:attrName>style.visibility</p:attrName>
                                        </p:attrNameLst>
                                      </p:cBhvr>
                                      <p:to>
                                        <p:strVal val="visible"/>
                                      </p:to>
                                    </p:set>
                                    <p:animEffect transition="in" filter="wipe(left)">
                                      <p:cBhvr>
                                        <p:cTn id="11" dur="1000"/>
                                        <p:tgtEl>
                                          <p:spTgt spid="6">
                                            <p:graphicEl>
                                              <a:dgm id="{A94E7C76-C16F-47F1-B4F1-C2CF2270A7E9}"/>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48F9B62B-8095-40B1-882D-7B164B0C8B69}"/>
                                            </p:graphicEl>
                                          </p:spTgt>
                                        </p:tgtEl>
                                        <p:attrNameLst>
                                          <p:attrName>style.visibility</p:attrName>
                                        </p:attrNameLst>
                                      </p:cBhvr>
                                      <p:to>
                                        <p:strVal val="visible"/>
                                      </p:to>
                                    </p:set>
                                    <p:animEffect transition="in" filter="wipe(left)">
                                      <p:cBhvr>
                                        <p:cTn id="15" dur="1000"/>
                                        <p:tgtEl>
                                          <p:spTgt spid="6">
                                            <p:graphicEl>
                                              <a:dgm id="{48F9B62B-8095-40B1-882D-7B164B0C8B69}"/>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0CFC4447-43F4-414D-A014-8F5BDE3BC5FF}"/>
                                            </p:graphicEl>
                                          </p:spTgt>
                                        </p:tgtEl>
                                        <p:attrNameLst>
                                          <p:attrName>style.visibility</p:attrName>
                                        </p:attrNameLst>
                                      </p:cBhvr>
                                      <p:to>
                                        <p:strVal val="visible"/>
                                      </p:to>
                                    </p:set>
                                    <p:animEffect transition="in" filter="wipe(left)">
                                      <p:cBhvr>
                                        <p:cTn id="19" dur="1000"/>
                                        <p:tgtEl>
                                          <p:spTgt spid="6">
                                            <p:graphicEl>
                                              <a:dgm id="{0CFC4447-43F4-414D-A014-8F5BDE3BC5FF}"/>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389CF004-91C6-4868-93F7-537D5C97980B}"/>
                                            </p:graphicEl>
                                          </p:spTgt>
                                        </p:tgtEl>
                                        <p:attrNameLst>
                                          <p:attrName>style.visibility</p:attrName>
                                        </p:attrNameLst>
                                      </p:cBhvr>
                                      <p:to>
                                        <p:strVal val="visible"/>
                                      </p:to>
                                    </p:set>
                                    <p:animEffect transition="in" filter="wipe(left)">
                                      <p:cBhvr>
                                        <p:cTn id="23" dur="1000"/>
                                        <p:tgtEl>
                                          <p:spTgt spid="6">
                                            <p:graphicEl>
                                              <a:dgm id="{389CF004-91C6-4868-93F7-537D5C97980B}"/>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8D49C94D-D2A4-4464-8383-D3C12F8B2538}"/>
                                            </p:graphicEl>
                                          </p:spTgt>
                                        </p:tgtEl>
                                        <p:attrNameLst>
                                          <p:attrName>style.visibility</p:attrName>
                                        </p:attrNameLst>
                                      </p:cBhvr>
                                      <p:to>
                                        <p:strVal val="visible"/>
                                      </p:to>
                                    </p:set>
                                    <p:animEffect transition="in" filter="wipe(left)">
                                      <p:cBhvr>
                                        <p:cTn id="27" dur="1000"/>
                                        <p:tgtEl>
                                          <p:spTgt spid="6">
                                            <p:graphicEl>
                                              <a:dgm id="{8D49C94D-D2A4-4464-8383-D3C12F8B2538}"/>
                                            </p:graphic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5E71A06C-9747-4CAE-BA21-E9C2A4D6678D}"/>
                                            </p:graphicEl>
                                          </p:spTgt>
                                        </p:tgtEl>
                                        <p:attrNameLst>
                                          <p:attrName>style.visibility</p:attrName>
                                        </p:attrNameLst>
                                      </p:cBhvr>
                                      <p:to>
                                        <p:strVal val="visible"/>
                                      </p:to>
                                    </p:set>
                                    <p:animEffect transition="in" filter="wipe(left)">
                                      <p:cBhvr>
                                        <p:cTn id="31" dur="1000"/>
                                        <p:tgtEl>
                                          <p:spTgt spid="6">
                                            <p:graphicEl>
                                              <a:dgm id="{5E71A06C-9747-4CAE-BA21-E9C2A4D6678D}"/>
                                            </p:graphic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A9227355-A6E4-4C01-AB6A-08B68C0ABB91}"/>
                                            </p:graphicEl>
                                          </p:spTgt>
                                        </p:tgtEl>
                                        <p:attrNameLst>
                                          <p:attrName>style.visibility</p:attrName>
                                        </p:attrNameLst>
                                      </p:cBhvr>
                                      <p:to>
                                        <p:strVal val="visible"/>
                                      </p:to>
                                    </p:set>
                                    <p:animEffect transition="in" filter="wipe(left)">
                                      <p:cBhvr>
                                        <p:cTn id="35" dur="1000"/>
                                        <p:tgtEl>
                                          <p:spTgt spid="6">
                                            <p:graphicEl>
                                              <a:dgm id="{A9227355-A6E4-4C01-AB6A-08B68C0ABB91}"/>
                                            </p:graphic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DB2CD8C7-A5B3-49A1-81CC-0EEDDDF3DB4E}"/>
                                            </p:graphicEl>
                                          </p:spTgt>
                                        </p:tgtEl>
                                        <p:attrNameLst>
                                          <p:attrName>style.visibility</p:attrName>
                                        </p:attrNameLst>
                                      </p:cBhvr>
                                      <p:to>
                                        <p:strVal val="visible"/>
                                      </p:to>
                                    </p:set>
                                    <p:animEffect transition="in" filter="wipe(left)">
                                      <p:cBhvr>
                                        <p:cTn id="39" dur="1000"/>
                                        <p:tgtEl>
                                          <p:spTgt spid="6">
                                            <p:graphicEl>
                                              <a:dgm id="{DB2CD8C7-A5B3-49A1-81CC-0EEDDDF3DB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Status of Implementation</a:t>
            </a:r>
            <a:endParaRPr lang="en-US" dirty="0"/>
          </a:p>
        </p:txBody>
      </p:sp>
      <p:sp>
        <p:nvSpPr>
          <p:cNvPr id="5" name="Subtitle 4"/>
          <p:cNvSpPr>
            <a:spLocks noGrp="1"/>
          </p:cNvSpPr>
          <p:nvPr>
            <p:ph type="subTitle" idx="1"/>
          </p:nvPr>
        </p:nvSpPr>
        <p:spPr/>
        <p:txBody>
          <a:bodyPr/>
          <a:lstStyle/>
          <a:p>
            <a:pPr marL="342900" indent="-342900">
              <a:buFont typeface="Arial" panose="020B0604020202020204" pitchFamily="34" charset="0"/>
              <a:buChar char="•"/>
            </a:pPr>
            <a:r>
              <a:rPr lang="en-US" sz="2400" dirty="0" smtClean="0">
                <a:solidFill>
                  <a:schemeClr val="accent1">
                    <a:lumMod val="50000"/>
                  </a:schemeClr>
                </a:solidFill>
              </a:rPr>
              <a:t>Implementation Plan Approved</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Agreement Coordinators appointed</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Meetings conducted with Individual Stakeholders</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Rules of </a:t>
            </a:r>
            <a:r>
              <a:rPr lang="en-US" sz="2400" dirty="0" smtClean="0">
                <a:solidFill>
                  <a:schemeClr val="accent1">
                    <a:lumMod val="50000"/>
                  </a:schemeClr>
                </a:solidFill>
              </a:rPr>
              <a:t>Origin</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TBT Notifications List Prepared by TTBS</a:t>
            </a:r>
          </a:p>
          <a:p>
            <a:endParaRPr lang="en-US" sz="2400" dirty="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Preparations for the convening of the JAC</a:t>
            </a:r>
          </a:p>
          <a:p>
            <a:pPr marL="457200" indent="-457200">
              <a:buFontTx/>
              <a:buChar char="-"/>
            </a:pPr>
            <a:endParaRPr lang="en-US" dirty="0"/>
          </a:p>
        </p:txBody>
      </p:sp>
    </p:spTree>
    <p:extLst>
      <p:ext uri="{BB962C8B-B14F-4D97-AF65-F5344CB8AC3E}">
        <p14:creationId xmlns:p14="http://schemas.microsoft.com/office/powerpoint/2010/main" val="307978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WAY FORWARD</a:t>
            </a:r>
            <a:endParaRPr lang="en-US" dirty="0"/>
          </a:p>
        </p:txBody>
      </p:sp>
      <p:sp>
        <p:nvSpPr>
          <p:cNvPr id="5" name="Subtitle 4"/>
          <p:cNvSpPr>
            <a:spLocks noGrp="1"/>
          </p:cNvSpPr>
          <p:nvPr>
            <p:ph type="subTitle" idx="1"/>
          </p:nvPr>
        </p:nvSpPr>
        <p:spPr>
          <a:xfrm>
            <a:off x="3134861" y="1772816"/>
            <a:ext cx="5688632" cy="4896544"/>
          </a:xfrm>
        </p:spPr>
        <p:txBody>
          <a:bodyPr/>
          <a:lstStyle/>
          <a:p>
            <a:pPr marL="457200" indent="-457200">
              <a:buFont typeface="Wingdings" panose="05000000000000000000" pitchFamily="2" charset="2"/>
              <a:buChar char="Ø"/>
            </a:pPr>
            <a:r>
              <a:rPr lang="en-US" dirty="0">
                <a:solidFill>
                  <a:schemeClr val="accent1">
                    <a:lumMod val="50000"/>
                  </a:schemeClr>
                </a:solidFill>
              </a:rPr>
              <a:t>Utilization of the Existing </a:t>
            </a:r>
            <a:r>
              <a:rPr lang="en-US" dirty="0" smtClean="0">
                <a:solidFill>
                  <a:schemeClr val="accent1">
                    <a:lumMod val="50000"/>
                  </a:schemeClr>
                </a:solidFill>
              </a:rPr>
              <a:t>Agreement</a:t>
            </a:r>
          </a:p>
          <a:p>
            <a:pPr marL="457200" indent="-457200">
              <a:buFont typeface="Wingdings" panose="05000000000000000000" pitchFamily="2" charset="2"/>
              <a:buChar char="Ø"/>
            </a:pPr>
            <a:endParaRPr lang="en-US" dirty="0">
              <a:solidFill>
                <a:schemeClr val="accent1">
                  <a:lumMod val="50000"/>
                </a:schemeClr>
              </a:solidFill>
            </a:endParaRPr>
          </a:p>
          <a:p>
            <a:pPr marL="457200" indent="-457200">
              <a:buFont typeface="Wingdings" panose="05000000000000000000" pitchFamily="2" charset="2"/>
              <a:buChar char="Ø"/>
            </a:pPr>
            <a:r>
              <a:rPr lang="en-US" dirty="0">
                <a:solidFill>
                  <a:schemeClr val="accent1">
                    <a:lumMod val="50000"/>
                  </a:schemeClr>
                </a:solidFill>
              </a:rPr>
              <a:t>Transposition of the Agreement from HS 2007 – HS </a:t>
            </a:r>
            <a:r>
              <a:rPr lang="en-US" dirty="0" smtClean="0">
                <a:solidFill>
                  <a:schemeClr val="accent1">
                    <a:lumMod val="50000"/>
                  </a:schemeClr>
                </a:solidFill>
              </a:rPr>
              <a:t>2017</a:t>
            </a:r>
          </a:p>
          <a:p>
            <a:pPr marL="457200" indent="-457200">
              <a:buFont typeface="Wingdings" panose="05000000000000000000" pitchFamily="2" charset="2"/>
              <a:buChar char="Ø"/>
            </a:pPr>
            <a:endParaRPr lang="en-US" dirty="0">
              <a:solidFill>
                <a:schemeClr val="accent1">
                  <a:lumMod val="50000"/>
                </a:schemeClr>
              </a:solidFill>
            </a:endParaRPr>
          </a:p>
          <a:p>
            <a:pPr marL="457200" indent="-457200">
              <a:buFont typeface="Wingdings" panose="05000000000000000000" pitchFamily="2" charset="2"/>
              <a:buChar char="Ø"/>
            </a:pPr>
            <a:r>
              <a:rPr lang="en-US" dirty="0" smtClean="0">
                <a:solidFill>
                  <a:schemeClr val="accent1">
                    <a:lumMod val="50000"/>
                  </a:schemeClr>
                </a:solidFill>
              </a:rPr>
              <a:t>Submission of Challenges</a:t>
            </a:r>
          </a:p>
          <a:p>
            <a:endParaRPr lang="en-US" dirty="0" smtClean="0">
              <a:solidFill>
                <a:schemeClr val="accent1">
                  <a:lumMod val="50000"/>
                </a:schemeClr>
              </a:solidFill>
            </a:endParaRPr>
          </a:p>
          <a:p>
            <a:pPr marL="457200" indent="-457200">
              <a:buFont typeface="Wingdings" panose="05000000000000000000" pitchFamily="2" charset="2"/>
              <a:buChar char="Ø"/>
            </a:pPr>
            <a:r>
              <a:rPr lang="en-US" dirty="0" smtClean="0">
                <a:solidFill>
                  <a:schemeClr val="accent1">
                    <a:lumMod val="50000"/>
                  </a:schemeClr>
                </a:solidFill>
              </a:rPr>
              <a:t>Submission of New Products for Additional Preferential Access</a:t>
            </a:r>
          </a:p>
          <a:p>
            <a:endParaRPr lang="en-US" dirty="0" smtClean="0"/>
          </a:p>
          <a:p>
            <a:endParaRPr lang="en-US" dirty="0"/>
          </a:p>
        </p:txBody>
      </p:sp>
    </p:spTree>
    <p:extLst>
      <p:ext uri="{BB962C8B-B14F-4D97-AF65-F5344CB8AC3E}">
        <p14:creationId xmlns:p14="http://schemas.microsoft.com/office/powerpoint/2010/main" val="562768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4937362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969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487" y="131324"/>
            <a:ext cx="7886700" cy="622021"/>
          </a:xfrm>
        </p:spPr>
        <p:txBody>
          <a:bodyPr/>
          <a:lstStyle/>
          <a:p>
            <a:r>
              <a:rPr lang="en-US" b="0" dirty="0" smtClean="0">
                <a:solidFill>
                  <a:schemeClr val="accent1">
                    <a:lumMod val="50000"/>
                  </a:schemeClr>
                </a:solidFill>
                <a:latin typeface="Minion Pro"/>
              </a:rPr>
              <a:t>Exports to Panama (2010-2016)</a:t>
            </a:r>
            <a:endParaRPr lang="en-TT" b="0" dirty="0">
              <a:solidFill>
                <a:schemeClr val="accent1">
                  <a:lumMod val="50000"/>
                </a:schemeClr>
              </a:solidFill>
              <a:latin typeface="Minion Pro"/>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94456981"/>
              </p:ext>
            </p:extLst>
          </p:nvPr>
        </p:nvGraphicFramePr>
        <p:xfrm>
          <a:off x="1130546" y="4506142"/>
          <a:ext cx="2544670" cy="1966501"/>
        </p:xfrm>
        <a:graphic>
          <a:graphicData uri="http://schemas.openxmlformats.org/drawingml/2006/table">
            <a:tbl>
              <a:tblPr firstRow="1" bandRow="1">
                <a:tableStyleId>{912C8C85-51F0-491E-9774-3900AFEF0FD7}</a:tableStyleId>
              </a:tblPr>
              <a:tblGrid>
                <a:gridCol w="672176"/>
                <a:gridCol w="1872494"/>
              </a:tblGrid>
              <a:tr h="35666">
                <a:tc gridSpan="2">
                  <a:txBody>
                    <a:bodyPr/>
                    <a:lstStyle/>
                    <a:p>
                      <a:pPr marL="0" algn="ctr" defTabSz="914400" rtl="0" eaLnBrk="1" fontAlgn="b" latinLnBrk="0" hangingPunct="1"/>
                      <a:r>
                        <a:rPr lang="en-TT" sz="1200" b="1" i="0" u="none" strike="noStrike" kern="1200" dirty="0">
                          <a:solidFill>
                            <a:srgbClr val="000000"/>
                          </a:solidFill>
                          <a:effectLst/>
                          <a:latin typeface="Calibri" panose="020F0502020204030204" pitchFamily="34" charset="0"/>
                          <a:ea typeface="+mn-ea"/>
                          <a:cs typeface="+mn-cs"/>
                        </a:rPr>
                        <a:t>Total </a:t>
                      </a:r>
                      <a:r>
                        <a:rPr lang="en-TT" sz="1200" b="1" i="0" u="none" strike="noStrike" kern="1200" dirty="0" smtClean="0">
                          <a:solidFill>
                            <a:srgbClr val="000000"/>
                          </a:solidFill>
                          <a:effectLst/>
                          <a:latin typeface="Calibri" panose="020F0502020204030204" pitchFamily="34" charset="0"/>
                          <a:ea typeface="+mn-ea"/>
                          <a:cs typeface="+mn-cs"/>
                        </a:rPr>
                        <a:t>Exports to </a:t>
                      </a:r>
                      <a:r>
                        <a:rPr lang="en-TT" sz="1200" b="1" i="0" u="none" strike="noStrike" kern="1200" dirty="0">
                          <a:solidFill>
                            <a:srgbClr val="000000"/>
                          </a:solidFill>
                          <a:effectLst/>
                          <a:latin typeface="Calibri" panose="020F0502020204030204" pitchFamily="34" charset="0"/>
                          <a:ea typeface="+mn-ea"/>
                          <a:cs typeface="+mn-cs"/>
                        </a:rPr>
                        <a:t>Panama </a:t>
                      </a:r>
                      <a:endParaRPr lang="en-TT" sz="1200" b="1" i="0" u="none" strike="noStrike" kern="1200" dirty="0" smtClean="0">
                        <a:solidFill>
                          <a:srgbClr val="000000"/>
                        </a:solidFill>
                        <a:effectLst/>
                        <a:latin typeface="Calibri" panose="020F0502020204030204" pitchFamily="34" charset="0"/>
                        <a:ea typeface="+mn-ea"/>
                        <a:cs typeface="+mn-cs"/>
                      </a:endParaRPr>
                    </a:p>
                    <a:p>
                      <a:pPr marL="0" algn="ctr" defTabSz="914400" rtl="0" eaLnBrk="1" fontAlgn="b" latinLnBrk="0" hangingPunct="1"/>
                      <a:r>
                        <a:rPr lang="en-TT" sz="1200" b="1" i="0" u="none" strike="noStrike" kern="1200" dirty="0" smtClean="0">
                          <a:solidFill>
                            <a:srgbClr val="000000"/>
                          </a:solidFill>
                          <a:effectLst/>
                          <a:latin typeface="Calibri" panose="020F0502020204030204" pitchFamily="34" charset="0"/>
                          <a:ea typeface="+mn-ea"/>
                          <a:cs typeface="+mn-cs"/>
                        </a:rPr>
                        <a:t>2010 </a:t>
                      </a:r>
                      <a:r>
                        <a:rPr lang="en-TT" sz="1200" b="1" i="0" u="none" strike="noStrike" kern="1200" dirty="0">
                          <a:solidFill>
                            <a:srgbClr val="000000"/>
                          </a:solidFill>
                          <a:effectLst/>
                          <a:latin typeface="Calibri" panose="020F0502020204030204" pitchFamily="34" charset="0"/>
                          <a:ea typeface="+mn-ea"/>
                          <a:cs typeface="+mn-cs"/>
                        </a:rPr>
                        <a:t>to </a:t>
                      </a:r>
                      <a:r>
                        <a:rPr lang="en-TT" sz="1200" b="1" i="0" u="none" strike="noStrike" kern="1200" dirty="0" smtClean="0">
                          <a:solidFill>
                            <a:srgbClr val="000000"/>
                          </a:solidFill>
                          <a:effectLst/>
                          <a:latin typeface="Calibri" panose="020F0502020204030204" pitchFamily="34" charset="0"/>
                          <a:ea typeface="+mn-ea"/>
                          <a:cs typeface="+mn-cs"/>
                        </a:rPr>
                        <a:t>2016</a:t>
                      </a:r>
                      <a:endParaRPr lang="en-TT" sz="1200" b="1" i="0" u="none" strike="noStrike" kern="1200" dirty="0">
                        <a:solidFill>
                          <a:srgbClr val="000000"/>
                        </a:solidFill>
                        <a:effectLst/>
                        <a:latin typeface="Calibri" panose="020F0502020204030204" pitchFamily="34" charset="0"/>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TT"/>
                    </a:p>
                  </a:txBody>
                  <a:tcPr/>
                </a:tc>
              </a:tr>
              <a:tr h="327184">
                <a:tc>
                  <a:txBody>
                    <a:bodyPr/>
                    <a:lstStyle/>
                    <a:p>
                      <a:pPr marL="0" algn="ctr" defTabSz="914400" rtl="0" eaLnBrk="1" fontAlgn="b" latinLnBrk="0" hangingPunct="1"/>
                      <a:r>
                        <a:rPr lang="en-TT" sz="1100" b="1" u="none" strike="noStrike" kern="1200" dirty="0">
                          <a:solidFill>
                            <a:schemeClr val="tx1"/>
                          </a:solidFill>
                          <a:effectLst/>
                          <a:latin typeface="+mn-lt"/>
                          <a:ea typeface="+mn-ea"/>
                          <a:cs typeface="+mn-cs"/>
                        </a:rPr>
                        <a:t>Year</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b="1" u="none" strike="noStrike" kern="1200" dirty="0">
                          <a:solidFill>
                            <a:schemeClr val="tx1"/>
                          </a:solidFill>
                          <a:effectLst/>
                          <a:latin typeface="+mn-lt"/>
                          <a:ea typeface="+mn-ea"/>
                          <a:cs typeface="+mn-cs"/>
                        </a:rPr>
                        <a:t>Total </a:t>
                      </a:r>
                      <a:r>
                        <a:rPr lang="en-TT" sz="1100" b="1" u="none" strike="noStrike" kern="1200" dirty="0" smtClean="0">
                          <a:solidFill>
                            <a:schemeClr val="tx1"/>
                          </a:solidFill>
                          <a:effectLst/>
                          <a:latin typeface="+mn-lt"/>
                          <a:ea typeface="+mn-ea"/>
                          <a:cs typeface="+mn-cs"/>
                        </a:rPr>
                        <a:t>Exports in (TT$ millions)</a:t>
                      </a:r>
                      <a:endParaRPr lang="en-TT" sz="1100" b="1"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dirty="0">
                          <a:solidFill>
                            <a:schemeClr val="tx1"/>
                          </a:solidFill>
                          <a:effectLst/>
                          <a:latin typeface="+mn-lt"/>
                          <a:ea typeface="+mn-ea"/>
                          <a:cs typeface="+mn-cs"/>
                        </a:rPr>
                        <a:t>2010</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1, 026.</a:t>
                      </a:r>
                      <a:r>
                        <a:rPr lang="en-TT" sz="1100" u="none" strike="noStrike" kern="1200" baseline="0" dirty="0" smtClean="0">
                          <a:solidFill>
                            <a:schemeClr val="tx1"/>
                          </a:solidFill>
                          <a:effectLst/>
                          <a:latin typeface="+mn-lt"/>
                          <a:ea typeface="+mn-ea"/>
                          <a:cs typeface="+mn-cs"/>
                        </a:rPr>
                        <a:t> </a:t>
                      </a:r>
                      <a:r>
                        <a:rPr lang="en-TT" sz="1100" u="none" strike="noStrike" kern="1200" dirty="0" smtClean="0">
                          <a:solidFill>
                            <a:schemeClr val="tx1"/>
                          </a:solidFill>
                          <a:effectLst/>
                          <a:latin typeface="+mn-lt"/>
                          <a:ea typeface="+mn-ea"/>
                          <a:cs typeface="+mn-cs"/>
                        </a:rPr>
                        <a:t>22</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369">
                <a:tc>
                  <a:txBody>
                    <a:bodyPr/>
                    <a:lstStyle/>
                    <a:p>
                      <a:pPr marL="0" algn="ctr" defTabSz="914400" rtl="0" eaLnBrk="1" fontAlgn="b" latinLnBrk="0" hangingPunct="1"/>
                      <a:r>
                        <a:rPr lang="en-TT" sz="1100" u="none" strike="noStrike" kern="1200">
                          <a:solidFill>
                            <a:schemeClr val="tx1"/>
                          </a:solidFill>
                          <a:effectLst/>
                          <a:latin typeface="+mn-lt"/>
                          <a:ea typeface="+mn-ea"/>
                          <a:cs typeface="+mn-cs"/>
                        </a:rPr>
                        <a:t>2011</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353.37</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a:solidFill>
                            <a:schemeClr val="tx1"/>
                          </a:solidFill>
                          <a:effectLst/>
                          <a:latin typeface="+mn-lt"/>
                          <a:ea typeface="+mn-ea"/>
                          <a:cs typeface="+mn-cs"/>
                        </a:rPr>
                        <a:t>2012</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512. 59</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dirty="0">
                          <a:solidFill>
                            <a:schemeClr val="tx1"/>
                          </a:solidFill>
                          <a:effectLst/>
                          <a:latin typeface="+mn-lt"/>
                          <a:ea typeface="+mn-ea"/>
                          <a:cs typeface="+mn-cs"/>
                        </a:rPr>
                        <a:t>2013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1, 183. 60</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a:solidFill>
                            <a:schemeClr val="tx1"/>
                          </a:solidFill>
                          <a:effectLst/>
                          <a:latin typeface="+mn-lt"/>
                          <a:ea typeface="+mn-ea"/>
                          <a:cs typeface="+mn-cs"/>
                        </a:rPr>
                        <a:t>2014</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954. 56</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a:solidFill>
                            <a:schemeClr val="tx1"/>
                          </a:solidFill>
                          <a:effectLst/>
                          <a:latin typeface="+mn-lt"/>
                          <a:ea typeface="+mn-ea"/>
                          <a:cs typeface="+mn-cs"/>
                        </a:rPr>
                        <a:t>2015</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356.</a:t>
                      </a:r>
                      <a:r>
                        <a:rPr lang="en-TT" sz="1100" u="none" strike="noStrike" kern="1200" baseline="0" dirty="0" smtClean="0">
                          <a:solidFill>
                            <a:schemeClr val="tx1"/>
                          </a:solidFill>
                          <a:effectLst/>
                          <a:latin typeface="+mn-lt"/>
                          <a:ea typeface="+mn-ea"/>
                          <a:cs typeface="+mn-cs"/>
                        </a:rPr>
                        <a:t> </a:t>
                      </a:r>
                      <a:r>
                        <a:rPr lang="en-TT" sz="1100" u="none" strike="noStrike" kern="1200" dirty="0" smtClean="0">
                          <a:solidFill>
                            <a:schemeClr val="tx1"/>
                          </a:solidFill>
                          <a:effectLst/>
                          <a:latin typeface="+mn-lt"/>
                          <a:ea typeface="+mn-ea"/>
                          <a:cs typeface="+mn-cs"/>
                        </a:rPr>
                        <a:t>75</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634">
                <a:tc>
                  <a:txBody>
                    <a:bodyPr/>
                    <a:lstStyle/>
                    <a:p>
                      <a:pPr marL="0" algn="ctr" defTabSz="914400" rtl="0" eaLnBrk="1" fontAlgn="b" latinLnBrk="0" hangingPunct="1"/>
                      <a:r>
                        <a:rPr lang="en-TT" sz="1100" u="none" strike="noStrike" kern="1200">
                          <a:solidFill>
                            <a:schemeClr val="tx1"/>
                          </a:solidFill>
                          <a:effectLst/>
                          <a:latin typeface="+mn-lt"/>
                          <a:ea typeface="+mn-ea"/>
                          <a:cs typeface="+mn-cs"/>
                        </a:rPr>
                        <a:t>2016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1100" u="none" strike="noStrike" kern="1200" dirty="0" smtClean="0">
                          <a:solidFill>
                            <a:schemeClr val="tx1"/>
                          </a:solidFill>
                          <a:effectLst/>
                          <a:latin typeface="+mn-lt"/>
                          <a:ea typeface="+mn-ea"/>
                          <a:cs typeface="+mn-cs"/>
                        </a:rPr>
                        <a:t>169.</a:t>
                      </a:r>
                      <a:r>
                        <a:rPr lang="en-TT" sz="1100" u="none" strike="noStrike" kern="1200" baseline="0" dirty="0" smtClean="0">
                          <a:solidFill>
                            <a:schemeClr val="tx1"/>
                          </a:solidFill>
                          <a:effectLst/>
                          <a:latin typeface="+mn-lt"/>
                          <a:ea typeface="+mn-ea"/>
                          <a:cs typeface="+mn-cs"/>
                        </a:rPr>
                        <a:t> </a:t>
                      </a:r>
                      <a:r>
                        <a:rPr lang="en-TT" sz="1100" u="none" strike="noStrike" kern="1200" dirty="0" smtClean="0">
                          <a:solidFill>
                            <a:schemeClr val="tx1"/>
                          </a:solidFill>
                          <a:effectLst/>
                          <a:latin typeface="+mn-lt"/>
                          <a:ea typeface="+mn-ea"/>
                          <a:cs typeface="+mn-cs"/>
                        </a:rPr>
                        <a:t>07</a:t>
                      </a:r>
                      <a:endParaRPr lang="en-TT" sz="1100" u="none" strike="noStrike" kern="1200" dirty="0">
                        <a:solidFill>
                          <a:schemeClr val="tx1"/>
                        </a:solidFill>
                        <a:effectLst/>
                        <a:latin typeface="+mn-lt"/>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42874204"/>
              </p:ext>
            </p:extLst>
          </p:nvPr>
        </p:nvGraphicFramePr>
        <p:xfrm>
          <a:off x="5543924" y="921208"/>
          <a:ext cx="3602184" cy="4056571"/>
        </p:xfrm>
        <a:graphic>
          <a:graphicData uri="http://schemas.openxmlformats.org/drawingml/2006/table">
            <a:tbl>
              <a:tblPr/>
              <a:tblGrid>
                <a:gridCol w="209925"/>
                <a:gridCol w="541744"/>
                <a:gridCol w="1266326"/>
                <a:gridCol w="942013"/>
                <a:gridCol w="642176"/>
              </a:tblGrid>
              <a:tr h="521194">
                <a:tc gridSpan="5">
                  <a:txBody>
                    <a:bodyPr/>
                    <a:lstStyle/>
                    <a:p>
                      <a:pPr marL="0" algn="ctr" defTabSz="914400" rtl="0" eaLnBrk="1" fontAlgn="b" latinLnBrk="0" hangingPunct="1"/>
                      <a:r>
                        <a:rPr lang="en-TT" sz="1200" b="1" i="0" u="none" strike="noStrike" kern="1200" dirty="0">
                          <a:solidFill>
                            <a:srgbClr val="000000"/>
                          </a:solidFill>
                          <a:effectLst/>
                          <a:latin typeface="Calibri" panose="020F0502020204030204" pitchFamily="34" charset="0"/>
                          <a:ea typeface="+mn-ea"/>
                          <a:cs typeface="+mn-cs"/>
                        </a:rPr>
                        <a:t>Top Ten Products Exported </a:t>
                      </a:r>
                      <a:endParaRPr lang="en-TT" sz="1200" b="1" i="0" u="none" strike="noStrike" kern="1200" dirty="0" smtClean="0">
                        <a:solidFill>
                          <a:srgbClr val="000000"/>
                        </a:solidFill>
                        <a:effectLst/>
                        <a:latin typeface="Calibri" panose="020F0502020204030204" pitchFamily="34" charset="0"/>
                        <a:ea typeface="+mn-ea"/>
                        <a:cs typeface="+mn-cs"/>
                      </a:endParaRPr>
                    </a:p>
                    <a:p>
                      <a:pPr marL="0" algn="ctr" defTabSz="914400" rtl="0" eaLnBrk="1" fontAlgn="b" latinLnBrk="0" hangingPunct="1"/>
                      <a:r>
                        <a:rPr lang="en-TT" sz="1200" b="1" i="0" u="none" strike="noStrike" kern="1200" dirty="0" smtClean="0">
                          <a:solidFill>
                            <a:srgbClr val="000000"/>
                          </a:solidFill>
                          <a:effectLst/>
                          <a:latin typeface="Calibri" panose="020F0502020204030204" pitchFamily="34" charset="0"/>
                          <a:ea typeface="+mn-ea"/>
                          <a:cs typeface="+mn-cs"/>
                        </a:rPr>
                        <a:t>to </a:t>
                      </a:r>
                      <a:r>
                        <a:rPr lang="en-TT" sz="1200" b="1" i="0" u="none" strike="noStrike" kern="1200" dirty="0">
                          <a:solidFill>
                            <a:srgbClr val="000000"/>
                          </a:solidFill>
                          <a:effectLst/>
                          <a:latin typeface="Calibri" panose="020F0502020204030204" pitchFamily="34" charset="0"/>
                          <a:ea typeface="+mn-ea"/>
                          <a:cs typeface="+mn-cs"/>
                        </a:rPr>
                        <a:t>Panama in 2016</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en-TT"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TT"/>
                    </a:p>
                  </a:txBody>
                  <a:tcPr/>
                </a:tc>
                <a:tc hMerge="1">
                  <a:txBody>
                    <a:bodyPr/>
                    <a:lstStyle/>
                    <a:p>
                      <a:endParaRPr lang="en-TT"/>
                    </a:p>
                  </a:txBody>
                  <a:tcPr/>
                </a:tc>
                <a:tc hMerge="1">
                  <a:txBody>
                    <a:bodyPr/>
                    <a:lstStyle/>
                    <a:p>
                      <a:endParaRPr lang="en-TT"/>
                    </a:p>
                  </a:txBody>
                  <a:tcPr/>
                </a:tc>
              </a:tr>
              <a:tr h="775903">
                <a:tc>
                  <a:txBody>
                    <a:bodyPr/>
                    <a:lstStyle/>
                    <a:p>
                      <a:pPr marL="0" algn="ctr" defTabSz="914400" rtl="0" eaLnBrk="1" fontAlgn="b" latinLnBrk="0" hangingPunct="1"/>
                      <a:endParaRPr lang="en-TT" sz="10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TT" sz="1000" b="1" i="0" u="none" strike="noStrike" kern="1200" dirty="0">
                          <a:solidFill>
                            <a:srgbClr val="000000"/>
                          </a:solidFill>
                          <a:effectLst/>
                          <a:latin typeface="Calibri" panose="020F0502020204030204" pitchFamily="34" charset="0"/>
                          <a:ea typeface="+mn-ea"/>
                          <a:cs typeface="+mn-cs"/>
                        </a:rPr>
                        <a:t>Product Code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TT" sz="1000" b="1" i="0" u="none" strike="noStrike" kern="1200" dirty="0">
                          <a:solidFill>
                            <a:srgbClr val="000000"/>
                          </a:solidFill>
                          <a:effectLst/>
                          <a:latin typeface="Calibri" panose="020F0502020204030204" pitchFamily="34" charset="0"/>
                          <a:ea typeface="+mn-ea"/>
                          <a:cs typeface="+mn-cs"/>
                        </a:rPr>
                        <a:t>Product Description</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TT" sz="1000" b="1" i="0" u="none" strike="noStrike" kern="1200" dirty="0">
                          <a:solidFill>
                            <a:srgbClr val="000000"/>
                          </a:solidFill>
                          <a:effectLst/>
                          <a:latin typeface="Calibri" panose="020F0502020204030204" pitchFamily="34" charset="0"/>
                          <a:ea typeface="+mn-ea"/>
                          <a:cs typeface="+mn-cs"/>
                        </a:rPr>
                        <a:t>Value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en-TT" sz="1000" b="1" i="0" u="none" strike="noStrike" kern="1200" dirty="0">
                          <a:solidFill>
                            <a:srgbClr val="000000"/>
                          </a:solidFill>
                          <a:effectLst/>
                          <a:latin typeface="Calibri" panose="020F0502020204030204" pitchFamily="34" charset="0"/>
                          <a:ea typeface="+mn-ea"/>
                          <a:cs typeface="+mn-cs"/>
                        </a:rPr>
                        <a:t>Percentage of Total </a:t>
                      </a:r>
                      <a:r>
                        <a:rPr lang="en-TT" sz="1000" b="1" i="0" u="none" strike="noStrike" kern="1200" dirty="0" smtClean="0">
                          <a:solidFill>
                            <a:srgbClr val="000000"/>
                          </a:solidFill>
                          <a:effectLst/>
                          <a:latin typeface="Calibri" panose="020F0502020204030204" pitchFamily="34" charset="0"/>
                          <a:ea typeface="+mn-ea"/>
                          <a:cs typeface="+mn-cs"/>
                        </a:rPr>
                        <a:t>Exports to Panama</a:t>
                      </a:r>
                      <a:endParaRPr lang="en-TT" sz="10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52745">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27101220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MOTOR SPIRIT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TT$58, 165, 254.00</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34%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58">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48030020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TOILET OR FACIAL TISSUE STOCK, IN ROLLS OR SHEETS.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TT$34, 001, 079.05</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8332">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27111300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LIQUIFIED </a:t>
                      </a:r>
                      <a:r>
                        <a:rPr lang="en-TT" sz="800" b="0" i="0" u="none" strike="noStrike" kern="1200" dirty="0" smtClean="0">
                          <a:solidFill>
                            <a:srgbClr val="000000"/>
                          </a:solidFill>
                          <a:effectLst/>
                          <a:latin typeface="Calibri" panose="020F0502020204030204" pitchFamily="34" charset="0"/>
                          <a:ea typeface="+mn-ea"/>
                          <a:cs typeface="+mn-cs"/>
                        </a:rPr>
                        <a:t>BUTANES</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TT$33, 431, 351.08</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57">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31021000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UREA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TT$7, 716, 939.65</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763">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21039050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AROMATIC BITTERS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TT$4, 385, 390.65</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370">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19049000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PRE-COOKED/PREPARED FOODS FROM CEREALS NES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TT$4, 046, 811.88</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28">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27111200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LIQUIFIED </a:t>
                      </a:r>
                      <a:r>
                        <a:rPr lang="en-TT" sz="800" b="0" i="0" u="none" strike="noStrike" kern="1200" dirty="0" smtClean="0">
                          <a:solidFill>
                            <a:srgbClr val="000000"/>
                          </a:solidFill>
                          <a:effectLst/>
                          <a:latin typeface="Calibri" panose="020F0502020204030204" pitchFamily="34" charset="0"/>
                          <a:ea typeface="+mn-ea"/>
                          <a:cs typeface="+mn-cs"/>
                        </a:rPr>
                        <a:t>PROPANE</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TT$3, 051, 909.19</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370">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27101950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BUNKER `C' GRADE FUEL OIL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TT$2, 424, 858.94</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956">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20089990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PRES/PREP FRUIT, NUTS, EDIBLE PLANT PARTS NES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TT$2, 102 ,875.03</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695">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a:solidFill>
                            <a:srgbClr val="000000"/>
                          </a:solidFill>
                          <a:effectLst/>
                          <a:latin typeface="Calibri" panose="020F0502020204030204" pitchFamily="34" charset="0"/>
                          <a:ea typeface="+mn-ea"/>
                          <a:cs typeface="+mn-cs"/>
                        </a:rPr>
                        <a:t>27101940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GAS OILS EXCL. DIESEL OIL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smtClean="0">
                          <a:solidFill>
                            <a:srgbClr val="000000"/>
                          </a:solidFill>
                          <a:effectLst/>
                          <a:latin typeface="Calibri" panose="020F0502020204030204" pitchFamily="34" charset="0"/>
                          <a:ea typeface="+mn-ea"/>
                          <a:cs typeface="+mn-cs"/>
                        </a:rPr>
                        <a:t>TT$1, 375, 921.97</a:t>
                      </a:r>
                      <a:endParaRPr lang="en-TT" sz="800" b="0" i="0" u="none" strike="noStrike" kern="1200" dirty="0">
                        <a:solidFill>
                          <a:srgbClr val="000000"/>
                        </a:solidFill>
                        <a:effectLst/>
                        <a:latin typeface="Calibri" panose="020F0502020204030204" pitchFamily="34" charset="0"/>
                        <a:ea typeface="+mn-ea"/>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TT" sz="800" b="0" i="0" u="none" strike="noStrike" kern="1200" dirty="0">
                          <a:solidFill>
                            <a:srgbClr val="000000"/>
                          </a:solidFill>
                          <a:effectLst/>
                          <a:latin typeface="Calibri" panose="020F0502020204030204" pitchFamily="34" charset="0"/>
                          <a:ea typeface="+mn-ea"/>
                          <a:cs typeface="+mn-cs"/>
                        </a:rPr>
                        <a:t>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137216846"/>
              </p:ext>
            </p:extLst>
          </p:nvPr>
        </p:nvGraphicFramePr>
        <p:xfrm>
          <a:off x="107504" y="1586297"/>
          <a:ext cx="5379883" cy="2726395"/>
        </p:xfrm>
        <a:graphic>
          <a:graphicData uri="http://schemas.openxmlformats.org/drawingml/2006/chart">
            <c:chart xmlns:c="http://schemas.openxmlformats.org/drawingml/2006/chart" xmlns:r="http://schemas.openxmlformats.org/officeDocument/2006/relationships" r:id="rId3"/>
          </a:graphicData>
        </a:graphic>
      </p:graphicFrame>
      <p:sp>
        <p:nvSpPr>
          <p:cNvPr id="6" name="Curved Left Arrow 5"/>
          <p:cNvSpPr/>
          <p:nvPr/>
        </p:nvSpPr>
        <p:spPr>
          <a:xfrm>
            <a:off x="3675216" y="5170392"/>
            <a:ext cx="823953" cy="427858"/>
          </a:xfrm>
          <a:prstGeom prst="curvedLeftArrow">
            <a:avLst>
              <a:gd name="adj1" fmla="val 25000"/>
              <a:gd name="adj2" fmla="val 50000"/>
              <a:gd name="adj3" fmla="val 28885"/>
            </a:avLst>
          </a:prstGeom>
          <a:solidFill>
            <a:schemeClr val="accent2">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4" name="TextBox 3"/>
          <p:cNvSpPr txBox="1"/>
          <p:nvPr/>
        </p:nvSpPr>
        <p:spPr>
          <a:xfrm>
            <a:off x="5864819" y="5650542"/>
            <a:ext cx="1462452" cy="923330"/>
          </a:xfrm>
          <a:prstGeom prst="rect">
            <a:avLst/>
          </a:prstGeom>
          <a:noFill/>
        </p:spPr>
        <p:txBody>
          <a:bodyPr wrap="square" rtlCol="0">
            <a:spAutoFit/>
          </a:bodyPr>
          <a:lstStyle/>
          <a:p>
            <a:r>
              <a:rPr lang="en-US" sz="1350" dirty="0">
                <a:solidFill>
                  <a:prstClr val="black"/>
                </a:solidFill>
              </a:rPr>
              <a:t>Fall in exports of other petro oils excluding crude</a:t>
            </a:r>
          </a:p>
        </p:txBody>
      </p:sp>
      <p:cxnSp>
        <p:nvCxnSpPr>
          <p:cNvPr id="10" name="Elbow Connector 9"/>
          <p:cNvCxnSpPr/>
          <p:nvPr/>
        </p:nvCxnSpPr>
        <p:spPr>
          <a:xfrm flipV="1">
            <a:off x="3914614" y="5855358"/>
            <a:ext cx="1950205" cy="4688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rved Left Arrow 13"/>
          <p:cNvSpPr/>
          <p:nvPr/>
        </p:nvSpPr>
        <p:spPr>
          <a:xfrm>
            <a:off x="3694806" y="6089766"/>
            <a:ext cx="823953" cy="427858"/>
          </a:xfrm>
          <a:prstGeom prst="curvedLeftArrow">
            <a:avLst>
              <a:gd name="adj1" fmla="val 25000"/>
              <a:gd name="adj2" fmla="val 50000"/>
              <a:gd name="adj3" fmla="val 28885"/>
            </a:avLst>
          </a:prstGeom>
          <a:solidFill>
            <a:schemeClr val="accent2">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Tree>
    <p:extLst>
      <p:ext uri="{BB962C8B-B14F-4D97-AF65-F5344CB8AC3E}">
        <p14:creationId xmlns:p14="http://schemas.microsoft.com/office/powerpoint/2010/main" val="176753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30" y="452597"/>
            <a:ext cx="7886700" cy="622021"/>
          </a:xfrm>
        </p:spPr>
        <p:txBody>
          <a:bodyPr>
            <a:normAutofit/>
          </a:bodyPr>
          <a:lstStyle/>
          <a:p>
            <a:r>
              <a:rPr lang="en-US" b="0" dirty="0" smtClean="0">
                <a:solidFill>
                  <a:schemeClr val="accent1">
                    <a:lumMod val="50000"/>
                  </a:schemeClr>
                </a:solidFill>
                <a:latin typeface="Minion Pro"/>
              </a:rPr>
              <a:t>Imports from Panama (2010-2016)</a:t>
            </a:r>
            <a:endParaRPr lang="en-TT" b="0" dirty="0">
              <a:solidFill>
                <a:schemeClr val="accent1">
                  <a:lumMod val="50000"/>
                </a:schemeClr>
              </a:solidFill>
              <a:latin typeface="Minion Pro"/>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50231219"/>
              </p:ext>
            </p:extLst>
          </p:nvPr>
        </p:nvGraphicFramePr>
        <p:xfrm>
          <a:off x="1261683" y="4725144"/>
          <a:ext cx="3030117" cy="1801087"/>
        </p:xfrm>
        <a:graphic>
          <a:graphicData uri="http://schemas.openxmlformats.org/drawingml/2006/table">
            <a:tbl>
              <a:tblPr firstRow="1" bandRow="1">
                <a:tableStyleId>{912C8C85-51F0-491E-9774-3900AFEF0FD7}</a:tableStyleId>
              </a:tblPr>
              <a:tblGrid>
                <a:gridCol w="800407"/>
                <a:gridCol w="2229710"/>
              </a:tblGrid>
              <a:tr h="372904">
                <a:tc gridSpan="2">
                  <a:txBody>
                    <a:bodyPr/>
                    <a:lstStyle/>
                    <a:p>
                      <a:pPr marL="0" algn="ctr" defTabSz="914400" rtl="0" eaLnBrk="1" fontAlgn="b" latinLnBrk="0" hangingPunct="1"/>
                      <a:r>
                        <a:rPr lang="en-TT" sz="1200" b="1" i="0" u="none" strike="noStrike" kern="1200" dirty="0">
                          <a:solidFill>
                            <a:srgbClr val="000000"/>
                          </a:solidFill>
                          <a:effectLst/>
                          <a:latin typeface="Calibri" panose="020F0502020204030204" pitchFamily="34" charset="0"/>
                          <a:ea typeface="+mn-ea"/>
                          <a:cs typeface="+mn-cs"/>
                        </a:rPr>
                        <a:t>Total Imports from Panama </a:t>
                      </a:r>
                      <a:endParaRPr lang="en-TT" sz="1200" b="1" i="0" u="none" strike="noStrike" kern="1200" dirty="0" smtClean="0">
                        <a:solidFill>
                          <a:srgbClr val="000000"/>
                        </a:solidFill>
                        <a:effectLst/>
                        <a:latin typeface="Calibri" panose="020F0502020204030204" pitchFamily="34" charset="0"/>
                        <a:ea typeface="+mn-ea"/>
                        <a:cs typeface="+mn-cs"/>
                      </a:endParaRPr>
                    </a:p>
                    <a:p>
                      <a:pPr marL="0" algn="ctr" defTabSz="914400" rtl="0" eaLnBrk="1" fontAlgn="b" latinLnBrk="0" hangingPunct="1"/>
                      <a:r>
                        <a:rPr lang="en-TT" sz="1200" b="1" i="0" u="none" strike="noStrike" kern="1200" dirty="0" smtClean="0">
                          <a:solidFill>
                            <a:srgbClr val="000000"/>
                          </a:solidFill>
                          <a:effectLst/>
                          <a:latin typeface="Calibri" panose="020F0502020204030204" pitchFamily="34" charset="0"/>
                          <a:ea typeface="+mn-ea"/>
                          <a:cs typeface="+mn-cs"/>
                        </a:rPr>
                        <a:t>2010 </a:t>
                      </a:r>
                      <a:r>
                        <a:rPr lang="en-TT" sz="1200" b="1" i="0" u="none" strike="noStrike" kern="1200" dirty="0">
                          <a:solidFill>
                            <a:srgbClr val="000000"/>
                          </a:solidFill>
                          <a:effectLst/>
                          <a:latin typeface="Calibri" panose="020F0502020204030204" pitchFamily="34" charset="0"/>
                          <a:ea typeface="+mn-ea"/>
                          <a:cs typeface="+mn-cs"/>
                        </a:rPr>
                        <a:t>to </a:t>
                      </a:r>
                      <a:r>
                        <a:rPr lang="en-TT" sz="1200" b="1" i="0" u="none" strike="noStrike" kern="1200" dirty="0" smtClean="0">
                          <a:solidFill>
                            <a:srgbClr val="000000"/>
                          </a:solidFill>
                          <a:effectLst/>
                          <a:latin typeface="Calibri" panose="020F0502020204030204" pitchFamily="34" charset="0"/>
                          <a:ea typeface="+mn-ea"/>
                          <a:cs typeface="+mn-cs"/>
                        </a:rPr>
                        <a:t>2016</a:t>
                      </a:r>
                      <a:endParaRPr lang="en-TT" sz="1200" b="1" i="0" u="none" strike="noStrike" kern="1200" dirty="0">
                        <a:solidFill>
                          <a:srgbClr val="000000"/>
                        </a:solidFill>
                        <a:effectLst/>
                        <a:latin typeface="Calibri" panose="020F0502020204030204" pitchFamily="34" charset="0"/>
                        <a:ea typeface="+mn-ea"/>
                        <a:cs typeface="+mn-cs"/>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TT"/>
                    </a:p>
                  </a:txBody>
                  <a:tcPr/>
                </a:tc>
              </a:tr>
              <a:tr h="178431">
                <a:tc>
                  <a:txBody>
                    <a:bodyPr/>
                    <a:lstStyle/>
                    <a:p>
                      <a:pPr algn="ctr" fontAlgn="b"/>
                      <a:r>
                        <a:rPr lang="en-TT" sz="1100" b="1" u="none" strike="noStrike" dirty="0">
                          <a:effectLst/>
                        </a:rPr>
                        <a:t>Year</a:t>
                      </a:r>
                      <a:endParaRPr lang="en-TT" sz="11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b="1" u="none" strike="noStrike" dirty="0">
                          <a:effectLst/>
                        </a:rPr>
                        <a:t>Total Imports </a:t>
                      </a:r>
                      <a:r>
                        <a:rPr lang="en-TT" sz="1100" b="1" u="none" strike="noStrike" dirty="0" smtClean="0">
                          <a:effectLst/>
                        </a:rPr>
                        <a:t>(in</a:t>
                      </a:r>
                      <a:r>
                        <a:rPr lang="en-TT" sz="1100" b="1" u="none" strike="noStrike" baseline="0" dirty="0" smtClean="0">
                          <a:effectLst/>
                        </a:rPr>
                        <a:t> TT$ millions)</a:t>
                      </a:r>
                      <a:endParaRPr lang="en-TT" sz="11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dirty="0">
                          <a:effectLst/>
                        </a:rPr>
                        <a:t>2010</a:t>
                      </a:r>
                      <a:endParaRPr lang="en-TT" sz="11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46. 957</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166">
                <a:tc>
                  <a:txBody>
                    <a:bodyPr/>
                    <a:lstStyle/>
                    <a:p>
                      <a:pPr algn="ctr" fontAlgn="b"/>
                      <a:r>
                        <a:rPr lang="en-TT" sz="1100" u="none" strike="noStrike" dirty="0">
                          <a:effectLst/>
                        </a:rPr>
                        <a:t>2011</a:t>
                      </a:r>
                      <a:endParaRPr lang="en-TT" sz="11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195. 48</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a:effectLst/>
                        </a:rPr>
                        <a:t>2012</a:t>
                      </a:r>
                      <a:endParaRPr lang="en-TT" sz="11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775. 784</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a:effectLst/>
                        </a:rPr>
                        <a:t>2013</a:t>
                      </a:r>
                      <a:endParaRPr lang="en-TT" sz="11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102. 505</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a:effectLst/>
                        </a:rPr>
                        <a:t>2014</a:t>
                      </a:r>
                      <a:endParaRPr lang="en-TT" sz="11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121. 293</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a:effectLst/>
                        </a:rPr>
                        <a:t>2015</a:t>
                      </a:r>
                      <a:endParaRPr lang="en-TT" sz="11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157. 468</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31">
                <a:tc>
                  <a:txBody>
                    <a:bodyPr/>
                    <a:lstStyle/>
                    <a:p>
                      <a:pPr algn="ctr" fontAlgn="b"/>
                      <a:r>
                        <a:rPr lang="en-TT" sz="1100" u="none" strike="noStrike">
                          <a:effectLst/>
                        </a:rPr>
                        <a:t>2016</a:t>
                      </a:r>
                      <a:endParaRPr lang="en-TT" sz="11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1100" u="none" strike="noStrike" dirty="0" smtClean="0">
                          <a:effectLst/>
                        </a:rPr>
                        <a:t>145. 369</a:t>
                      </a:r>
                      <a:r>
                        <a:rPr lang="en-TT" sz="1100" u="none" strike="noStrike" baseline="0" dirty="0" smtClean="0">
                          <a:effectLst/>
                        </a:rPr>
                        <a:t> </a:t>
                      </a:r>
                      <a:endParaRPr lang="en-TT" sz="11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2305898679"/>
              </p:ext>
            </p:extLst>
          </p:nvPr>
        </p:nvGraphicFramePr>
        <p:xfrm>
          <a:off x="179512" y="1619234"/>
          <a:ext cx="5291144" cy="2961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69551623"/>
              </p:ext>
            </p:extLst>
          </p:nvPr>
        </p:nvGraphicFramePr>
        <p:xfrm>
          <a:off x="5470656" y="1485034"/>
          <a:ext cx="3500448" cy="4680269"/>
        </p:xfrm>
        <a:graphic>
          <a:graphicData uri="http://schemas.openxmlformats.org/drawingml/2006/table">
            <a:tbl>
              <a:tblPr/>
              <a:tblGrid>
                <a:gridCol w="203141"/>
                <a:gridCol w="559890"/>
                <a:gridCol w="1237939"/>
                <a:gridCol w="861649"/>
                <a:gridCol w="637829"/>
              </a:tblGrid>
              <a:tr h="459275">
                <a:tc gridSpan="5">
                  <a:txBody>
                    <a:bodyPr/>
                    <a:lstStyle/>
                    <a:p>
                      <a:pPr algn="ctr" fontAlgn="b"/>
                      <a:r>
                        <a:rPr lang="en-TT" sz="1200" b="1" i="0" u="none" strike="noStrike" dirty="0">
                          <a:solidFill>
                            <a:srgbClr val="000000"/>
                          </a:solidFill>
                          <a:effectLst/>
                          <a:latin typeface="Calibri" panose="020F0502020204030204" pitchFamily="34" charset="0"/>
                        </a:rPr>
                        <a:t>Top Ten </a:t>
                      </a:r>
                      <a:r>
                        <a:rPr lang="en-TT" sz="1200" b="1" i="0" u="none" strike="noStrike" dirty="0" smtClean="0">
                          <a:solidFill>
                            <a:srgbClr val="000000"/>
                          </a:solidFill>
                          <a:effectLst/>
                          <a:latin typeface="Calibri" panose="020F0502020204030204" pitchFamily="34" charset="0"/>
                        </a:rPr>
                        <a:t>Products Imported </a:t>
                      </a:r>
                    </a:p>
                    <a:p>
                      <a:pPr algn="ctr" fontAlgn="b"/>
                      <a:r>
                        <a:rPr lang="en-TT" sz="1200" b="1" i="0" u="none" strike="noStrike" dirty="0" smtClean="0">
                          <a:solidFill>
                            <a:srgbClr val="000000"/>
                          </a:solidFill>
                          <a:effectLst/>
                          <a:latin typeface="Calibri" panose="020F0502020204030204" pitchFamily="34" charset="0"/>
                        </a:rPr>
                        <a:t>from Panama </a:t>
                      </a:r>
                      <a:r>
                        <a:rPr lang="en-TT" sz="1200" b="1" i="0" u="none" strike="noStrike" dirty="0">
                          <a:solidFill>
                            <a:srgbClr val="000000"/>
                          </a:solidFill>
                          <a:effectLst/>
                          <a:latin typeface="Calibri" panose="020F0502020204030204" pitchFamily="34" charset="0"/>
                        </a:rPr>
                        <a:t>in 2016</a:t>
                      </a:r>
                    </a:p>
                  </a:txBody>
                  <a:tcPr marL="6066" marR="6066" marT="60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fontAlgn="b"/>
                      <a:endParaRPr lang="en-TT" sz="1600" b="1" i="0" u="none" strike="noStrike" dirty="0">
                        <a:solidFill>
                          <a:srgbClr val="000000"/>
                        </a:solidFill>
                        <a:effectLst/>
                        <a:latin typeface="Calibri" panose="020F0502020204030204" pitchFamily="34" charset="0"/>
                      </a:endParaRPr>
                    </a:p>
                  </a:txBody>
                  <a:tcPr marL="8088" marR="8088" marT="80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TT"/>
                    </a:p>
                  </a:txBody>
                  <a:tcPr/>
                </a:tc>
                <a:tc hMerge="1">
                  <a:txBody>
                    <a:bodyPr/>
                    <a:lstStyle/>
                    <a:p>
                      <a:endParaRPr lang="en-TT"/>
                    </a:p>
                  </a:txBody>
                  <a:tcPr/>
                </a:tc>
                <a:tc hMerge="1">
                  <a:txBody>
                    <a:bodyPr/>
                    <a:lstStyle/>
                    <a:p>
                      <a:endParaRPr lang="en-TT"/>
                    </a:p>
                  </a:txBody>
                  <a:tcPr/>
                </a:tc>
              </a:tr>
              <a:tr h="843570">
                <a:tc>
                  <a:txBody>
                    <a:bodyPr/>
                    <a:lstStyle/>
                    <a:p>
                      <a:pPr algn="ctr" fontAlgn="b"/>
                      <a:endParaRPr lang="en-TT" sz="1100" b="1"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TT" sz="1000" b="1" i="0" u="none" strike="noStrike" dirty="0">
                          <a:solidFill>
                            <a:srgbClr val="000000"/>
                          </a:solidFill>
                          <a:effectLst/>
                          <a:latin typeface="Calibri" panose="020F0502020204030204" pitchFamily="34" charset="0"/>
                        </a:rPr>
                        <a:t>Product Code</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TT" sz="1000" b="1" i="0" u="none" strike="noStrike" dirty="0">
                          <a:solidFill>
                            <a:srgbClr val="000000"/>
                          </a:solidFill>
                          <a:effectLst/>
                          <a:latin typeface="Calibri" panose="020F0502020204030204" pitchFamily="34" charset="0"/>
                        </a:rPr>
                        <a:t>Product Description</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TT" sz="1000" b="1" i="0" u="none" strike="noStrike" dirty="0">
                          <a:solidFill>
                            <a:srgbClr val="000000"/>
                          </a:solidFill>
                          <a:effectLst/>
                          <a:latin typeface="Calibri" panose="020F0502020204030204" pitchFamily="34" charset="0"/>
                        </a:rPr>
                        <a:t>Value</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TT" sz="1000" b="1" i="0" u="none" strike="noStrike" dirty="0">
                          <a:solidFill>
                            <a:srgbClr val="000000"/>
                          </a:solidFill>
                          <a:effectLst/>
                          <a:latin typeface="Calibri" panose="020F0502020204030204" pitchFamily="34" charset="0"/>
                        </a:rPr>
                        <a:t>Percentage of Total </a:t>
                      </a:r>
                      <a:r>
                        <a:rPr lang="en-TT" sz="1000" b="1" i="0" u="none" strike="noStrike" dirty="0" smtClean="0">
                          <a:solidFill>
                            <a:srgbClr val="000000"/>
                          </a:solidFill>
                          <a:effectLst/>
                          <a:latin typeface="Calibri" panose="020F0502020204030204" pitchFamily="34" charset="0"/>
                        </a:rPr>
                        <a:t>Imports from</a:t>
                      </a:r>
                      <a:r>
                        <a:rPr lang="en-TT" sz="1000" b="1" i="0" u="none" strike="noStrike" baseline="0" dirty="0" smtClean="0">
                          <a:solidFill>
                            <a:srgbClr val="000000"/>
                          </a:solidFill>
                          <a:effectLst/>
                          <a:latin typeface="Calibri" panose="020F0502020204030204" pitchFamily="34" charset="0"/>
                        </a:rPr>
                        <a:t> Panama</a:t>
                      </a:r>
                      <a:endParaRPr lang="en-TT" sz="1000" b="1"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52216">
                <a:tc>
                  <a:txBody>
                    <a:bodyPr/>
                    <a:lstStyle/>
                    <a:p>
                      <a:pPr algn="ctr" fontAlgn="b"/>
                      <a:r>
                        <a:rPr lang="en-US" sz="800" b="0" i="0" u="none" strike="noStrike" dirty="0" smtClean="0">
                          <a:solidFill>
                            <a:srgbClr val="000000"/>
                          </a:solidFill>
                          <a:effectLst/>
                          <a:latin typeface="Calibri" panose="020F0502020204030204" pitchFamily="34" charset="0"/>
                        </a:rPr>
                        <a:t>1.</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30049090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TT" sz="800" b="0" i="0" u="none" strike="noStrike" dirty="0" smtClean="0">
                          <a:solidFill>
                            <a:srgbClr val="000000"/>
                          </a:solidFill>
                          <a:effectLst/>
                          <a:latin typeface="Calibri" panose="020F0502020204030204" pitchFamily="34" charset="0"/>
                        </a:rPr>
                        <a:t>OTHER MEDICAMENTS, THERAPUTIC/PROPHYLATIC USES; MEASURED DOSES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TT$30, 277, 155.51</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21%</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20099090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OTHER MIXTURES OF JUICES NES</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TT$11, 581, 512.82</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8%</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02023090</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OTHER BONELESS BOVINE FROZEN</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TT$10, 194,</a:t>
                      </a:r>
                      <a:r>
                        <a:rPr lang="en-TT" sz="800" b="0" i="0" u="none" strike="noStrike" baseline="0" dirty="0" smtClean="0">
                          <a:solidFill>
                            <a:srgbClr val="000000"/>
                          </a:solidFill>
                          <a:effectLst/>
                          <a:latin typeface="Calibri" panose="020F0502020204030204" pitchFamily="34" charset="0"/>
                        </a:rPr>
                        <a:t> </a:t>
                      </a:r>
                      <a:r>
                        <a:rPr lang="en-TT" sz="800" b="0" i="0" u="none" strike="noStrike" dirty="0" smtClean="0">
                          <a:solidFill>
                            <a:srgbClr val="000000"/>
                          </a:solidFill>
                          <a:effectLst/>
                          <a:latin typeface="Calibri" panose="020F0502020204030204" pitchFamily="34" charset="0"/>
                        </a:rPr>
                        <a:t>169.26</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7%</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21069090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OTHER FOOD PREPARATIONS N.E.S.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TT$7, 440, 422.40</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5%</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03038310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FROZEN TOOTHFISH FOR PROCESSING</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TT$6, 533, 117.38</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4%</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734">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16023290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OTHER PREP. </a:t>
                      </a:r>
                      <a:r>
                        <a:rPr lang="en-TT" sz="800" b="0" i="0" u="none" strike="noStrike" dirty="0" smtClean="0">
                          <a:solidFill>
                            <a:srgbClr val="000000"/>
                          </a:solidFill>
                          <a:effectLst/>
                          <a:latin typeface="Calibri" panose="020F0502020204030204" pitchFamily="34" charset="0"/>
                        </a:rPr>
                        <a:t>OF </a:t>
                      </a:r>
                      <a:r>
                        <a:rPr lang="en-TT" sz="800" b="0" i="0" u="none" strike="noStrike" dirty="0">
                          <a:solidFill>
                            <a:srgbClr val="000000"/>
                          </a:solidFill>
                          <a:effectLst/>
                          <a:latin typeface="Calibri" panose="020F0502020204030204" pitchFamily="34" charset="0"/>
                        </a:rPr>
                        <a:t>FOWL</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TT$4, 817, 627.59</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3%</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457">
                <a:tc>
                  <a:txBody>
                    <a:bodyPr/>
                    <a:lstStyle/>
                    <a:p>
                      <a:pPr algn="ctr" fontAlgn="b"/>
                      <a:r>
                        <a:rPr lang="en-US" sz="800" b="0" i="0" u="none" strike="noStrike" dirty="0" smtClean="0">
                          <a:solidFill>
                            <a:srgbClr val="000000"/>
                          </a:solidFill>
                          <a:effectLst/>
                          <a:latin typeface="Calibri" panose="020F0502020204030204" pitchFamily="34" charset="0"/>
                        </a:rPr>
                        <a:t>7.</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30042090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OTHER MEDICAMENTS CONTAINING OTHER ANTIBIOTICS NES; MEASURED DOSES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TT$3, 939, 684.22</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3%</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8.</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33021020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PREP. ON ODORIFEROUS SUB IN MANUF BEVERAGES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TT$2, 271, 299.04</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2%</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974">
                <a:tc>
                  <a:txBody>
                    <a:bodyPr/>
                    <a:lstStyle/>
                    <a:p>
                      <a:pPr algn="ctr" fontAlgn="b"/>
                      <a:r>
                        <a:rPr lang="en-US" sz="800" b="0" i="0" u="none" strike="noStrike" dirty="0" smtClean="0">
                          <a:solidFill>
                            <a:srgbClr val="000000"/>
                          </a:solidFill>
                          <a:effectLst/>
                          <a:latin typeface="Calibri" panose="020F0502020204030204" pitchFamily="34" charset="0"/>
                        </a:rPr>
                        <a:t>9.</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03038100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FROZEN DOGFISH &amp; OTHER SHARKS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TT$2, 151, 084.97</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1%</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173">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a:solidFill>
                            <a:srgbClr val="000000"/>
                          </a:solidFill>
                          <a:effectLst/>
                          <a:latin typeface="Calibri" panose="020F0502020204030204" pitchFamily="34" charset="0"/>
                        </a:rPr>
                        <a:t>84291900</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OTHER SELF PROPELLED BULLDOZERS/ANGLEDOZERS</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smtClean="0">
                          <a:solidFill>
                            <a:srgbClr val="000000"/>
                          </a:solidFill>
                          <a:effectLst/>
                          <a:latin typeface="Calibri" panose="020F0502020204030204" pitchFamily="34" charset="0"/>
                        </a:rPr>
                        <a:t>TT$1, 946, 291.68</a:t>
                      </a:r>
                      <a:endParaRPr lang="en-TT" sz="800" b="0" i="0" u="none" strike="noStrike" dirty="0">
                        <a:solidFill>
                          <a:srgbClr val="000000"/>
                        </a:solidFill>
                        <a:effectLst/>
                        <a:latin typeface="Calibri" panose="020F0502020204030204" pitchFamily="34" charset="0"/>
                      </a:endParaRP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TT" sz="800" b="0" i="0" u="none" strike="noStrike" dirty="0">
                          <a:solidFill>
                            <a:srgbClr val="000000"/>
                          </a:solidFill>
                          <a:effectLst/>
                          <a:latin typeface="Calibri" panose="020F0502020204030204" pitchFamily="34" charset="0"/>
                        </a:rPr>
                        <a:t>1%</a:t>
                      </a:r>
                    </a:p>
                  </a:txBody>
                  <a:tcPr marL="6066" marR="6066" marT="60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4" name="Straight Arrow Connector 3"/>
          <p:cNvCxnSpPr/>
          <p:nvPr/>
        </p:nvCxnSpPr>
        <p:spPr>
          <a:xfrm>
            <a:off x="3924592" y="5733256"/>
            <a:ext cx="7344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41595" y="5623610"/>
            <a:ext cx="646472" cy="219291"/>
          </a:xfrm>
          <a:prstGeom prst="rect">
            <a:avLst/>
          </a:prstGeom>
          <a:noFill/>
        </p:spPr>
        <p:txBody>
          <a:bodyPr wrap="square" rtlCol="0">
            <a:spAutoFit/>
          </a:bodyPr>
          <a:lstStyle/>
          <a:p>
            <a:r>
              <a:rPr lang="en-US" sz="825" dirty="0">
                <a:solidFill>
                  <a:prstClr val="black"/>
                </a:solidFill>
              </a:rPr>
              <a:t>vessels</a:t>
            </a:r>
          </a:p>
        </p:txBody>
      </p:sp>
    </p:spTree>
    <p:extLst>
      <p:ext uri="{BB962C8B-B14F-4D97-AF65-F5344CB8AC3E}">
        <p14:creationId xmlns:p14="http://schemas.microsoft.com/office/powerpoint/2010/main" val="239463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US" dirty="0" smtClean="0">
                <a:solidFill>
                  <a:schemeClr val="accent1">
                    <a:lumMod val="50000"/>
                  </a:schemeClr>
                </a:solidFill>
              </a:rPr>
              <a:t>THE TRADE AGREEMENT</a:t>
            </a:r>
            <a:endParaRPr lang="en-US" dirty="0">
              <a:solidFill>
                <a:schemeClr val="accent1">
                  <a:lumMod val="50000"/>
                </a:schemeClr>
              </a:solidFill>
            </a:endParaRPr>
          </a:p>
        </p:txBody>
      </p:sp>
      <p:sp>
        <p:nvSpPr>
          <p:cNvPr id="7" name="Content Placeholder 8"/>
          <p:cNvSpPr>
            <a:spLocks noGrp="1"/>
          </p:cNvSpPr>
          <p:nvPr>
            <p:ph type="subTitle" idx="1"/>
          </p:nvPr>
        </p:nvSpPr>
        <p:spPr>
          <a:xfrm>
            <a:off x="3059507" y="1480807"/>
            <a:ext cx="5688632" cy="5256584"/>
          </a:xfrm>
        </p:spPr>
        <p:txBody>
          <a:bodyPr>
            <a:normAutofit/>
          </a:bodyPr>
          <a:lstStyle/>
          <a:p>
            <a:pPr algn="just"/>
            <a:r>
              <a:rPr lang="en-US" sz="1800" dirty="0" smtClean="0">
                <a:solidFill>
                  <a:srgbClr val="002060"/>
                </a:solidFill>
              </a:rPr>
              <a:t>A Partial Scope Trade Agreement between the Republic of Trinidad and Tobago and the Republic of Panama</a:t>
            </a:r>
          </a:p>
          <a:p>
            <a:pPr marL="0" indent="0" algn="just">
              <a:buNone/>
            </a:pPr>
            <a:endParaRPr lang="en-US" sz="1800" dirty="0" smtClean="0">
              <a:solidFill>
                <a:srgbClr val="002060"/>
              </a:solidFill>
            </a:endParaRPr>
          </a:p>
          <a:p>
            <a:pPr algn="just"/>
            <a:endParaRPr lang="en-US" sz="1800" dirty="0" smtClean="0">
              <a:solidFill>
                <a:srgbClr val="002060"/>
              </a:solidFill>
            </a:endParaRPr>
          </a:p>
          <a:p>
            <a:pPr algn="just"/>
            <a:endParaRPr lang="en-US" sz="1800" dirty="0" smtClean="0">
              <a:solidFill>
                <a:srgbClr val="002060"/>
              </a:solidFill>
            </a:endParaRPr>
          </a:p>
          <a:p>
            <a:pPr algn="just"/>
            <a:r>
              <a:rPr lang="en-US" sz="1800" dirty="0" smtClean="0">
                <a:solidFill>
                  <a:srgbClr val="002060"/>
                </a:solidFill>
              </a:rPr>
              <a:t>Act No. 5 of 2015 to give effect to the PSTA between Trinidad and Tobago and Panama</a:t>
            </a:r>
          </a:p>
          <a:p>
            <a:pPr marL="0" indent="0" algn="just">
              <a:buNone/>
            </a:pPr>
            <a:endParaRPr lang="en-US" sz="1800" dirty="0" smtClean="0">
              <a:solidFill>
                <a:srgbClr val="002060"/>
              </a:solidFill>
            </a:endParaRPr>
          </a:p>
          <a:p>
            <a:pPr algn="just"/>
            <a:endParaRPr lang="en-US" sz="1800" dirty="0" smtClean="0">
              <a:solidFill>
                <a:srgbClr val="002060"/>
              </a:solidFill>
            </a:endParaRPr>
          </a:p>
          <a:p>
            <a:pPr algn="just"/>
            <a:endParaRPr lang="en-US" sz="1800" dirty="0" smtClean="0">
              <a:solidFill>
                <a:srgbClr val="002060"/>
              </a:solidFill>
            </a:endParaRPr>
          </a:p>
          <a:p>
            <a:pPr algn="just"/>
            <a:r>
              <a:rPr lang="en-US" sz="1800" dirty="0" smtClean="0">
                <a:solidFill>
                  <a:srgbClr val="002060"/>
                </a:solidFill>
              </a:rPr>
              <a:t>Exchange of Instruments of Ratification</a:t>
            </a:r>
          </a:p>
          <a:p>
            <a:pPr algn="just"/>
            <a:endParaRPr lang="en-US" sz="1800" dirty="0" smtClean="0">
              <a:solidFill>
                <a:srgbClr val="002060"/>
              </a:solidFill>
            </a:endParaRPr>
          </a:p>
          <a:p>
            <a:pPr algn="just"/>
            <a:endParaRPr lang="en-US" sz="1800" dirty="0" smtClean="0">
              <a:solidFill>
                <a:srgbClr val="002060"/>
              </a:solidFill>
            </a:endParaRPr>
          </a:p>
          <a:p>
            <a:pPr algn="just"/>
            <a:endParaRPr lang="en-US" sz="1800" dirty="0" smtClean="0">
              <a:solidFill>
                <a:srgbClr val="002060"/>
              </a:solidFill>
            </a:endParaRPr>
          </a:p>
          <a:p>
            <a:pPr algn="just"/>
            <a:r>
              <a:rPr lang="en-US" sz="1800" dirty="0" smtClean="0">
                <a:solidFill>
                  <a:srgbClr val="002060"/>
                </a:solidFill>
              </a:rPr>
              <a:t>Entered into force</a:t>
            </a:r>
          </a:p>
          <a:p>
            <a:pPr algn="just"/>
            <a:endParaRPr lang="en-US" sz="1800" dirty="0">
              <a:solidFill>
                <a:schemeClr val="tx2"/>
              </a:solidFill>
            </a:endParaRPr>
          </a:p>
        </p:txBody>
      </p:sp>
      <p:sp>
        <p:nvSpPr>
          <p:cNvPr id="12" name="Striped Right Arrow 11"/>
          <p:cNvSpPr/>
          <p:nvPr/>
        </p:nvSpPr>
        <p:spPr>
          <a:xfrm>
            <a:off x="4547098" y="2051077"/>
            <a:ext cx="1252025" cy="337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a:off x="4560331" y="3687928"/>
            <a:ext cx="1252025" cy="337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a:off x="4547098" y="5134777"/>
            <a:ext cx="1252025" cy="337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a:off x="4547098" y="6244001"/>
            <a:ext cx="1252025" cy="337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2332" y="2019834"/>
            <a:ext cx="3281668" cy="400110"/>
          </a:xfrm>
          <a:prstGeom prst="rect">
            <a:avLst/>
          </a:prstGeom>
        </p:spPr>
        <p:txBody>
          <a:bodyPr wrap="none">
            <a:spAutoFit/>
          </a:bodyPr>
          <a:lstStyle/>
          <a:p>
            <a:r>
              <a:rPr lang="en-US" sz="2000" dirty="0" smtClean="0"/>
              <a:t>Signed on October 3, 2013 </a:t>
            </a:r>
            <a:endParaRPr lang="en-US" sz="2000" dirty="0"/>
          </a:p>
        </p:txBody>
      </p:sp>
      <p:sp>
        <p:nvSpPr>
          <p:cNvPr id="17" name="Rectangle 16"/>
          <p:cNvSpPr/>
          <p:nvPr/>
        </p:nvSpPr>
        <p:spPr>
          <a:xfrm>
            <a:off x="5983955" y="3623867"/>
            <a:ext cx="3443828" cy="400110"/>
          </a:xfrm>
          <a:prstGeom prst="rect">
            <a:avLst/>
          </a:prstGeom>
        </p:spPr>
        <p:txBody>
          <a:bodyPr wrap="none">
            <a:spAutoFit/>
          </a:bodyPr>
          <a:lstStyle/>
          <a:p>
            <a:r>
              <a:rPr lang="en-US" sz="2000" dirty="0" smtClean="0"/>
              <a:t>Assented to on April 1</a:t>
            </a:r>
            <a:r>
              <a:rPr lang="en-US" sz="2000" baseline="30000" dirty="0" smtClean="0"/>
              <a:t>st</a:t>
            </a:r>
            <a:r>
              <a:rPr lang="en-US" sz="2000" dirty="0" smtClean="0"/>
              <a:t> 2015</a:t>
            </a:r>
            <a:endParaRPr lang="en-US" sz="2000" dirty="0"/>
          </a:p>
        </p:txBody>
      </p:sp>
      <p:sp>
        <p:nvSpPr>
          <p:cNvPr id="18" name="Rectangle 17"/>
          <p:cNvSpPr/>
          <p:nvPr/>
        </p:nvSpPr>
        <p:spPr>
          <a:xfrm>
            <a:off x="5930339" y="5105929"/>
            <a:ext cx="3148709" cy="677108"/>
          </a:xfrm>
          <a:prstGeom prst="rect">
            <a:avLst/>
          </a:prstGeom>
        </p:spPr>
        <p:txBody>
          <a:bodyPr wrap="square">
            <a:spAutoFit/>
          </a:bodyPr>
          <a:lstStyle/>
          <a:p>
            <a:pPr algn="just"/>
            <a:r>
              <a:rPr lang="en-US" sz="2000" dirty="0" smtClean="0"/>
              <a:t>June 4, 2016 </a:t>
            </a:r>
            <a:endParaRPr lang="en-US" sz="2000" dirty="0"/>
          </a:p>
          <a:p>
            <a:pPr algn="just"/>
            <a:endParaRPr lang="en-US" dirty="0"/>
          </a:p>
        </p:txBody>
      </p:sp>
      <p:sp>
        <p:nvSpPr>
          <p:cNvPr id="19" name="Rectangle 18"/>
          <p:cNvSpPr/>
          <p:nvPr/>
        </p:nvSpPr>
        <p:spPr>
          <a:xfrm>
            <a:off x="5995291" y="6191470"/>
            <a:ext cx="3148709" cy="677108"/>
          </a:xfrm>
          <a:prstGeom prst="rect">
            <a:avLst/>
          </a:prstGeom>
        </p:spPr>
        <p:txBody>
          <a:bodyPr wrap="square">
            <a:spAutoFit/>
          </a:bodyPr>
          <a:lstStyle/>
          <a:p>
            <a:pPr algn="just"/>
            <a:r>
              <a:rPr lang="en-US" sz="2000" dirty="0" smtClean="0"/>
              <a:t>July 5, 2016 </a:t>
            </a:r>
            <a:endParaRPr lang="en-US" sz="2000" dirty="0"/>
          </a:p>
          <a:p>
            <a:pPr algn="just"/>
            <a:endParaRPr lang="en-US" dirty="0"/>
          </a:p>
        </p:txBody>
      </p:sp>
    </p:spTree>
    <p:extLst>
      <p:ext uri="{BB962C8B-B14F-4D97-AF65-F5344CB8AC3E}">
        <p14:creationId xmlns:p14="http://schemas.microsoft.com/office/powerpoint/2010/main" val="8951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2"/>
                                        </p:tgtEl>
                                        <p:attrNameLst>
                                          <p:attrName>fillcolor</p:attrName>
                                        </p:attrNameLst>
                                      </p:cBhvr>
                                      <p:to>
                                        <a:schemeClr val="accent2"/>
                                      </p:to>
                                    </p:animClr>
                                    <p:set>
                                      <p:cBhvr>
                                        <p:cTn id="7" dur="2000" fill="hold"/>
                                        <p:tgtEl>
                                          <p:spTgt spid="12"/>
                                        </p:tgtEl>
                                        <p:attrNameLst>
                                          <p:attrName>fill.type</p:attrName>
                                        </p:attrNameLst>
                                      </p:cBhvr>
                                      <p:to>
                                        <p:strVal val="solid"/>
                                      </p:to>
                                    </p:set>
                                    <p:set>
                                      <p:cBhvr>
                                        <p:cTn id="8" dur="2000" fill="hold"/>
                                        <p:tgtEl>
                                          <p:spTgt spid="1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3"/>
                                        </p:tgtEl>
                                        <p:attrNameLst>
                                          <p:attrName>fillcolor</p:attrName>
                                        </p:attrNameLst>
                                      </p:cBhvr>
                                      <p:to>
                                        <a:schemeClr val="accent2"/>
                                      </p:to>
                                    </p:animClr>
                                    <p:set>
                                      <p:cBhvr>
                                        <p:cTn id="13" dur="2000" fill="hold"/>
                                        <p:tgtEl>
                                          <p:spTgt spid="13"/>
                                        </p:tgtEl>
                                        <p:attrNameLst>
                                          <p:attrName>fill.type</p:attrName>
                                        </p:attrNameLst>
                                      </p:cBhvr>
                                      <p:to>
                                        <p:strVal val="solid"/>
                                      </p:to>
                                    </p:set>
                                    <p:set>
                                      <p:cBhvr>
                                        <p:cTn id="14" dur="2000" fill="hold"/>
                                        <p:tgtEl>
                                          <p:spTgt spid="1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14"/>
                                        </p:tgtEl>
                                        <p:attrNameLst>
                                          <p:attrName>fillcolor</p:attrName>
                                        </p:attrNameLst>
                                      </p:cBhvr>
                                      <p:to>
                                        <a:schemeClr val="accent2"/>
                                      </p:to>
                                    </p:animClr>
                                    <p:set>
                                      <p:cBhvr>
                                        <p:cTn id="19" dur="2000" fill="hold"/>
                                        <p:tgtEl>
                                          <p:spTgt spid="14"/>
                                        </p:tgtEl>
                                        <p:attrNameLst>
                                          <p:attrName>fill.type</p:attrName>
                                        </p:attrNameLst>
                                      </p:cBhvr>
                                      <p:to>
                                        <p:strVal val="solid"/>
                                      </p:to>
                                    </p:set>
                                    <p:set>
                                      <p:cBhvr>
                                        <p:cTn id="20" dur="2000" fill="hold"/>
                                        <p:tgtEl>
                                          <p:spTgt spid="1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5"/>
                                        </p:tgtEl>
                                        <p:attrNameLst>
                                          <p:attrName>fillcolor</p:attrName>
                                        </p:attrNameLst>
                                      </p:cBhvr>
                                      <p:to>
                                        <a:schemeClr val="accent2"/>
                                      </p:to>
                                    </p:animClr>
                                    <p:set>
                                      <p:cBhvr>
                                        <p:cTn id="25" dur="2000" fill="hold"/>
                                        <p:tgtEl>
                                          <p:spTgt spid="15"/>
                                        </p:tgtEl>
                                        <p:attrNameLst>
                                          <p:attrName>fill.type</p:attrName>
                                        </p:attrNameLst>
                                      </p:cBhvr>
                                      <p:to>
                                        <p:strVal val="solid"/>
                                      </p:to>
                                    </p:set>
                                    <p:set>
                                      <p:cBhvr>
                                        <p:cTn id="26"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489857" y="3028050"/>
            <a:ext cx="1599195" cy="1553909"/>
          </a:xfrm>
          <a:prstGeom prst="round2DiagRect">
            <a:avLst>
              <a:gd name="adj1" fmla="val 4636"/>
              <a:gd name="adj2" fmla="val 0"/>
            </a:avLst>
          </a:prstGeom>
          <a:noFill/>
          <a:ln w="76200" cap="rnd">
            <a:solidFill>
              <a:schemeClr val="accent2"/>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300" dirty="0">
              <a:solidFill>
                <a:prstClr val="black"/>
              </a:solidFill>
              <a:latin typeface="Calibri Light" panose="020F0302020204030204"/>
            </a:endParaRPr>
          </a:p>
        </p:txBody>
      </p:sp>
      <p:sp>
        <p:nvSpPr>
          <p:cNvPr id="4" name="Round Diagonal Corner Rectangle 3"/>
          <p:cNvSpPr/>
          <p:nvPr/>
        </p:nvSpPr>
        <p:spPr>
          <a:xfrm>
            <a:off x="4316566" y="2924741"/>
            <a:ext cx="1782386" cy="1784975"/>
          </a:xfrm>
          <a:prstGeom prst="round2DiagRect">
            <a:avLst>
              <a:gd name="adj1" fmla="val 4635"/>
              <a:gd name="adj2" fmla="val 0"/>
            </a:avLst>
          </a:prstGeom>
          <a:noFill/>
          <a:ln w="76200" cap="rnd">
            <a:solidFill>
              <a:schemeClr val="accent2"/>
            </a:solidFill>
          </a:ln>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solidFill>
                  <a:prstClr val="black"/>
                </a:solidFill>
              </a:rPr>
              <a:t> </a:t>
            </a:r>
          </a:p>
        </p:txBody>
      </p:sp>
      <p:sp>
        <p:nvSpPr>
          <p:cNvPr id="5" name="Round Diagonal Corner Rectangle 4"/>
          <p:cNvSpPr/>
          <p:nvPr/>
        </p:nvSpPr>
        <p:spPr>
          <a:xfrm>
            <a:off x="6224604" y="3347982"/>
            <a:ext cx="1920240" cy="2179654"/>
          </a:xfrm>
          <a:prstGeom prst="round2DiagRect">
            <a:avLst>
              <a:gd name="adj1" fmla="val 5137"/>
              <a:gd name="adj2" fmla="val 0"/>
            </a:avLst>
          </a:prstGeom>
          <a:noFill/>
          <a:ln w="76200" cap="rnd">
            <a:solidFill>
              <a:schemeClr val="accent2"/>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prstClr val="black"/>
              </a:solidFill>
            </a:endParaRPr>
          </a:p>
        </p:txBody>
      </p:sp>
      <p:sp>
        <p:nvSpPr>
          <p:cNvPr id="7" name="Title 6"/>
          <p:cNvSpPr>
            <a:spLocks noGrp="1"/>
          </p:cNvSpPr>
          <p:nvPr>
            <p:ph type="title" idx="4294967295"/>
          </p:nvPr>
        </p:nvSpPr>
        <p:spPr>
          <a:xfrm>
            <a:off x="107504" y="620688"/>
            <a:ext cx="8876110" cy="593096"/>
          </a:xfrm>
        </p:spPr>
        <p:txBody>
          <a:bodyPr>
            <a:noAutofit/>
          </a:bodyPr>
          <a:lstStyle/>
          <a:p>
            <a:pPr algn="ctr"/>
            <a:r>
              <a:rPr lang="en-US" sz="3300" b="0" dirty="0">
                <a:solidFill>
                  <a:schemeClr val="accent1">
                    <a:lumMod val="50000"/>
                  </a:schemeClr>
                </a:solidFill>
                <a:latin typeface="Minion Pro"/>
              </a:rPr>
              <a:t>THE PSTA BETWEEN TRINIDAD AND TOBAGO AND PANAMA</a:t>
            </a:r>
            <a:endParaRPr lang="en-US" sz="3300" b="0" dirty="0">
              <a:solidFill>
                <a:schemeClr val="accent1">
                  <a:lumMod val="50000"/>
                </a:schemeClr>
              </a:solidFill>
              <a:latin typeface="Minion Pro"/>
            </a:endParaRPr>
          </a:p>
        </p:txBody>
      </p:sp>
      <p:sp>
        <p:nvSpPr>
          <p:cNvPr id="9" name="Round Diagonal Corner Rectangle 8"/>
          <p:cNvSpPr/>
          <p:nvPr/>
        </p:nvSpPr>
        <p:spPr>
          <a:xfrm>
            <a:off x="2176096" y="3347983"/>
            <a:ext cx="1961048" cy="2157776"/>
          </a:xfrm>
          <a:prstGeom prst="round2DiagRect">
            <a:avLst>
              <a:gd name="adj1" fmla="val 4635"/>
              <a:gd name="adj2" fmla="val 0"/>
            </a:avLst>
          </a:prstGeom>
          <a:noFill/>
          <a:ln w="76200" cap="rnd">
            <a:solidFill>
              <a:schemeClr val="accent2"/>
            </a:solidFill>
          </a:ln>
          <a:effectLst>
            <a:reflection blurRad="6350" stA="52000" endA="300" endPos="35000" dir="5400000" sy="-100000" algn="bl" rotWithShape="0"/>
          </a:effectLst>
          <a:scene3d>
            <a:camera prst="orthographicFront"/>
            <a:lightRig rig="soft" dir="t"/>
          </a:scene3d>
          <a:sp3d prstMaterial="matte">
            <a:bevelT/>
            <a:contourClr>
              <a:schemeClr val="accent3">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prstClr val="black"/>
              </a:solidFill>
              <a:latin typeface="Calibri Light" panose="020F0302020204030204"/>
            </a:endParaRPr>
          </a:p>
        </p:txBody>
      </p:sp>
      <p:sp>
        <p:nvSpPr>
          <p:cNvPr id="6" name="TextBox 5"/>
          <p:cNvSpPr txBox="1"/>
          <p:nvPr/>
        </p:nvSpPr>
        <p:spPr>
          <a:xfrm>
            <a:off x="3718053" y="1679909"/>
            <a:ext cx="5013101" cy="854080"/>
          </a:xfrm>
          <a:prstGeom prst="rect">
            <a:avLst/>
          </a:prstGeom>
          <a:noFill/>
        </p:spPr>
        <p:txBody>
          <a:bodyPr wrap="square" rtlCol="0">
            <a:spAutoFit/>
          </a:bodyPr>
          <a:lstStyle/>
          <a:p>
            <a:r>
              <a:rPr lang="en-US" sz="3300" dirty="0">
                <a:solidFill>
                  <a:srgbClr val="A5AB81"/>
                </a:solidFill>
                <a:latin typeface="AR CENA" panose="02000000000000000000" pitchFamily="2" charset="0"/>
              </a:rPr>
              <a:t>          </a:t>
            </a:r>
            <a:r>
              <a:rPr lang="en-US" sz="4950" dirty="0">
                <a:solidFill>
                  <a:schemeClr val="accent2">
                    <a:lumMod val="60000"/>
                    <a:lumOff val="40000"/>
                  </a:schemeClr>
                </a:solidFill>
                <a:latin typeface="AR CENA" panose="02000000000000000000" pitchFamily="2" charset="0"/>
              </a:rPr>
              <a:t>WHAT’S IN IT?</a:t>
            </a:r>
          </a:p>
        </p:txBody>
      </p:sp>
      <p:sp>
        <p:nvSpPr>
          <p:cNvPr id="8" name="Rectangle 7"/>
          <p:cNvSpPr/>
          <p:nvPr/>
        </p:nvSpPr>
        <p:spPr>
          <a:xfrm>
            <a:off x="489856" y="3028050"/>
            <a:ext cx="1599195" cy="1061829"/>
          </a:xfrm>
          <a:prstGeom prst="rect">
            <a:avLst/>
          </a:prstGeom>
        </p:spPr>
        <p:txBody>
          <a:bodyPr wrap="square">
            <a:spAutoFit/>
          </a:bodyPr>
          <a:lstStyle/>
          <a:p>
            <a:r>
              <a:rPr lang="en-US" sz="2100" dirty="0" smtClean="0">
                <a:solidFill>
                  <a:srgbClr val="0070C0"/>
                </a:solidFill>
              </a:rPr>
              <a:t>PART 1</a:t>
            </a:r>
          </a:p>
          <a:p>
            <a:r>
              <a:rPr lang="en-US" sz="2100" dirty="0" smtClean="0">
                <a:solidFill>
                  <a:schemeClr val="accent2">
                    <a:lumMod val="60000"/>
                    <a:lumOff val="40000"/>
                  </a:schemeClr>
                </a:solidFill>
              </a:rPr>
              <a:t>General Provisions</a:t>
            </a:r>
            <a:endParaRPr lang="en-US" sz="2100" dirty="0">
              <a:solidFill>
                <a:schemeClr val="accent2">
                  <a:lumMod val="60000"/>
                  <a:lumOff val="40000"/>
                </a:schemeClr>
              </a:solidFill>
            </a:endParaRPr>
          </a:p>
        </p:txBody>
      </p:sp>
      <p:sp>
        <p:nvSpPr>
          <p:cNvPr id="10" name="TextBox 9"/>
          <p:cNvSpPr txBox="1"/>
          <p:nvPr/>
        </p:nvSpPr>
        <p:spPr>
          <a:xfrm>
            <a:off x="6446439" y="3393172"/>
            <a:ext cx="1698405" cy="2023631"/>
          </a:xfrm>
          <a:prstGeom prst="rect">
            <a:avLst/>
          </a:prstGeom>
          <a:noFill/>
        </p:spPr>
        <p:txBody>
          <a:bodyPr wrap="square" rtlCol="0">
            <a:spAutoFit/>
          </a:bodyPr>
          <a:lstStyle/>
          <a:p>
            <a:r>
              <a:rPr lang="en-US" sz="1600" dirty="0" smtClean="0">
                <a:solidFill>
                  <a:srgbClr val="0070C0"/>
                </a:solidFill>
              </a:rPr>
              <a:t>PART VI</a:t>
            </a:r>
          </a:p>
          <a:p>
            <a:r>
              <a:rPr lang="en-US" sz="1600" dirty="0" smtClean="0">
                <a:solidFill>
                  <a:schemeClr val="accent2">
                    <a:lumMod val="60000"/>
                    <a:lumOff val="40000"/>
                  </a:schemeClr>
                </a:solidFill>
              </a:rPr>
              <a:t>Institutional Arrangements</a:t>
            </a:r>
          </a:p>
          <a:p>
            <a:endParaRPr lang="en-US" sz="1600" dirty="0">
              <a:solidFill>
                <a:schemeClr val="accent2">
                  <a:lumMod val="60000"/>
                  <a:lumOff val="40000"/>
                </a:schemeClr>
              </a:solidFill>
            </a:endParaRPr>
          </a:p>
          <a:p>
            <a:r>
              <a:rPr lang="en-US" sz="1600" dirty="0" smtClean="0">
                <a:solidFill>
                  <a:schemeClr val="accent2">
                    <a:lumMod val="60000"/>
                    <a:lumOff val="40000"/>
                  </a:schemeClr>
                </a:solidFill>
              </a:rPr>
              <a:t>Joint Administration </a:t>
            </a:r>
            <a:r>
              <a:rPr lang="en-US" sz="1600" dirty="0" err="1" smtClean="0">
                <a:solidFill>
                  <a:schemeClr val="accent2">
                    <a:lumMod val="60000"/>
                    <a:lumOff val="40000"/>
                  </a:schemeClr>
                </a:solidFill>
              </a:rPr>
              <a:t>Commision</a:t>
            </a:r>
            <a:endParaRPr lang="en-US" sz="1600" dirty="0" smtClean="0">
              <a:solidFill>
                <a:schemeClr val="accent2">
                  <a:lumMod val="60000"/>
                  <a:lumOff val="40000"/>
                </a:schemeClr>
              </a:solidFill>
            </a:endParaRPr>
          </a:p>
          <a:p>
            <a:endParaRPr lang="en-US" sz="1350" dirty="0">
              <a:solidFill>
                <a:prstClr val="black"/>
              </a:solidFill>
            </a:endParaRPr>
          </a:p>
        </p:txBody>
      </p:sp>
      <p:sp>
        <p:nvSpPr>
          <p:cNvPr id="11" name="TextBox 10"/>
          <p:cNvSpPr txBox="1"/>
          <p:nvPr/>
        </p:nvSpPr>
        <p:spPr>
          <a:xfrm>
            <a:off x="2455248" y="4437809"/>
            <a:ext cx="1524242" cy="923330"/>
          </a:xfrm>
          <a:prstGeom prst="rect">
            <a:avLst/>
          </a:prstGeom>
          <a:noFill/>
        </p:spPr>
        <p:txBody>
          <a:bodyPr wrap="square" rtlCol="0">
            <a:spAutoFit/>
          </a:bodyPr>
          <a:lstStyle/>
          <a:p>
            <a:r>
              <a:rPr lang="en-US" dirty="0" smtClean="0">
                <a:solidFill>
                  <a:srgbClr val="0070C0"/>
                </a:solidFill>
              </a:rPr>
              <a:t>Part III</a:t>
            </a:r>
          </a:p>
          <a:p>
            <a:r>
              <a:rPr lang="en-US" dirty="0" smtClean="0">
                <a:solidFill>
                  <a:schemeClr val="accent2">
                    <a:lumMod val="60000"/>
                    <a:lumOff val="40000"/>
                  </a:schemeClr>
                </a:solidFill>
              </a:rPr>
              <a:t>Trade Facilitation</a:t>
            </a:r>
            <a:endParaRPr lang="en-US" dirty="0">
              <a:solidFill>
                <a:schemeClr val="accent2">
                  <a:lumMod val="60000"/>
                  <a:lumOff val="40000"/>
                </a:schemeClr>
              </a:solidFill>
            </a:endParaRPr>
          </a:p>
        </p:txBody>
      </p:sp>
      <p:sp>
        <p:nvSpPr>
          <p:cNvPr id="12" name="TextBox 11"/>
          <p:cNvSpPr txBox="1"/>
          <p:nvPr/>
        </p:nvSpPr>
        <p:spPr>
          <a:xfrm>
            <a:off x="2426599" y="3466563"/>
            <a:ext cx="1581539" cy="923330"/>
          </a:xfrm>
          <a:prstGeom prst="rect">
            <a:avLst/>
          </a:prstGeom>
          <a:noFill/>
        </p:spPr>
        <p:txBody>
          <a:bodyPr wrap="square" rtlCol="0">
            <a:spAutoFit/>
          </a:bodyPr>
          <a:lstStyle/>
          <a:p>
            <a:r>
              <a:rPr lang="en-US" dirty="0" smtClean="0">
                <a:solidFill>
                  <a:srgbClr val="0070C0"/>
                </a:solidFill>
              </a:rPr>
              <a:t>PART II</a:t>
            </a:r>
            <a:endParaRPr lang="en-US" dirty="0">
              <a:solidFill>
                <a:srgbClr val="0070C0"/>
              </a:solidFill>
            </a:endParaRPr>
          </a:p>
          <a:p>
            <a:r>
              <a:rPr lang="en-US" dirty="0" smtClean="0">
                <a:solidFill>
                  <a:schemeClr val="accent2">
                    <a:lumMod val="60000"/>
                    <a:lumOff val="40000"/>
                  </a:schemeClr>
                </a:solidFill>
              </a:rPr>
              <a:t>Trade in Goods</a:t>
            </a:r>
            <a:endParaRPr lang="en-US" dirty="0">
              <a:solidFill>
                <a:schemeClr val="accent2">
                  <a:lumMod val="60000"/>
                  <a:lumOff val="40000"/>
                </a:schemeClr>
              </a:solidFill>
            </a:endParaRPr>
          </a:p>
        </p:txBody>
      </p:sp>
      <p:sp>
        <p:nvSpPr>
          <p:cNvPr id="13" name="TextBox 12"/>
          <p:cNvSpPr txBox="1"/>
          <p:nvPr/>
        </p:nvSpPr>
        <p:spPr>
          <a:xfrm>
            <a:off x="2297595" y="2097989"/>
            <a:ext cx="1839549" cy="738664"/>
          </a:xfrm>
          <a:prstGeom prst="rect">
            <a:avLst/>
          </a:prstGeom>
          <a:noFill/>
        </p:spPr>
        <p:txBody>
          <a:bodyPr wrap="square" rtlCol="0">
            <a:spAutoFit/>
          </a:bodyPr>
          <a:lstStyle/>
          <a:p>
            <a:r>
              <a:rPr lang="en-US" sz="2100" dirty="0">
                <a:solidFill>
                  <a:srgbClr val="94B6D2">
                    <a:lumMod val="75000"/>
                  </a:srgbClr>
                </a:solidFill>
                <a:latin typeface="AR JULIAN" panose="02000000000000000000" pitchFamily="2" charset="0"/>
                <a:ea typeface="BatangChe" panose="02030609000101010101" pitchFamily="49" charset="-127"/>
              </a:rPr>
              <a:t>THIRTY ARTICLES</a:t>
            </a:r>
          </a:p>
        </p:txBody>
      </p:sp>
      <p:sp>
        <p:nvSpPr>
          <p:cNvPr id="2" name="TextBox 1"/>
          <p:cNvSpPr txBox="1"/>
          <p:nvPr/>
        </p:nvSpPr>
        <p:spPr>
          <a:xfrm>
            <a:off x="4572769" y="3028050"/>
            <a:ext cx="1296144" cy="830997"/>
          </a:xfrm>
          <a:prstGeom prst="rect">
            <a:avLst/>
          </a:prstGeom>
          <a:noFill/>
        </p:spPr>
        <p:txBody>
          <a:bodyPr wrap="square" rtlCol="0">
            <a:spAutoFit/>
          </a:bodyPr>
          <a:lstStyle/>
          <a:p>
            <a:r>
              <a:rPr lang="en-US" sz="1600" dirty="0" smtClean="0">
                <a:solidFill>
                  <a:srgbClr val="0070C0"/>
                </a:solidFill>
              </a:rPr>
              <a:t>PART IV </a:t>
            </a:r>
          </a:p>
          <a:p>
            <a:r>
              <a:rPr lang="en-US" sz="1600" dirty="0" smtClean="0">
                <a:solidFill>
                  <a:schemeClr val="accent2">
                    <a:lumMod val="60000"/>
                    <a:lumOff val="40000"/>
                  </a:schemeClr>
                </a:solidFill>
              </a:rPr>
              <a:t>Trade in Services</a:t>
            </a:r>
            <a:endParaRPr lang="en-US" sz="1600" dirty="0">
              <a:solidFill>
                <a:schemeClr val="accent2">
                  <a:lumMod val="60000"/>
                  <a:lumOff val="40000"/>
                </a:schemeClr>
              </a:solidFill>
            </a:endParaRPr>
          </a:p>
        </p:txBody>
      </p:sp>
      <p:sp>
        <p:nvSpPr>
          <p:cNvPr id="15" name="TextBox 14"/>
          <p:cNvSpPr txBox="1"/>
          <p:nvPr/>
        </p:nvSpPr>
        <p:spPr>
          <a:xfrm>
            <a:off x="4545559" y="3941649"/>
            <a:ext cx="1448681" cy="646331"/>
          </a:xfrm>
          <a:prstGeom prst="rect">
            <a:avLst/>
          </a:prstGeom>
          <a:noFill/>
        </p:spPr>
        <p:txBody>
          <a:bodyPr wrap="square" rtlCol="0">
            <a:spAutoFit/>
          </a:bodyPr>
          <a:lstStyle/>
          <a:p>
            <a:r>
              <a:rPr lang="en-US" dirty="0" smtClean="0">
                <a:solidFill>
                  <a:srgbClr val="0070C0"/>
                </a:solidFill>
              </a:rPr>
              <a:t>PART V</a:t>
            </a:r>
          </a:p>
          <a:p>
            <a:r>
              <a:rPr lang="en-US" dirty="0" smtClean="0">
                <a:solidFill>
                  <a:schemeClr val="accent2">
                    <a:lumMod val="60000"/>
                    <a:lumOff val="40000"/>
                  </a:schemeClr>
                </a:solidFill>
              </a:rPr>
              <a:t>Investment</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79186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2"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par>
                                <p:cTn id="16" presetID="6" presetClass="emph" presetSubtype="0" autoRev="1" fill="hold" grpId="1" nodeType="withEffect">
                                  <p:stCondLst>
                                    <p:cond delay="500"/>
                                  </p:stCondLst>
                                  <p:childTnLst>
                                    <p:animScale>
                                      <p:cBhvr>
                                        <p:cTn id="17" dur="500" fill="hold"/>
                                        <p:tgtEl>
                                          <p:spTgt spid="4"/>
                                        </p:tgtEl>
                                      </p:cBhvr>
                                      <p:by x="5000" y="5000"/>
                                    </p:animScale>
                                  </p:childTnLst>
                                </p:cTn>
                              </p:par>
                              <p:par>
                                <p:cTn id="18" presetID="52" presetClass="entr" presetSubtype="0"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Scale>
                                      <p:cBhvr>
                                        <p:cTn id="2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
                                        </p:tgtEl>
                                        <p:attrNameLst>
                                          <p:attrName>ppt_x</p:attrName>
                                          <p:attrName>ppt_y</p:attrName>
                                        </p:attrNameLst>
                                      </p:cBhvr>
                                    </p:animMotion>
                                    <p:animEffect transition="in" filter="fade">
                                      <p:cBhvr>
                                        <p:cTn id="22" dur="1000"/>
                                        <p:tgtEl>
                                          <p:spTgt spid="5"/>
                                        </p:tgtEl>
                                      </p:cBhvr>
                                    </p:animEffect>
                                  </p:childTnLst>
                                </p:cTn>
                              </p:par>
                              <p:par>
                                <p:cTn id="23" presetID="6" presetClass="emph" presetSubtype="0" autoRev="1" fill="hold" grpId="1" nodeType="withEffect">
                                  <p:stCondLst>
                                    <p:cond delay="1000"/>
                                  </p:stCondLst>
                                  <p:childTnLst>
                                    <p:animScale>
                                      <p:cBhvr>
                                        <p:cTn id="24" dur="500" fill="hold"/>
                                        <p:tgtEl>
                                          <p:spTgt spid="5"/>
                                        </p:tgtEl>
                                      </p:cBhvr>
                                      <p:by x="5000" y="5000"/>
                                    </p:animScale>
                                  </p:childTnLst>
                                </p:cTn>
                              </p:par>
                              <p:par>
                                <p:cTn id="25" presetID="52" presetClass="entr" presetSubtype="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Scale>
                                      <p:cBhvr>
                                        <p:cTn id="2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9"/>
                                        </p:tgtEl>
                                        <p:attrNameLst>
                                          <p:attrName>ppt_x</p:attrName>
                                          <p:attrName>ppt_y</p:attrName>
                                        </p:attrNameLst>
                                      </p:cBhvr>
                                    </p:animMotion>
                                    <p:animEffect transition="in" filter="fade">
                                      <p:cBhvr>
                                        <p:cTn id="29" dur="1000"/>
                                        <p:tgtEl>
                                          <p:spTgt spid="9"/>
                                        </p:tgtEl>
                                      </p:cBhvr>
                                    </p:animEffect>
                                  </p:childTnLst>
                                </p:cTn>
                              </p:par>
                              <p:par>
                                <p:cTn id="30" presetID="6" presetClass="emph" presetSubtype="0" autoRev="1" fill="hold" grpId="1" nodeType="withEffect">
                                  <p:stCondLst>
                                    <p:cond delay="500"/>
                                  </p:stCondLst>
                                  <p:childTnLst>
                                    <p:animScale>
                                      <p:cBhvr>
                                        <p:cTn id="31" dur="500" fill="hold"/>
                                        <p:tgtEl>
                                          <p:spTgt spid="9"/>
                                        </p:tgtEl>
                                      </p:cBhvr>
                                      <p:by x="5000" y="5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
                                        </p:tgtEl>
                                        <p:attrNameLst>
                                          <p:attrName>ppt_c</p:attrName>
                                        </p:attrNameLst>
                                      </p:cBhvr>
                                      <p:to>
                                        <a:srgbClr val="3366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animBg="1"/>
      <p:bldP spid="9" grpId="1" animBg="1"/>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1887121"/>
              </p:ext>
            </p:extLst>
          </p:nvPr>
        </p:nvGraphicFramePr>
        <p:xfrm>
          <a:off x="251519" y="332653"/>
          <a:ext cx="8496945" cy="5851247"/>
        </p:xfrm>
        <a:graphic>
          <a:graphicData uri="http://schemas.openxmlformats.org/drawingml/2006/table">
            <a:tbl>
              <a:tblPr firstRow="1" bandRow="1">
                <a:tableStyleId>{5C22544A-7EE6-4342-B048-85BDC9FD1C3A}</a:tableStyleId>
              </a:tblPr>
              <a:tblGrid>
                <a:gridCol w="2832315"/>
                <a:gridCol w="2832315"/>
                <a:gridCol w="2832315"/>
              </a:tblGrid>
              <a:tr h="504059">
                <a:tc gridSpan="3">
                  <a:txBody>
                    <a:bodyPr/>
                    <a:lstStyle/>
                    <a:p>
                      <a:pPr algn="ctr"/>
                      <a:r>
                        <a:rPr lang="en-US" sz="2000" b="0" dirty="0" smtClean="0">
                          <a:solidFill>
                            <a:schemeClr val="accent1">
                              <a:lumMod val="50000"/>
                            </a:schemeClr>
                          </a:solidFill>
                          <a:latin typeface="Minion Pro"/>
                        </a:rPr>
                        <a:t>ARTICLES</a:t>
                      </a:r>
                      <a:r>
                        <a:rPr lang="en-US" sz="2000" b="0" baseline="0" dirty="0" smtClean="0">
                          <a:solidFill>
                            <a:schemeClr val="accent1">
                              <a:lumMod val="50000"/>
                            </a:schemeClr>
                          </a:solidFill>
                          <a:latin typeface="Minion Pro"/>
                        </a:rPr>
                        <a:t> – TRINIDAD AND TOBAGO AND PANAMA PSTA</a:t>
                      </a:r>
                      <a:endParaRPr lang="en-US" sz="2000" b="0" dirty="0">
                        <a:solidFill>
                          <a:schemeClr val="accent1">
                            <a:lumMod val="50000"/>
                          </a:schemeClr>
                        </a:solidFill>
                        <a:latin typeface="Minion Pro"/>
                      </a:endParaRPr>
                    </a:p>
                  </a:txBody>
                  <a:tcPr marL="68580" marR="68580" marT="34290" marB="34290">
                    <a:noFill/>
                  </a:tcPr>
                </a:tc>
                <a:tc hMerge="1">
                  <a:txBody>
                    <a:bodyPr/>
                    <a:lstStyle/>
                    <a:p>
                      <a:endParaRPr lang="en-US"/>
                    </a:p>
                  </a:txBody>
                  <a:tcPr/>
                </a:tc>
                <a:tc hMerge="1">
                  <a:txBody>
                    <a:bodyPr/>
                    <a:lstStyle/>
                    <a:p>
                      <a:endParaRPr lang="en-US" dirty="0"/>
                    </a:p>
                  </a:txBody>
                  <a:tcPr/>
                </a:tc>
              </a:tr>
              <a:tr h="547033">
                <a:tc>
                  <a:txBody>
                    <a:bodyPr/>
                    <a:lstStyle/>
                    <a:p>
                      <a:pPr algn="l"/>
                      <a:r>
                        <a:rPr lang="en-US" sz="1100" dirty="0" smtClean="0"/>
                        <a:t>1 Establishment of a Partial Scope Trade Agreement</a:t>
                      </a:r>
                    </a:p>
                  </a:txBody>
                  <a:tcPr marL="68580" marR="68580" marT="34290" marB="34290">
                    <a:solidFill>
                      <a:schemeClr val="accent1">
                        <a:lumMod val="60000"/>
                        <a:lumOff val="40000"/>
                      </a:schemeClr>
                    </a:solidFill>
                  </a:tcPr>
                </a:tc>
                <a:tc>
                  <a:txBody>
                    <a:bodyPr/>
                    <a:lstStyle/>
                    <a:p>
                      <a:pPr algn="l"/>
                      <a:r>
                        <a:rPr lang="en-US" sz="1100" dirty="0" smtClean="0"/>
                        <a:t>11. Agricultural</a:t>
                      </a:r>
                      <a:r>
                        <a:rPr lang="en-US" sz="1100" baseline="0" dirty="0" smtClean="0"/>
                        <a:t> Export Subsidies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21. Future Liberalization</a:t>
                      </a:r>
                      <a:endParaRPr lang="en-US" sz="1100" dirty="0"/>
                    </a:p>
                  </a:txBody>
                  <a:tcPr marL="68580" marR="68580" marT="34290" marB="34290">
                    <a:solidFill>
                      <a:schemeClr val="accent2">
                        <a:lumMod val="60000"/>
                        <a:lumOff val="40000"/>
                      </a:schemeClr>
                    </a:solidFill>
                  </a:tcPr>
                </a:tc>
              </a:tr>
              <a:tr h="547033">
                <a:tc>
                  <a:txBody>
                    <a:bodyPr/>
                    <a:lstStyle/>
                    <a:p>
                      <a:pPr algn="l"/>
                      <a:r>
                        <a:rPr lang="en-US" sz="1100" dirty="0" smtClean="0"/>
                        <a:t>2. Objectives</a:t>
                      </a:r>
                    </a:p>
                  </a:txBody>
                  <a:tcPr marL="68580" marR="68580" marT="34290" marB="34290">
                    <a:solidFill>
                      <a:schemeClr val="accent1">
                        <a:lumMod val="60000"/>
                        <a:lumOff val="40000"/>
                      </a:schemeClr>
                    </a:solidFill>
                  </a:tcPr>
                </a:tc>
                <a:tc>
                  <a:txBody>
                    <a:bodyPr/>
                    <a:lstStyle/>
                    <a:p>
                      <a:pPr algn="l"/>
                      <a:r>
                        <a:rPr lang="en-US" sz="1100" dirty="0" smtClean="0"/>
                        <a:t>12.</a:t>
                      </a:r>
                      <a:r>
                        <a:rPr lang="en-US" sz="1100" baseline="0" dirty="0" smtClean="0"/>
                        <a:t> Bilateral Safeguard Measures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22.</a:t>
                      </a:r>
                      <a:r>
                        <a:rPr lang="en-US" sz="1100" baseline="0" dirty="0" smtClean="0"/>
                        <a:t> Future Negotiations</a:t>
                      </a:r>
                      <a:endParaRPr lang="en-US" sz="1100" dirty="0"/>
                    </a:p>
                  </a:txBody>
                  <a:tcPr marL="68580" marR="68580" marT="34290" marB="34290">
                    <a:solidFill>
                      <a:schemeClr val="accent2">
                        <a:lumMod val="60000"/>
                        <a:lumOff val="40000"/>
                      </a:schemeClr>
                    </a:solidFill>
                  </a:tcPr>
                </a:tc>
              </a:tr>
              <a:tr h="547033">
                <a:tc>
                  <a:txBody>
                    <a:bodyPr/>
                    <a:lstStyle/>
                    <a:p>
                      <a:pPr algn="l"/>
                      <a:r>
                        <a:rPr lang="en-US" sz="1100" dirty="0" smtClean="0"/>
                        <a:t>3. Definitions</a:t>
                      </a:r>
                      <a:r>
                        <a:rPr lang="en-US" sz="1100" baseline="0" dirty="0" smtClean="0"/>
                        <a:t> and Interpretations</a:t>
                      </a:r>
                    </a:p>
                  </a:txBody>
                  <a:tcPr marL="68580" marR="68580" marT="34290" marB="34290">
                    <a:solidFill>
                      <a:schemeClr val="accent1">
                        <a:lumMod val="60000"/>
                        <a:lumOff val="40000"/>
                      </a:schemeClr>
                    </a:solidFill>
                  </a:tcPr>
                </a:tc>
                <a:tc>
                  <a:txBody>
                    <a:bodyPr/>
                    <a:lstStyle/>
                    <a:p>
                      <a:pPr algn="l"/>
                      <a:r>
                        <a:rPr lang="en-US" sz="1100" dirty="0" smtClean="0"/>
                        <a:t>13. Global</a:t>
                      </a:r>
                      <a:r>
                        <a:rPr lang="en-US" sz="1100" baseline="0" dirty="0" smtClean="0"/>
                        <a:t> Safeguard Measures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23. Joint </a:t>
                      </a:r>
                      <a:r>
                        <a:rPr lang="en-US" sz="1100" dirty="0" smtClean="0"/>
                        <a:t>Administration </a:t>
                      </a:r>
                      <a:r>
                        <a:rPr lang="en-US" sz="1100" dirty="0" smtClean="0"/>
                        <a:t>Commission</a:t>
                      </a:r>
                      <a:endParaRPr lang="en-US" sz="1100" dirty="0"/>
                    </a:p>
                  </a:txBody>
                  <a:tcPr marL="68580" marR="68580" marT="34290" marB="34290">
                    <a:solidFill>
                      <a:schemeClr val="accent2">
                        <a:lumMod val="60000"/>
                        <a:lumOff val="40000"/>
                      </a:schemeClr>
                    </a:solidFill>
                  </a:tcPr>
                </a:tc>
              </a:tr>
              <a:tr h="547033">
                <a:tc>
                  <a:txBody>
                    <a:bodyPr/>
                    <a:lstStyle/>
                    <a:p>
                      <a:pPr algn="l"/>
                      <a:r>
                        <a:rPr lang="en-US" sz="1100" dirty="0" smtClean="0"/>
                        <a:t>4. Scope and Coverage</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14.</a:t>
                      </a:r>
                      <a:r>
                        <a:rPr lang="en-US" sz="1100" baseline="0" dirty="0" smtClean="0"/>
                        <a:t> Antidumping and </a:t>
                      </a:r>
                      <a:r>
                        <a:rPr lang="en-US" sz="1100" baseline="0" dirty="0" err="1" smtClean="0"/>
                        <a:t>Counterveiling</a:t>
                      </a:r>
                      <a:r>
                        <a:rPr lang="en-US" sz="1100" baseline="0" dirty="0" smtClean="0"/>
                        <a:t> Measures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24. Agreement</a:t>
                      </a:r>
                      <a:r>
                        <a:rPr lang="en-US" sz="1100" baseline="0" dirty="0" smtClean="0"/>
                        <a:t> Coordinators</a:t>
                      </a:r>
                    </a:p>
                    <a:p>
                      <a:pPr algn="l"/>
                      <a:endParaRPr lang="en-US" sz="1100" dirty="0"/>
                    </a:p>
                  </a:txBody>
                  <a:tcPr marL="68580" marR="68580" marT="34290" marB="34290">
                    <a:solidFill>
                      <a:schemeClr val="accent2">
                        <a:lumMod val="60000"/>
                        <a:lumOff val="40000"/>
                      </a:schemeClr>
                    </a:solidFill>
                  </a:tcPr>
                </a:tc>
              </a:tr>
              <a:tr h="485462">
                <a:tc>
                  <a:txBody>
                    <a:bodyPr/>
                    <a:lstStyle/>
                    <a:p>
                      <a:pPr algn="l"/>
                      <a:r>
                        <a:rPr lang="en-US" sz="1100" dirty="0" smtClean="0"/>
                        <a:t>5. Elimination</a:t>
                      </a:r>
                      <a:r>
                        <a:rPr lang="en-US" sz="1100" baseline="0" dirty="0" smtClean="0"/>
                        <a:t> of Tariffs/Market Access</a:t>
                      </a:r>
                      <a:endParaRPr lang="en-US" sz="1100" dirty="0"/>
                    </a:p>
                  </a:txBody>
                  <a:tcPr marL="68580" marR="68580" marT="34290" marB="34290">
                    <a:solidFill>
                      <a:schemeClr val="accent2">
                        <a:lumMod val="60000"/>
                        <a:lumOff val="40000"/>
                      </a:schemeClr>
                    </a:solidFill>
                  </a:tcPr>
                </a:tc>
                <a:tc>
                  <a:txBody>
                    <a:bodyPr/>
                    <a:lstStyle/>
                    <a:p>
                      <a:pPr algn="l"/>
                      <a:r>
                        <a:rPr lang="en-US" sz="1100" dirty="0" smtClean="0"/>
                        <a:t>15. Technical</a:t>
                      </a:r>
                      <a:r>
                        <a:rPr lang="en-US" sz="1100" baseline="0" dirty="0" smtClean="0"/>
                        <a:t> Barriers to Trade</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25. Dispute Settlement</a:t>
                      </a:r>
                      <a:endParaRPr lang="en-US" sz="1100" dirty="0"/>
                    </a:p>
                  </a:txBody>
                  <a:tcPr marL="68580" marR="68580" marT="34290" marB="34290">
                    <a:solidFill>
                      <a:schemeClr val="accent1">
                        <a:lumMod val="60000"/>
                        <a:lumOff val="40000"/>
                      </a:schemeClr>
                    </a:solidFill>
                  </a:tcPr>
                </a:tc>
              </a:tr>
              <a:tr h="547033">
                <a:tc>
                  <a:txBody>
                    <a:bodyPr/>
                    <a:lstStyle/>
                    <a:p>
                      <a:pPr algn="l"/>
                      <a:r>
                        <a:rPr lang="en-US" sz="1100" dirty="0" smtClean="0"/>
                        <a:t>6. National Treatment</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16. Sanitary and Phytosanitary Measures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26. General Exceptions</a:t>
                      </a:r>
                      <a:endParaRPr lang="en-US" sz="1100" dirty="0"/>
                    </a:p>
                  </a:txBody>
                  <a:tcPr marL="68580" marR="68580" marT="34290" marB="34290">
                    <a:solidFill>
                      <a:schemeClr val="accent1">
                        <a:lumMod val="60000"/>
                        <a:lumOff val="40000"/>
                      </a:schemeClr>
                    </a:solidFill>
                  </a:tcPr>
                </a:tc>
              </a:tr>
              <a:tr h="485462">
                <a:tc>
                  <a:txBody>
                    <a:bodyPr/>
                    <a:lstStyle/>
                    <a:p>
                      <a:pPr algn="l"/>
                      <a:r>
                        <a:rPr lang="en-US" sz="1100" dirty="0" smtClean="0"/>
                        <a:t>7. Rules of</a:t>
                      </a:r>
                      <a:r>
                        <a:rPr lang="en-US" sz="1100" baseline="0" dirty="0" smtClean="0"/>
                        <a:t> Origin</a:t>
                      </a:r>
                      <a:endParaRPr lang="en-US" sz="1100" dirty="0"/>
                    </a:p>
                  </a:txBody>
                  <a:tcPr marL="68580" marR="68580" marT="34290" marB="34290">
                    <a:solidFill>
                      <a:schemeClr val="accent2">
                        <a:lumMod val="60000"/>
                        <a:lumOff val="40000"/>
                      </a:schemeClr>
                    </a:solidFill>
                  </a:tcPr>
                </a:tc>
                <a:tc>
                  <a:txBody>
                    <a:bodyPr/>
                    <a:lstStyle/>
                    <a:p>
                      <a:pPr algn="l"/>
                      <a:r>
                        <a:rPr lang="en-US" sz="1100" dirty="0" smtClean="0"/>
                        <a:t>17. Customs Valuation</a:t>
                      </a:r>
                    </a:p>
                  </a:txBody>
                  <a:tcPr marL="68580" marR="68580" marT="34290" marB="34290">
                    <a:solidFill>
                      <a:schemeClr val="accent1">
                        <a:lumMod val="60000"/>
                        <a:lumOff val="40000"/>
                      </a:schemeClr>
                    </a:solidFill>
                  </a:tcPr>
                </a:tc>
                <a:tc>
                  <a:txBody>
                    <a:bodyPr/>
                    <a:lstStyle/>
                    <a:p>
                      <a:pPr algn="l"/>
                      <a:r>
                        <a:rPr lang="en-US" sz="1100" dirty="0" smtClean="0"/>
                        <a:t>27. Amendments/</a:t>
                      </a:r>
                      <a:r>
                        <a:rPr lang="en-US" sz="1100" baseline="0" dirty="0" smtClean="0"/>
                        <a:t> Modifications</a:t>
                      </a:r>
                      <a:endParaRPr lang="en-US" sz="1100" dirty="0"/>
                    </a:p>
                  </a:txBody>
                  <a:tcPr marL="68580" marR="68580" marT="34290" marB="34290">
                    <a:solidFill>
                      <a:schemeClr val="accent1">
                        <a:lumMod val="60000"/>
                        <a:lumOff val="40000"/>
                      </a:schemeClr>
                    </a:solidFill>
                  </a:tcPr>
                </a:tc>
              </a:tr>
              <a:tr h="547033">
                <a:tc>
                  <a:txBody>
                    <a:bodyPr/>
                    <a:lstStyle/>
                    <a:p>
                      <a:pPr algn="l"/>
                      <a:r>
                        <a:rPr lang="en-US" sz="1100" dirty="0" smtClean="0"/>
                        <a:t>8. Import and Export Restrictions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18. Objectives and Principles</a:t>
                      </a:r>
                      <a:r>
                        <a:rPr lang="en-US" sz="1100" baseline="0" dirty="0" smtClean="0"/>
                        <a:t> of Trade </a:t>
                      </a:r>
                      <a:r>
                        <a:rPr lang="en-US" sz="1100" baseline="0" dirty="0" smtClean="0"/>
                        <a:t>Facilitation</a:t>
                      </a:r>
                      <a:endParaRPr lang="en-US" sz="1100" dirty="0"/>
                    </a:p>
                  </a:txBody>
                  <a:tcPr marL="68580" marR="68580" marT="34290" marB="34290">
                    <a:solidFill>
                      <a:schemeClr val="accent2">
                        <a:lumMod val="60000"/>
                        <a:lumOff val="40000"/>
                      </a:schemeClr>
                    </a:solidFill>
                  </a:tcPr>
                </a:tc>
                <a:tc>
                  <a:txBody>
                    <a:bodyPr/>
                    <a:lstStyle/>
                    <a:p>
                      <a:pPr algn="l"/>
                      <a:r>
                        <a:rPr lang="en-US" sz="1100" dirty="0" smtClean="0"/>
                        <a:t>28. Annexes, Appendices and Footnotes</a:t>
                      </a:r>
                      <a:endParaRPr lang="en-US" sz="1100" dirty="0"/>
                    </a:p>
                  </a:txBody>
                  <a:tcPr marL="68580" marR="68580" marT="34290" marB="34290">
                    <a:solidFill>
                      <a:schemeClr val="accent2">
                        <a:lumMod val="60000"/>
                        <a:lumOff val="40000"/>
                      </a:schemeClr>
                    </a:solidFill>
                  </a:tcPr>
                </a:tc>
              </a:tr>
              <a:tr h="547033">
                <a:tc>
                  <a:txBody>
                    <a:bodyPr/>
                    <a:lstStyle/>
                    <a:p>
                      <a:pPr algn="l"/>
                      <a:r>
                        <a:rPr lang="en-US" sz="1100" dirty="0" smtClean="0"/>
                        <a:t>9. Import Licensing</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19. Specific</a:t>
                      </a:r>
                      <a:r>
                        <a:rPr lang="en-US" sz="1100" baseline="0" dirty="0" smtClean="0"/>
                        <a:t> Provisions to Promote Cooperation</a:t>
                      </a:r>
                      <a:endParaRPr lang="en-US" sz="1100" dirty="0"/>
                    </a:p>
                  </a:txBody>
                  <a:tcPr marL="68580" marR="68580" marT="34290" marB="34290">
                    <a:solidFill>
                      <a:schemeClr val="accent2">
                        <a:lumMod val="60000"/>
                        <a:lumOff val="40000"/>
                      </a:schemeClr>
                    </a:solidFill>
                  </a:tcPr>
                </a:tc>
                <a:tc>
                  <a:txBody>
                    <a:bodyPr/>
                    <a:lstStyle/>
                    <a:p>
                      <a:pPr algn="l"/>
                      <a:r>
                        <a:rPr lang="en-US" sz="1100" dirty="0" smtClean="0"/>
                        <a:t>29. Entry into Force</a:t>
                      </a:r>
                      <a:endParaRPr lang="en-US" sz="1100" dirty="0"/>
                    </a:p>
                  </a:txBody>
                  <a:tcPr marL="68580" marR="68580" marT="34290" marB="34290">
                    <a:solidFill>
                      <a:schemeClr val="accent1">
                        <a:lumMod val="60000"/>
                        <a:lumOff val="40000"/>
                      </a:schemeClr>
                    </a:solidFill>
                  </a:tcPr>
                </a:tc>
              </a:tr>
              <a:tr h="547033">
                <a:tc>
                  <a:txBody>
                    <a:bodyPr/>
                    <a:lstStyle/>
                    <a:p>
                      <a:pPr algn="l"/>
                      <a:r>
                        <a:rPr lang="en-US" sz="1100" dirty="0" smtClean="0"/>
                        <a:t>10. Consular Fees</a:t>
                      </a:r>
                      <a:endParaRPr lang="en-US" sz="1100" dirty="0"/>
                    </a:p>
                  </a:txBody>
                  <a:tcPr marL="68580" marR="68580" marT="34290" marB="34290">
                    <a:solidFill>
                      <a:schemeClr val="accent1">
                        <a:lumMod val="60000"/>
                        <a:lumOff val="40000"/>
                      </a:schemeClr>
                    </a:solidFill>
                  </a:tcPr>
                </a:tc>
                <a:tc>
                  <a:txBody>
                    <a:bodyPr/>
                    <a:lstStyle/>
                    <a:p>
                      <a:pPr algn="l"/>
                      <a:r>
                        <a:rPr lang="en-US" sz="1100" dirty="0" smtClean="0"/>
                        <a:t>20.</a:t>
                      </a:r>
                      <a:r>
                        <a:rPr lang="en-US" sz="1100" baseline="0" dirty="0" smtClean="0"/>
                        <a:t> Technical Cooperation Work </a:t>
                      </a:r>
                      <a:r>
                        <a:rPr lang="en-US" sz="1100" baseline="0" dirty="0" err="1" smtClean="0"/>
                        <a:t>Programme</a:t>
                      </a:r>
                      <a:endParaRPr lang="en-US" sz="1100" dirty="0"/>
                    </a:p>
                  </a:txBody>
                  <a:tcPr marL="68580" marR="68580" marT="34290" marB="34290">
                    <a:solidFill>
                      <a:schemeClr val="accent2">
                        <a:lumMod val="60000"/>
                        <a:lumOff val="40000"/>
                      </a:schemeClr>
                    </a:solidFill>
                  </a:tcPr>
                </a:tc>
                <a:tc>
                  <a:txBody>
                    <a:bodyPr/>
                    <a:lstStyle/>
                    <a:p>
                      <a:pPr algn="l"/>
                      <a:r>
                        <a:rPr lang="en-US" sz="1100" dirty="0" smtClean="0"/>
                        <a:t>30.</a:t>
                      </a:r>
                      <a:r>
                        <a:rPr lang="en-US" sz="1100" baseline="0" dirty="0" smtClean="0"/>
                        <a:t> Termination</a:t>
                      </a:r>
                      <a:endParaRPr lang="en-US" sz="1100" dirty="0"/>
                    </a:p>
                  </a:txBody>
                  <a:tcPr marL="68580" marR="68580" marT="34290" marB="34290">
                    <a:solidFill>
                      <a:schemeClr val="accent1">
                        <a:lumMod val="60000"/>
                        <a:lumOff val="40000"/>
                      </a:schemeClr>
                    </a:solidFill>
                  </a:tcPr>
                </a:tc>
              </a:tr>
            </a:tbl>
          </a:graphicData>
        </a:graphic>
      </p:graphicFrame>
    </p:spTree>
    <p:extLst>
      <p:ext uri="{BB962C8B-B14F-4D97-AF65-F5344CB8AC3E}">
        <p14:creationId xmlns:p14="http://schemas.microsoft.com/office/powerpoint/2010/main" val="158588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lumMod val="50000"/>
                  </a:schemeClr>
                </a:solidFill>
              </a:rPr>
              <a:t>OBJECTIVES OF THE PSTA</a:t>
            </a:r>
            <a:endParaRPr lang="en-US" dirty="0">
              <a:solidFill>
                <a:schemeClr val="accent1">
                  <a:lumMod val="50000"/>
                </a:schemeClr>
              </a:solidFill>
            </a:endParaRPr>
          </a:p>
        </p:txBody>
      </p:sp>
      <p:sp>
        <p:nvSpPr>
          <p:cNvPr id="5" name="Subtitle 4"/>
          <p:cNvSpPr>
            <a:spLocks noGrp="1"/>
          </p:cNvSpPr>
          <p:nvPr>
            <p:ph type="subTitle" idx="1"/>
          </p:nvPr>
        </p:nvSpPr>
        <p:spPr/>
        <p:txBody>
          <a:bodyPr/>
          <a:lstStyle/>
          <a:p>
            <a:pPr marL="342900" indent="-342900" algn="just">
              <a:buFont typeface="Wingdings" panose="05000000000000000000" pitchFamily="2" charset="2"/>
              <a:buChar char="v"/>
            </a:pPr>
            <a:r>
              <a:rPr lang="en-US" sz="2000" dirty="0" smtClean="0">
                <a:solidFill>
                  <a:schemeClr val="accent1">
                    <a:lumMod val="75000"/>
                  </a:schemeClr>
                </a:solidFill>
              </a:rPr>
              <a:t>Promote </a:t>
            </a:r>
            <a:r>
              <a:rPr lang="en-US" sz="2000" dirty="0">
                <a:solidFill>
                  <a:schemeClr val="accent1">
                    <a:lumMod val="75000"/>
                  </a:schemeClr>
                </a:solidFill>
              </a:rPr>
              <a:t>through the expansion of trade in goods and services the harmonious development of economic relations between the </a:t>
            </a:r>
            <a:r>
              <a:rPr lang="en-US" sz="2000" dirty="0" smtClean="0">
                <a:solidFill>
                  <a:schemeClr val="accent1">
                    <a:lumMod val="75000"/>
                  </a:schemeClr>
                </a:solidFill>
              </a:rPr>
              <a:t>parties</a:t>
            </a:r>
          </a:p>
          <a:p>
            <a:pPr marL="342900" indent="-342900" algn="just">
              <a:buFont typeface="Wingdings" panose="05000000000000000000" pitchFamily="2" charset="2"/>
              <a:buChar char="v"/>
            </a:pPr>
            <a:endParaRPr lang="en-US" sz="2000" dirty="0">
              <a:solidFill>
                <a:schemeClr val="accent1">
                  <a:lumMod val="75000"/>
                </a:schemeClr>
              </a:solidFill>
            </a:endParaRPr>
          </a:p>
          <a:p>
            <a:pPr marL="342900" indent="-342900" algn="just">
              <a:buFont typeface="Wingdings" panose="05000000000000000000" pitchFamily="2" charset="2"/>
              <a:buChar char="v"/>
            </a:pPr>
            <a:r>
              <a:rPr lang="en-US" sz="2000" dirty="0">
                <a:solidFill>
                  <a:schemeClr val="accent1">
                    <a:lumMod val="75000"/>
                  </a:schemeClr>
                </a:solidFill>
              </a:rPr>
              <a:t>Contribute to the removal of barriers to </a:t>
            </a:r>
            <a:r>
              <a:rPr lang="en-US" sz="2000" dirty="0" smtClean="0">
                <a:solidFill>
                  <a:schemeClr val="accent1">
                    <a:lumMod val="75000"/>
                  </a:schemeClr>
                </a:solidFill>
              </a:rPr>
              <a:t>trade</a:t>
            </a:r>
          </a:p>
          <a:p>
            <a:pPr marL="342900" indent="-342900" algn="just">
              <a:buFont typeface="Wingdings" panose="05000000000000000000" pitchFamily="2" charset="2"/>
              <a:buChar char="v"/>
            </a:pPr>
            <a:endParaRPr lang="en-US" sz="2000" dirty="0">
              <a:solidFill>
                <a:schemeClr val="accent1">
                  <a:lumMod val="75000"/>
                </a:schemeClr>
              </a:solidFill>
            </a:endParaRPr>
          </a:p>
          <a:p>
            <a:pPr marL="342900" indent="-342900" algn="just">
              <a:buFont typeface="Wingdings" panose="05000000000000000000" pitchFamily="2" charset="2"/>
              <a:buChar char="v"/>
            </a:pPr>
            <a:r>
              <a:rPr lang="en-US" sz="2000" dirty="0">
                <a:solidFill>
                  <a:schemeClr val="accent1">
                    <a:lumMod val="75000"/>
                  </a:schemeClr>
                </a:solidFill>
              </a:rPr>
              <a:t>Enhance the development and expansion of </a:t>
            </a:r>
            <a:r>
              <a:rPr lang="en-US" sz="2000" dirty="0" smtClean="0">
                <a:solidFill>
                  <a:schemeClr val="accent1">
                    <a:lumMod val="75000"/>
                  </a:schemeClr>
                </a:solidFill>
              </a:rPr>
              <a:t>trade</a:t>
            </a:r>
          </a:p>
          <a:p>
            <a:pPr marL="342900" indent="-342900" algn="just">
              <a:buFont typeface="Wingdings" panose="05000000000000000000" pitchFamily="2" charset="2"/>
              <a:buChar char="v"/>
            </a:pPr>
            <a:endParaRPr lang="en-US" sz="2000" dirty="0">
              <a:solidFill>
                <a:schemeClr val="accent1">
                  <a:lumMod val="75000"/>
                </a:schemeClr>
              </a:solidFill>
            </a:endParaRPr>
          </a:p>
          <a:p>
            <a:pPr marL="342900" indent="-342900" algn="just">
              <a:buFont typeface="Wingdings" panose="05000000000000000000" pitchFamily="2" charset="2"/>
              <a:buChar char="v"/>
            </a:pPr>
            <a:r>
              <a:rPr lang="en-US" sz="2000" dirty="0">
                <a:solidFill>
                  <a:schemeClr val="accent1">
                    <a:lumMod val="75000"/>
                  </a:schemeClr>
                </a:solidFill>
              </a:rPr>
              <a:t>Strengthen cooperation activities in all areas relevant to </a:t>
            </a:r>
            <a:r>
              <a:rPr lang="en-US" sz="2000" dirty="0" smtClean="0">
                <a:solidFill>
                  <a:schemeClr val="accent1">
                    <a:lumMod val="75000"/>
                  </a:schemeClr>
                </a:solidFill>
              </a:rPr>
              <a:t>trade</a:t>
            </a:r>
          </a:p>
          <a:p>
            <a:pPr marL="342900" indent="-342900" algn="just">
              <a:buFont typeface="Wingdings" panose="05000000000000000000" pitchFamily="2" charset="2"/>
              <a:buChar char="v"/>
            </a:pPr>
            <a:endParaRPr lang="en-US" sz="2000" dirty="0">
              <a:solidFill>
                <a:schemeClr val="accent1">
                  <a:lumMod val="75000"/>
                </a:schemeClr>
              </a:solidFill>
            </a:endParaRPr>
          </a:p>
          <a:p>
            <a:pPr marL="342900" indent="-342900" algn="just">
              <a:buFont typeface="Wingdings" panose="05000000000000000000" pitchFamily="2" charset="2"/>
              <a:buChar char="v"/>
            </a:pPr>
            <a:r>
              <a:rPr lang="en-US" sz="2000" dirty="0">
                <a:solidFill>
                  <a:schemeClr val="accent1">
                    <a:lumMod val="75000"/>
                  </a:schemeClr>
                </a:solidFill>
              </a:rPr>
              <a:t>Provide fair conditions for </a:t>
            </a:r>
            <a:r>
              <a:rPr lang="en-US" sz="2000" dirty="0" smtClean="0">
                <a:solidFill>
                  <a:schemeClr val="accent1">
                    <a:lumMod val="75000"/>
                  </a:schemeClr>
                </a:solidFill>
              </a:rPr>
              <a:t>competition</a:t>
            </a:r>
          </a:p>
          <a:p>
            <a:pPr marL="342900" indent="-342900" algn="just">
              <a:buFont typeface="Wingdings" panose="05000000000000000000" pitchFamily="2" charset="2"/>
              <a:buChar char="v"/>
            </a:pPr>
            <a:endParaRPr lang="en-US" sz="2000" dirty="0">
              <a:solidFill>
                <a:schemeClr val="accent1">
                  <a:lumMod val="75000"/>
                </a:schemeClr>
              </a:solidFill>
            </a:endParaRPr>
          </a:p>
          <a:p>
            <a:pPr marL="342900" indent="-342900" algn="just">
              <a:buFont typeface="Wingdings" panose="05000000000000000000" pitchFamily="2" charset="2"/>
              <a:buChar char="v"/>
            </a:pPr>
            <a:r>
              <a:rPr lang="en-US" sz="2000" dirty="0">
                <a:solidFill>
                  <a:schemeClr val="accent1">
                    <a:lumMod val="75000"/>
                  </a:schemeClr>
                </a:solidFill>
              </a:rPr>
              <a:t>Develop mechanisms that facilitate investments</a:t>
            </a:r>
          </a:p>
          <a:p>
            <a:endParaRPr lang="en-US" dirty="0">
              <a:solidFill>
                <a:schemeClr val="accent1">
                  <a:lumMod val="75000"/>
                </a:schemeClr>
              </a:solidFill>
            </a:endParaRPr>
          </a:p>
        </p:txBody>
      </p:sp>
    </p:spTree>
    <p:extLst>
      <p:ext uri="{BB962C8B-B14F-4D97-AF65-F5344CB8AC3E}">
        <p14:creationId xmlns:p14="http://schemas.microsoft.com/office/powerpoint/2010/main" val="1726719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3000">
              <a:srgbClr val="FFFFFF"/>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7732" y="836712"/>
            <a:ext cx="5314950" cy="647090"/>
          </a:xfrm>
          <a:ln>
            <a:solidFill>
              <a:schemeClr val="accent6"/>
            </a:solidFill>
          </a:ln>
        </p:spPr>
        <p:txBody>
          <a:bodyPr/>
          <a:lstStyle/>
          <a:p>
            <a:r>
              <a:rPr lang="en-US" b="0" dirty="0" smtClean="0">
                <a:solidFill>
                  <a:schemeClr val="accent2">
                    <a:lumMod val="50000"/>
                  </a:schemeClr>
                </a:solidFill>
                <a:latin typeface="Minion Pro"/>
              </a:rPr>
              <a:t>Market Access for Goods</a:t>
            </a:r>
            <a:endParaRPr lang="en-US" b="0" dirty="0">
              <a:solidFill>
                <a:schemeClr val="accent2">
                  <a:lumMod val="50000"/>
                </a:schemeClr>
              </a:solidFill>
              <a:latin typeface="Minion Pro"/>
            </a:endParaRPr>
          </a:p>
        </p:txBody>
      </p:sp>
      <p:sp>
        <p:nvSpPr>
          <p:cNvPr id="3" name="Text Placeholder 2"/>
          <p:cNvSpPr>
            <a:spLocks noGrp="1"/>
          </p:cNvSpPr>
          <p:nvPr>
            <p:ph type="body" sz="quarter" idx="14"/>
          </p:nvPr>
        </p:nvSpPr>
        <p:spPr>
          <a:xfrm>
            <a:off x="2837732" y="1483802"/>
            <a:ext cx="5838724" cy="2881302"/>
          </a:xfrm>
          <a:solidFill>
            <a:schemeClr val="accent4">
              <a:lumMod val="20000"/>
              <a:lumOff val="80000"/>
              <a:alpha val="32000"/>
            </a:schemeClr>
          </a:solidFill>
          <a:ln>
            <a:solidFill>
              <a:schemeClr val="accent6"/>
            </a:solidFill>
          </a:ln>
        </p:spPr>
        <p:txBody>
          <a:bodyPr/>
          <a:lstStyle/>
          <a:p>
            <a:pPr>
              <a:spcBef>
                <a:spcPts val="0"/>
              </a:spcBef>
            </a:pPr>
            <a:endParaRPr lang="en-US" sz="1500" dirty="0" smtClean="0">
              <a:solidFill>
                <a:schemeClr val="accent4">
                  <a:lumMod val="60000"/>
                  <a:lumOff val="40000"/>
                </a:schemeClr>
              </a:solidFill>
            </a:endParaRPr>
          </a:p>
          <a:p>
            <a:pPr>
              <a:spcBef>
                <a:spcPts val="0"/>
              </a:spcBef>
            </a:pPr>
            <a:endParaRPr lang="en-US" sz="1500" dirty="0">
              <a:solidFill>
                <a:schemeClr val="accent4">
                  <a:lumMod val="60000"/>
                  <a:lumOff val="40000"/>
                </a:schemeClr>
              </a:solidFill>
            </a:endParaRPr>
          </a:p>
          <a:p>
            <a:pPr algn="just">
              <a:spcBef>
                <a:spcPts val="0"/>
              </a:spcBef>
            </a:pPr>
            <a:r>
              <a:rPr lang="en-US" sz="1800" dirty="0" smtClean="0">
                <a:solidFill>
                  <a:schemeClr val="accent2">
                    <a:lumMod val="50000"/>
                  </a:schemeClr>
                </a:solidFill>
              </a:rPr>
              <a:t>Annex </a:t>
            </a:r>
            <a:r>
              <a:rPr lang="en-US" sz="1800" dirty="0">
                <a:solidFill>
                  <a:schemeClr val="accent2">
                    <a:lumMod val="50000"/>
                  </a:schemeClr>
                </a:solidFill>
              </a:rPr>
              <a:t>A – List of Products from Trinidad and Tobago on which Panama will grant Preferential Access </a:t>
            </a:r>
            <a:r>
              <a:rPr lang="en-US" sz="1800" dirty="0" smtClean="0">
                <a:solidFill>
                  <a:schemeClr val="accent2">
                    <a:lumMod val="50000"/>
                  </a:schemeClr>
                </a:solidFill>
              </a:rPr>
              <a:t>(230 </a:t>
            </a:r>
            <a:r>
              <a:rPr lang="en-US" sz="1800" dirty="0">
                <a:solidFill>
                  <a:schemeClr val="accent2">
                    <a:lumMod val="50000"/>
                  </a:schemeClr>
                </a:solidFill>
              </a:rPr>
              <a:t>goods)</a:t>
            </a:r>
          </a:p>
          <a:p>
            <a:pPr algn="just">
              <a:spcBef>
                <a:spcPts val="0"/>
              </a:spcBef>
            </a:pPr>
            <a:endParaRPr lang="en-US" sz="1800" dirty="0">
              <a:solidFill>
                <a:schemeClr val="accent2">
                  <a:lumMod val="50000"/>
                </a:schemeClr>
              </a:solidFill>
            </a:endParaRPr>
          </a:p>
          <a:p>
            <a:pPr algn="just">
              <a:spcBef>
                <a:spcPts val="0"/>
              </a:spcBef>
            </a:pPr>
            <a:r>
              <a:rPr lang="en-US" sz="1800" dirty="0">
                <a:solidFill>
                  <a:schemeClr val="accent2">
                    <a:lumMod val="50000"/>
                  </a:schemeClr>
                </a:solidFill>
              </a:rPr>
              <a:t>Annex B – List of Products from Panama on which Trinidad and Tobago will grant Preferential Treatment (248 goods)</a:t>
            </a:r>
            <a:endParaRPr lang="en-US" sz="1800" dirty="0">
              <a:solidFill>
                <a:schemeClr val="accent2">
                  <a:lumMod val="50000"/>
                </a:schemeClr>
              </a:solidFill>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80116" y="2093534"/>
            <a:ext cx="2511380" cy="1816009"/>
          </a:xfrm>
        </p:spPr>
      </p:pic>
    </p:spTree>
    <p:extLst>
      <p:ext uri="{BB962C8B-B14F-4D97-AF65-F5344CB8AC3E}">
        <p14:creationId xmlns:p14="http://schemas.microsoft.com/office/powerpoint/2010/main" val="2709815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Wood Typ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11.xml><?xml version="1.0" encoding="utf-8"?>
<a:theme xmlns:a="http://schemas.openxmlformats.org/drawingml/2006/main" name="6_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6.xml><?xml version="1.0" encoding="utf-8"?>
<a:theme xmlns:a="http://schemas.openxmlformats.org/drawingml/2006/main" name="2_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7.xml><?xml version="1.0" encoding="utf-8"?>
<a:theme xmlns:a="http://schemas.openxmlformats.org/drawingml/2006/main" name="1_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8.xml><?xml version="1.0" encoding="utf-8"?>
<a:theme xmlns:a="http://schemas.openxmlformats.org/drawingml/2006/main" name="3_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9.xml><?xml version="1.0" encoding="utf-8"?>
<a:theme xmlns:a="http://schemas.openxmlformats.org/drawingml/2006/main" name="4_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213</TotalTime>
  <Words>2182</Words>
  <Application>Microsoft Office PowerPoint</Application>
  <PresentationFormat>On-screen Show (4:3)</PresentationFormat>
  <Paragraphs>459</Paragraphs>
  <Slides>22</Slides>
  <Notes>22</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22</vt:i4>
      </vt:variant>
    </vt:vector>
  </HeadingPairs>
  <TitlesOfParts>
    <vt:vector size="47" baseType="lpstr">
      <vt:lpstr>BatangChe</vt:lpstr>
      <vt:lpstr>AR CENA</vt:lpstr>
      <vt:lpstr>AR JULIAN</vt:lpstr>
      <vt:lpstr>Arial</vt:lpstr>
      <vt:lpstr>Arial Black</vt:lpstr>
      <vt:lpstr>Calibri</vt:lpstr>
      <vt:lpstr>Calibri Light</vt:lpstr>
      <vt:lpstr>Cambria</vt:lpstr>
      <vt:lpstr>Courier New</vt:lpstr>
      <vt:lpstr>Georgia</vt:lpstr>
      <vt:lpstr>Minion Pro</vt:lpstr>
      <vt:lpstr>Times New Roman</vt:lpstr>
      <vt:lpstr>Trebuchet MS</vt:lpstr>
      <vt:lpstr>Wingdings</vt:lpstr>
      <vt:lpstr>Office Theme</vt:lpstr>
      <vt:lpstr>1_Custom Design</vt:lpstr>
      <vt:lpstr>2_Custom Design</vt:lpstr>
      <vt:lpstr>Custom Design</vt:lpstr>
      <vt:lpstr>Wood Type</vt:lpstr>
      <vt:lpstr>2_Wood Type</vt:lpstr>
      <vt:lpstr>1_Wood Type</vt:lpstr>
      <vt:lpstr>3_Wood Type</vt:lpstr>
      <vt:lpstr>4_Wood Type</vt:lpstr>
      <vt:lpstr>5_Wood Type</vt:lpstr>
      <vt:lpstr>6_Wood Type</vt:lpstr>
      <vt:lpstr>PowerPoint Presentation</vt:lpstr>
      <vt:lpstr>OBJECTIVES</vt:lpstr>
      <vt:lpstr>Exports to Panama (2010-2016)</vt:lpstr>
      <vt:lpstr>Imports from Panama (2010-2016)</vt:lpstr>
      <vt:lpstr>THE TRADE AGREEMENT</vt:lpstr>
      <vt:lpstr>THE PSTA BETWEEN TRINIDAD AND TOBAGO AND PANAMA</vt:lpstr>
      <vt:lpstr>PowerPoint Presentation</vt:lpstr>
      <vt:lpstr>OBJECTIVES OF THE PSTA</vt:lpstr>
      <vt:lpstr>Market Access for Goods</vt:lpstr>
      <vt:lpstr>Annex A – Panama will grant Preferential Access </vt:lpstr>
      <vt:lpstr>Annex B – Trinidad and Tobago will grant Preferential Access</vt:lpstr>
      <vt:lpstr>Products of Interest - Export</vt:lpstr>
      <vt:lpstr>Products of Interest - Import</vt:lpstr>
      <vt:lpstr>Rules of Origin</vt:lpstr>
      <vt:lpstr>PowerPoint Presentation</vt:lpstr>
      <vt:lpstr>PowerPoint Presentation</vt:lpstr>
      <vt:lpstr>Joint Administration Commission</vt:lpstr>
      <vt:lpstr>Process to convene  Joint Administration Commission </vt:lpstr>
      <vt:lpstr>Draft Agenda -Joint Administration Commission</vt:lpstr>
      <vt:lpstr>Status of Implementation</vt:lpstr>
      <vt:lpstr>WAY FORWARD</vt:lpstr>
      <vt:lpstr>PowerPoint Presentation</vt:lpstr>
    </vt:vector>
  </TitlesOfParts>
  <Company>Ministry of Trade, Industry &amp; Investments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O'Neil</dc:creator>
  <cp:lastModifiedBy>Candice Lackhansingh</cp:lastModifiedBy>
  <cp:revision>37</cp:revision>
  <cp:lastPrinted>2018-05-23T22:10:58Z</cp:lastPrinted>
  <dcterms:created xsi:type="dcterms:W3CDTF">2018-05-23T18:45:17Z</dcterms:created>
  <dcterms:modified xsi:type="dcterms:W3CDTF">2018-05-23T22:21:42Z</dcterms:modified>
</cp:coreProperties>
</file>