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7" r:id="rId2"/>
    <p:sldId id="259" r:id="rId3"/>
    <p:sldId id="258" r:id="rId4"/>
    <p:sldId id="260" r:id="rId5"/>
    <p:sldId id="261" r:id="rId6"/>
    <p:sldId id="262" r:id="rId7"/>
    <p:sldId id="263" r:id="rId8"/>
    <p:sldId id="265" r:id="rId9"/>
    <p:sldId id="315" r:id="rId10"/>
    <p:sldId id="268" r:id="rId11"/>
    <p:sldId id="267" r:id="rId12"/>
    <p:sldId id="317" r:id="rId13"/>
    <p:sldId id="319" r:id="rId14"/>
    <p:sldId id="270" r:id="rId15"/>
    <p:sldId id="271" r:id="rId16"/>
    <p:sldId id="322" r:id="rId17"/>
    <p:sldId id="272" r:id="rId18"/>
    <p:sldId id="274" r:id="rId19"/>
    <p:sldId id="273" r:id="rId20"/>
    <p:sldId id="323" r:id="rId21"/>
    <p:sldId id="327" r:id="rId22"/>
    <p:sldId id="330" r:id="rId23"/>
    <p:sldId id="331" r:id="rId24"/>
    <p:sldId id="332" r:id="rId25"/>
    <p:sldId id="275" r:id="rId26"/>
    <p:sldId id="321" r:id="rId27"/>
    <p:sldId id="276" r:id="rId28"/>
    <p:sldId id="324" r:id="rId29"/>
    <p:sldId id="277" r:id="rId30"/>
    <p:sldId id="278" r:id="rId31"/>
    <p:sldId id="279" r:id="rId32"/>
    <p:sldId id="280" r:id="rId33"/>
    <p:sldId id="281" r:id="rId34"/>
    <p:sldId id="282" r:id="rId35"/>
    <p:sldId id="283" r:id="rId36"/>
    <p:sldId id="284" r:id="rId37"/>
    <p:sldId id="285" r:id="rId38"/>
    <p:sldId id="286" r:id="rId39"/>
    <p:sldId id="287" r:id="rId40"/>
    <p:sldId id="329" r:id="rId41"/>
    <p:sldId id="333" r:id="rId42"/>
    <p:sldId id="288" r:id="rId43"/>
    <p:sldId id="289" r:id="rId44"/>
    <p:sldId id="290" r:id="rId45"/>
    <p:sldId id="291" r:id="rId46"/>
    <p:sldId id="292" r:id="rId47"/>
    <p:sldId id="316" r:id="rId48"/>
    <p:sldId id="293" r:id="rId49"/>
    <p:sldId id="314" r:id="rId50"/>
    <p:sldId id="294" r:id="rId51"/>
    <p:sldId id="295" r:id="rId52"/>
    <p:sldId id="296" r:id="rId53"/>
    <p:sldId id="297" r:id="rId54"/>
    <p:sldId id="298" r:id="rId55"/>
    <p:sldId id="299" r:id="rId56"/>
    <p:sldId id="300" r:id="rId57"/>
    <p:sldId id="301" r:id="rId58"/>
    <p:sldId id="325" r:id="rId59"/>
    <p:sldId id="304" r:id="rId60"/>
    <p:sldId id="305" r:id="rId61"/>
    <p:sldId id="306" r:id="rId62"/>
    <p:sldId id="307" r:id="rId63"/>
    <p:sldId id="308" r:id="rId64"/>
    <p:sldId id="309" r:id="rId65"/>
    <p:sldId id="310" r:id="rId66"/>
    <p:sldId id="311" r:id="rId67"/>
    <p:sldId id="312" r:id="rId68"/>
    <p:sldId id="313" r:id="rId69"/>
    <p:sldId id="326" r:id="rId70"/>
  </p:sldIdLst>
  <p:sldSz cx="9144000" cy="6858000" type="screen4x3"/>
  <p:notesSz cx="7077075" cy="9369425"/>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630" y="-3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sanchez\Documents\India\graficas%20presentac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barrientos\Desktop\CBR-POLEC\presentacion%20pais%202016\Estadisticas%20comercio%20e%20inversion%20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barrientos\Desktop\CBR-POLEC\presentacion%20pais%202016\Estadisticas%20comercio%20e%20inversion%20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barrientos\Desktop\CBR-POLEC\presentacion%20pais%202016\Estadisticas%20comercio%20e%20inversion%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barChart>
        <c:barDir val="bar"/>
        <c:grouping val="clustered"/>
        <c:ser>
          <c:idx val="0"/>
          <c:order val="0"/>
          <c:dPt>
            <c:idx val="2"/>
            <c:spPr>
              <a:solidFill>
                <a:schemeClr val="accent2"/>
              </a:solidFill>
            </c:spPr>
          </c:dPt>
          <c:dLbls>
            <c:dLbl>
              <c:idx val="2"/>
              <c:tx>
                <c:rich>
                  <a:bodyPr/>
                  <a:lstStyle/>
                  <a:p>
                    <a:r>
                      <a:rPr lang="en-US" smtClean="0"/>
                      <a:t>3.9%</a:t>
                    </a:r>
                    <a:endParaRPr lang="en-US" dirty="0"/>
                  </a:p>
                </c:rich>
              </c:tx>
              <c:dLblPos val="outEnd"/>
              <c:showVal val="1"/>
              <c:extLst>
                <c:ext xmlns:c15="http://schemas.microsoft.com/office/drawing/2012/chart" uri="{CE6537A1-D6FC-4f65-9D91-7224C49458BB}">
                  <c15:layout/>
                </c:ext>
              </c:extLst>
            </c:dLbl>
            <c:spPr>
              <a:noFill/>
              <a:ln>
                <a:noFill/>
              </a:ln>
              <a:effectLst/>
            </c:spPr>
            <c:dLblPos val="outEnd"/>
            <c:showVal val="1"/>
            <c:extLst>
              <c:ext xmlns:c15="http://schemas.microsoft.com/office/drawing/2012/chart" uri="{CE6537A1-D6FC-4f65-9D91-7224C49458BB}">
                <c15:layout/>
                <c15:showLeaderLines val="0"/>
              </c:ext>
            </c:extLst>
          </c:dLbls>
          <c:cat>
            <c:strRef>
              <c:f>Hoja7!$A$2:$A$7</c:f>
              <c:strCache>
                <c:ptCount val="6"/>
                <c:pt idx="0">
                  <c:v>Panamá </c:v>
                </c:pt>
                <c:pt idx="1">
                  <c:v>Nicaragua</c:v>
                </c:pt>
                <c:pt idx="2">
                  <c:v>Guatemala</c:v>
                </c:pt>
                <c:pt idx="3">
                  <c:v>Costa Rica</c:v>
                </c:pt>
                <c:pt idx="4">
                  <c:v>Honduras</c:v>
                </c:pt>
                <c:pt idx="5">
                  <c:v>El Salvador</c:v>
                </c:pt>
              </c:strCache>
            </c:strRef>
          </c:cat>
          <c:val>
            <c:numRef>
              <c:f>Hoja7!$B$2:$B$7</c:f>
              <c:numCache>
                <c:formatCode>0%</c:formatCode>
                <c:ptCount val="6"/>
                <c:pt idx="0">
                  <c:v>6.0000000000000012E-2</c:v>
                </c:pt>
                <c:pt idx="1">
                  <c:v>5.000000000000001E-2</c:v>
                </c:pt>
                <c:pt idx="2">
                  <c:v>4.0000000000000008E-2</c:v>
                </c:pt>
                <c:pt idx="3" formatCode="0.00%">
                  <c:v>3.4000000000000002E-2</c:v>
                </c:pt>
                <c:pt idx="4">
                  <c:v>3.0000000000000006E-2</c:v>
                </c:pt>
                <c:pt idx="5" formatCode="0.00%">
                  <c:v>2.2000000000000002E-2</c:v>
                </c:pt>
              </c:numCache>
            </c:numRef>
          </c:val>
        </c:ser>
        <c:dLbls>
          <c:showVal val="1"/>
        </c:dLbls>
        <c:axId val="86827776"/>
        <c:axId val="86829312"/>
      </c:barChart>
      <c:catAx>
        <c:axId val="86827776"/>
        <c:scaling>
          <c:orientation val="minMax"/>
        </c:scaling>
        <c:axPos val="l"/>
        <c:numFmt formatCode="General" sourceLinked="0"/>
        <c:majorTickMark val="none"/>
        <c:tickLblPos val="nextTo"/>
        <c:crossAx val="86829312"/>
        <c:crosses val="autoZero"/>
        <c:auto val="1"/>
        <c:lblAlgn val="ctr"/>
        <c:lblOffset val="100"/>
      </c:catAx>
      <c:valAx>
        <c:axId val="86829312"/>
        <c:scaling>
          <c:orientation val="minMax"/>
        </c:scaling>
        <c:delete val="1"/>
        <c:axPos val="b"/>
        <c:majorGridlines/>
        <c:numFmt formatCode="0%" sourceLinked="1"/>
        <c:tickLblPos val="nextTo"/>
        <c:crossAx val="86827776"/>
        <c:crosses val="autoZero"/>
        <c:crossBetween val="between"/>
      </c:valAx>
    </c:plotArea>
    <c:plotVisOnly val="1"/>
    <c:dispBlanksAs val="gap"/>
  </c:chart>
  <c:txPr>
    <a:bodyPr/>
    <a:lstStyle/>
    <a:p>
      <a:pPr>
        <a:defRPr sz="1200">
          <a:solidFill>
            <a:schemeClr val="tx2"/>
          </a:solidFill>
          <a:latin typeface="Trebuchet MS" panose="020B060302020202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4"/>
          <c:order val="4"/>
          <c:explosion val="25"/>
          <c:dLbls>
            <c:dLbl>
              <c:idx val="0"/>
              <c:layout>
                <c:manualLayout>
                  <c:x val="3.7245278069010089E-2"/>
                  <c:y val="9.35475423365658E-2"/>
                </c:manualLayout>
              </c:layout>
              <c:showCatName val="1"/>
              <c:showPercent val="1"/>
              <c:extLst>
                <c:ext xmlns:c15="http://schemas.microsoft.com/office/drawing/2012/chart" uri="{CE6537A1-D6FC-4f65-9D91-7224C49458BB}">
                  <c15:layout/>
                </c:ext>
              </c:extLst>
            </c:dLbl>
            <c:dLbl>
              <c:idx val="1"/>
              <c:layout>
                <c:manualLayout>
                  <c:x val="1.6084872455814903E-2"/>
                  <c:y val="-3.8932975701112579E-2"/>
                </c:manualLayout>
              </c:layout>
              <c:showCatName val="1"/>
              <c:showPercent val="1"/>
              <c:extLst>
                <c:ext xmlns:c15="http://schemas.microsoft.com/office/drawing/2012/chart" uri="{CE6537A1-D6FC-4f65-9D91-7224C49458BB}">
                  <c15:layout/>
                </c:ext>
              </c:extLst>
            </c:dLbl>
            <c:dLbl>
              <c:idx val="2"/>
              <c:layout>
                <c:manualLayout>
                  <c:x val="-2.4943598703785479E-2"/>
                  <c:y val="-0.21788888536194395"/>
                </c:manualLayout>
              </c:layout>
              <c:showCatName val="1"/>
              <c:showPercent val="1"/>
              <c:extLst>
                <c:ext xmlns:c15="http://schemas.microsoft.com/office/drawing/2012/chart" uri="{CE6537A1-D6FC-4f65-9D91-7224C49458BB}">
                  <c15:layout/>
                </c:ext>
              </c:extLst>
            </c:dLbl>
            <c:spPr>
              <a:noFill/>
              <a:ln>
                <a:noFill/>
              </a:ln>
              <a:effectLst/>
            </c:spPr>
            <c:txPr>
              <a:bodyPr/>
              <a:lstStyle/>
              <a:p>
                <a:pPr>
                  <a:defRPr sz="1800"/>
                </a:pPr>
                <a:endParaRPr lang="en-US"/>
              </a:p>
            </c:txPr>
            <c:showCatName val="1"/>
            <c:showPercent val="1"/>
            <c:showLeaderLines val="1"/>
            <c:extLst>
              <c:ext xmlns:c15="http://schemas.microsoft.com/office/drawing/2012/chart" uri="{CE6537A1-D6FC-4f65-9D91-7224C49458BB}"/>
            </c:extLst>
          </c:dLbls>
          <c:cat>
            <c:strRef>
              <c:f>'exportaciones 2015'!$A$6:$A$67</c:f>
              <c:strCache>
                <c:ptCount val="3"/>
                <c:pt idx="0">
                  <c:v>Agricultural Industries</c:v>
                </c:pt>
                <c:pt idx="1">
                  <c:v>Extractive Industries</c:v>
                </c:pt>
                <c:pt idx="2">
                  <c:v>Manufacturing Industries</c:v>
                </c:pt>
              </c:strCache>
            </c:strRef>
          </c:cat>
          <c:val>
            <c:numRef>
              <c:f>'exportaciones 2015'!$F$6:$F$67</c:f>
              <c:numCache>
                <c:formatCode>#,##0</c:formatCode>
                <c:ptCount val="3"/>
                <c:pt idx="0">
                  <c:v>2624521462</c:v>
                </c:pt>
                <c:pt idx="1">
                  <c:v>1541671359</c:v>
                </c:pt>
                <c:pt idx="2">
                  <c:v>6560007820</c:v>
                </c:pt>
              </c:numCache>
            </c:numRef>
          </c:val>
        </c:ser>
        <c:ser>
          <c:idx val="3"/>
          <c:order val="3"/>
          <c:explosion val="25"/>
          <c:dLbls>
            <c:spPr>
              <a:noFill/>
              <a:ln>
                <a:noFill/>
              </a:ln>
              <a:effectLst/>
            </c:spPr>
            <c:showCatName val="1"/>
            <c:showPercent val="1"/>
            <c:showLeaderLines val="1"/>
            <c:extLst>
              <c:ext xmlns:c15="http://schemas.microsoft.com/office/drawing/2012/chart" uri="{CE6537A1-D6FC-4f65-9D91-7224C49458BB}"/>
            </c:extLst>
          </c:dLbls>
          <c:cat>
            <c:strRef>
              <c:f>'exportaciones 2015'!$A$6:$A$67</c:f>
              <c:strCache>
                <c:ptCount val="3"/>
                <c:pt idx="0">
                  <c:v>Agricultural Industries</c:v>
                </c:pt>
                <c:pt idx="1">
                  <c:v>Extractive Industries</c:v>
                </c:pt>
                <c:pt idx="2">
                  <c:v>Manufacturing Industries</c:v>
                </c:pt>
              </c:strCache>
            </c:strRef>
          </c:cat>
          <c:val>
            <c:numRef>
              <c:f>'exportaciones 2015'!$E$6:$E$67</c:f>
            </c:numRef>
          </c:val>
        </c:ser>
        <c:ser>
          <c:idx val="2"/>
          <c:order val="2"/>
          <c:explosion val="25"/>
          <c:dLbls>
            <c:spPr>
              <a:noFill/>
              <a:ln>
                <a:noFill/>
              </a:ln>
              <a:effectLst/>
            </c:spPr>
            <c:showCatName val="1"/>
            <c:showPercent val="1"/>
            <c:showLeaderLines val="1"/>
            <c:extLst>
              <c:ext xmlns:c15="http://schemas.microsoft.com/office/drawing/2012/chart" uri="{CE6537A1-D6FC-4f65-9D91-7224C49458BB}"/>
            </c:extLst>
          </c:dLbls>
          <c:cat>
            <c:strRef>
              <c:f>'exportaciones 2015'!$A$6:$A$67</c:f>
              <c:strCache>
                <c:ptCount val="3"/>
                <c:pt idx="0">
                  <c:v>Agricultural Industries</c:v>
                </c:pt>
                <c:pt idx="1">
                  <c:v>Extractive Industries</c:v>
                </c:pt>
                <c:pt idx="2">
                  <c:v>Manufacturing Industries</c:v>
                </c:pt>
              </c:strCache>
            </c:strRef>
          </c:cat>
          <c:val>
            <c:numRef>
              <c:f>'exportaciones 2015'!$D$6:$D$67</c:f>
            </c:numRef>
          </c:val>
        </c:ser>
        <c:ser>
          <c:idx val="1"/>
          <c:order val="1"/>
          <c:explosion val="25"/>
          <c:dLbls>
            <c:spPr>
              <a:noFill/>
              <a:ln>
                <a:noFill/>
              </a:ln>
              <a:effectLst/>
            </c:spPr>
            <c:showCatName val="1"/>
            <c:showPercent val="1"/>
            <c:showLeaderLines val="1"/>
            <c:extLst>
              <c:ext xmlns:c15="http://schemas.microsoft.com/office/drawing/2012/chart" uri="{CE6537A1-D6FC-4f65-9D91-7224C49458BB}"/>
            </c:extLst>
          </c:dLbls>
          <c:cat>
            <c:strRef>
              <c:f>'exportaciones 2015'!$A$6:$A$67</c:f>
              <c:strCache>
                <c:ptCount val="3"/>
                <c:pt idx="0">
                  <c:v>Agricultural Industries</c:v>
                </c:pt>
                <c:pt idx="1">
                  <c:v>Extractive Industries</c:v>
                </c:pt>
                <c:pt idx="2">
                  <c:v>Manufacturing Industries</c:v>
                </c:pt>
              </c:strCache>
            </c:strRef>
          </c:cat>
          <c:val>
            <c:numRef>
              <c:f>'exportaciones 2015'!$C$6:$C$67</c:f>
            </c:numRef>
          </c:val>
        </c:ser>
        <c:ser>
          <c:idx val="0"/>
          <c:order val="0"/>
          <c:explosion val="25"/>
          <c:dLbls>
            <c:spPr>
              <a:noFill/>
              <a:ln>
                <a:noFill/>
              </a:ln>
              <a:effectLst/>
            </c:spPr>
            <c:showCatName val="1"/>
            <c:showPercent val="1"/>
            <c:showLeaderLines val="1"/>
            <c:extLst>
              <c:ext xmlns:c15="http://schemas.microsoft.com/office/drawing/2012/chart" uri="{CE6537A1-D6FC-4f65-9D91-7224C49458BB}"/>
            </c:extLst>
          </c:dLbls>
          <c:cat>
            <c:strRef>
              <c:f>'exportaciones 2015'!$A$6:$A$67</c:f>
              <c:strCache>
                <c:ptCount val="3"/>
                <c:pt idx="0">
                  <c:v>Agricultural Industries</c:v>
                </c:pt>
                <c:pt idx="1">
                  <c:v>Extractive Industries</c:v>
                </c:pt>
                <c:pt idx="2">
                  <c:v>Manufacturing Industries</c:v>
                </c:pt>
              </c:strCache>
            </c:strRef>
          </c:cat>
          <c:val>
            <c:numRef>
              <c:f>'exportaciones 2015'!$B$6:$B$67</c:f>
            </c:numRef>
          </c:val>
        </c:ser>
        <c:dLbls>
          <c:showCatName val="1"/>
          <c:showPercent val="1"/>
        </c:dLbls>
        <c:firstSliceAng val="0"/>
      </c:pieChart>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4"/>
          <c:order val="4"/>
          <c:explosion val="25"/>
          <c:dLbls>
            <c:dLbl>
              <c:idx val="1"/>
              <c:layout>
                <c:manualLayout>
                  <c:x val="4.0046861329833781E-2"/>
                  <c:y val="0.37499159098553647"/>
                </c:manualLayout>
              </c:layout>
              <c:showCatName val="1"/>
              <c:showPercent val="1"/>
              <c:extLst>
                <c:ext xmlns:c15="http://schemas.microsoft.com/office/drawing/2012/chart" uri="{CE6537A1-D6FC-4f65-9D91-7224C49458BB}">
                  <c15:layout/>
                </c:ext>
              </c:extLst>
            </c:dLbl>
            <c:dLbl>
              <c:idx val="2"/>
              <c:layout>
                <c:manualLayout>
                  <c:x val="-8.4598097112860926E-2"/>
                  <c:y val="-0.51328069648109598"/>
                </c:manualLayout>
              </c:layout>
              <c:showCatName val="1"/>
              <c:showPercent val="1"/>
              <c:extLst>
                <c:ext xmlns:c15="http://schemas.microsoft.com/office/drawing/2012/chart" uri="{CE6537A1-D6FC-4f65-9D91-7224C49458BB}">
                  <c15:layout/>
                </c:ext>
              </c:extLst>
            </c:dLbl>
            <c:spPr>
              <a:noFill/>
              <a:ln>
                <a:noFill/>
              </a:ln>
              <a:effectLst/>
            </c:spPr>
            <c:txPr>
              <a:bodyPr/>
              <a:lstStyle/>
              <a:p>
                <a:pPr>
                  <a:defRPr sz="2000"/>
                </a:pPr>
                <a:endParaRPr lang="en-US"/>
              </a:p>
            </c:txPr>
            <c:showCatName val="1"/>
            <c:showPercent val="1"/>
            <c:showLeaderLines val="1"/>
            <c:extLst>
              <c:ext xmlns:c15="http://schemas.microsoft.com/office/drawing/2012/chart" uri="{CE6537A1-D6FC-4f65-9D91-7224C49458BB}">
                <c15:layout/>
              </c:ext>
            </c:extLst>
          </c:dLbls>
          <c:cat>
            <c:strRef>
              <c:f>'importaciones 2015'!$A$6:$A$67</c:f>
              <c:strCache>
                <c:ptCount val="3"/>
                <c:pt idx="0">
                  <c:v>Agricultural Industries</c:v>
                </c:pt>
                <c:pt idx="1">
                  <c:v>Extractive Industries</c:v>
                </c:pt>
                <c:pt idx="2">
                  <c:v>Manufacturing Industries</c:v>
                </c:pt>
              </c:strCache>
            </c:strRef>
          </c:cat>
          <c:val>
            <c:numRef>
              <c:f>'importaciones 2015'!$F$6:$F$67</c:f>
              <c:numCache>
                <c:formatCode>#,##0</c:formatCode>
                <c:ptCount val="3"/>
                <c:pt idx="0">
                  <c:v>703947691</c:v>
                </c:pt>
                <c:pt idx="1">
                  <c:v>3281890329</c:v>
                </c:pt>
                <c:pt idx="2">
                  <c:v>13653497365</c:v>
                </c:pt>
              </c:numCache>
            </c:numRef>
          </c:val>
        </c:ser>
        <c:ser>
          <c:idx val="3"/>
          <c:order val="3"/>
          <c:explosion val="25"/>
          <c:dLbls>
            <c:spPr>
              <a:noFill/>
              <a:ln>
                <a:noFill/>
              </a:ln>
              <a:effectLst/>
            </c:spPr>
            <c:showCatName val="1"/>
            <c:showPercent val="1"/>
            <c:showLeaderLines val="1"/>
            <c:extLst>
              <c:ext xmlns:c15="http://schemas.microsoft.com/office/drawing/2012/chart" uri="{CE6537A1-D6FC-4f65-9D91-7224C49458BB}"/>
            </c:extLst>
          </c:dLbls>
          <c:cat>
            <c:strRef>
              <c:f>'importaciones 2015'!$A$6:$A$67</c:f>
              <c:strCache>
                <c:ptCount val="3"/>
                <c:pt idx="0">
                  <c:v>Agricultural Industries</c:v>
                </c:pt>
                <c:pt idx="1">
                  <c:v>Extractive Industries</c:v>
                </c:pt>
                <c:pt idx="2">
                  <c:v>Manufacturing Industries</c:v>
                </c:pt>
              </c:strCache>
            </c:strRef>
          </c:cat>
          <c:val>
            <c:numRef>
              <c:f>'importaciones 2015'!$E$6:$E$67</c:f>
            </c:numRef>
          </c:val>
        </c:ser>
        <c:ser>
          <c:idx val="2"/>
          <c:order val="2"/>
          <c:explosion val="25"/>
          <c:dLbls>
            <c:spPr>
              <a:noFill/>
              <a:ln>
                <a:noFill/>
              </a:ln>
              <a:effectLst/>
            </c:spPr>
            <c:showCatName val="1"/>
            <c:showPercent val="1"/>
            <c:showLeaderLines val="1"/>
            <c:extLst>
              <c:ext xmlns:c15="http://schemas.microsoft.com/office/drawing/2012/chart" uri="{CE6537A1-D6FC-4f65-9D91-7224C49458BB}"/>
            </c:extLst>
          </c:dLbls>
          <c:cat>
            <c:strRef>
              <c:f>'importaciones 2015'!$A$6:$A$67</c:f>
              <c:strCache>
                <c:ptCount val="3"/>
                <c:pt idx="0">
                  <c:v>Agricultural Industries</c:v>
                </c:pt>
                <c:pt idx="1">
                  <c:v>Extractive Industries</c:v>
                </c:pt>
                <c:pt idx="2">
                  <c:v>Manufacturing Industries</c:v>
                </c:pt>
              </c:strCache>
            </c:strRef>
          </c:cat>
          <c:val>
            <c:numRef>
              <c:f>'importaciones 2015'!$D$6:$D$67</c:f>
            </c:numRef>
          </c:val>
        </c:ser>
        <c:ser>
          <c:idx val="1"/>
          <c:order val="1"/>
          <c:explosion val="25"/>
          <c:dLbls>
            <c:spPr>
              <a:noFill/>
              <a:ln>
                <a:noFill/>
              </a:ln>
              <a:effectLst/>
            </c:spPr>
            <c:showCatName val="1"/>
            <c:showPercent val="1"/>
            <c:showLeaderLines val="1"/>
            <c:extLst>
              <c:ext xmlns:c15="http://schemas.microsoft.com/office/drawing/2012/chart" uri="{CE6537A1-D6FC-4f65-9D91-7224C49458BB}"/>
            </c:extLst>
          </c:dLbls>
          <c:cat>
            <c:strRef>
              <c:f>'importaciones 2015'!$A$6:$A$67</c:f>
              <c:strCache>
                <c:ptCount val="3"/>
                <c:pt idx="0">
                  <c:v>Agricultural Industries</c:v>
                </c:pt>
                <c:pt idx="1">
                  <c:v>Extractive Industries</c:v>
                </c:pt>
                <c:pt idx="2">
                  <c:v>Manufacturing Industries</c:v>
                </c:pt>
              </c:strCache>
            </c:strRef>
          </c:cat>
          <c:val>
            <c:numRef>
              <c:f>'importaciones 2015'!$C$6:$C$67</c:f>
            </c:numRef>
          </c:val>
        </c:ser>
        <c:ser>
          <c:idx val="0"/>
          <c:order val="0"/>
          <c:explosion val="25"/>
          <c:dLbls>
            <c:spPr>
              <a:noFill/>
              <a:ln>
                <a:noFill/>
              </a:ln>
              <a:effectLst/>
            </c:spPr>
            <c:showCatName val="1"/>
            <c:showPercent val="1"/>
            <c:showLeaderLines val="1"/>
            <c:extLst>
              <c:ext xmlns:c15="http://schemas.microsoft.com/office/drawing/2012/chart" uri="{CE6537A1-D6FC-4f65-9D91-7224C49458BB}"/>
            </c:extLst>
          </c:dLbls>
          <c:cat>
            <c:strRef>
              <c:f>'importaciones 2015'!$A$6:$A$67</c:f>
              <c:strCache>
                <c:ptCount val="3"/>
                <c:pt idx="0">
                  <c:v>Agricultural Industries</c:v>
                </c:pt>
                <c:pt idx="1">
                  <c:v>Extractive Industries</c:v>
                </c:pt>
                <c:pt idx="2">
                  <c:v>Manufacturing Industries</c:v>
                </c:pt>
              </c:strCache>
            </c:strRef>
          </c:cat>
          <c:val>
            <c:numRef>
              <c:f>'importaciones 2015'!$B$6:$B$67</c:f>
            </c:numRef>
          </c:val>
        </c:ser>
        <c:dLbls>
          <c:showCatName val="1"/>
          <c:showPercent val="1"/>
        </c:dLbls>
        <c:firstSliceAng val="0"/>
      </c:pieChart>
    </c:plotArea>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'IED sectores '!$A$6</c:f>
              <c:strCache>
                <c:ptCount val="1"/>
                <c:pt idx="0">
                  <c:v>Total</c:v>
                </c:pt>
              </c:strCache>
            </c:strRef>
          </c:tx>
          <c:explosion val="25"/>
          <c:dLbls>
            <c:dLbl>
              <c:idx val="0"/>
              <c:layout>
                <c:manualLayout>
                  <c:x val="3.8954765978353775E-2"/>
                  <c:y val="8.3068401772606493E-2"/>
                </c:manualLayout>
              </c:layout>
              <c:tx>
                <c:rich>
                  <a:bodyPr/>
                  <a:lstStyle/>
                  <a:p>
                    <a:r>
                      <a:rPr lang="en-US" dirty="0" smtClean="0"/>
                      <a:t>Commerce</a:t>
                    </a:r>
                    <a:r>
                      <a:rPr lang="en-US" baseline="0" dirty="0"/>
                      <a:t>
</a:t>
                    </a:r>
                    <a:fld id="{FA86ACA3-E3CF-40FE-95F4-E01DD7D9CF48}" type="PERCENTAGE">
                      <a:rPr lang="en-US" baseline="0"/>
                      <a:pPr/>
                      <a:t>[PERCENTAGE]</a:t>
                    </a:fld>
                    <a:endParaRPr lang="en-US" baseline="0" dirty="0"/>
                  </a:p>
                </c:rich>
              </c:tx>
              <c:showCatName val="1"/>
              <c:showPercent val="1"/>
              <c:extLst>
                <c:ext xmlns:c15="http://schemas.microsoft.com/office/drawing/2012/chart" uri="{CE6537A1-D6FC-4f65-9D91-7224C49458BB}">
                  <c15:layout/>
                  <c15:dlblFieldTable/>
                  <c15:showDataLabelsRange val="0"/>
                </c:ext>
              </c:extLst>
            </c:dLbl>
            <c:dLbl>
              <c:idx val="1"/>
              <c:layout>
                <c:manualLayout>
                  <c:x val="7.5608721289358402E-2"/>
                  <c:y val="-3.9804826686171427E-2"/>
                </c:manualLayout>
              </c:layout>
              <c:tx>
                <c:rich>
                  <a:bodyPr/>
                  <a:lstStyle/>
                  <a:p>
                    <a:r>
                      <a:rPr lang="en-US" dirty="0" smtClean="0"/>
                      <a:t>Electricity </a:t>
                    </a:r>
                    <a:r>
                      <a:rPr lang="en-US" baseline="0" dirty="0"/>
                      <a:t>
</a:t>
                    </a:r>
                    <a:fld id="{9210A4C8-03AC-47CF-B330-18AA5D182EDC}" type="PERCENTAGE">
                      <a:rPr lang="en-US" baseline="0"/>
                      <a:pPr/>
                      <a:t>[PERCENTAGE]</a:t>
                    </a:fld>
                    <a:endParaRPr lang="en-US" baseline="0" dirty="0"/>
                  </a:p>
                </c:rich>
              </c:tx>
              <c:showCatName val="1"/>
              <c:showPercent val="1"/>
              <c:extLst>
                <c:ext xmlns:c15="http://schemas.microsoft.com/office/drawing/2012/chart" uri="{CE6537A1-D6FC-4f65-9D91-7224C49458BB}">
                  <c15:layout/>
                  <c15:dlblFieldTable/>
                  <c15:showDataLabelsRange val="0"/>
                </c:ext>
              </c:extLst>
            </c:dLbl>
            <c:dLbl>
              <c:idx val="2"/>
              <c:layout>
                <c:manualLayout>
                  <c:x val="-2.3267142261337734E-2"/>
                  <c:y val="-5.5462580862580234E-2"/>
                </c:manualLayout>
              </c:layout>
              <c:tx>
                <c:rich>
                  <a:bodyPr/>
                  <a:lstStyle/>
                  <a:p>
                    <a:r>
                      <a:rPr lang="en-US" dirty="0" smtClean="0"/>
                      <a:t>Manufacturing </a:t>
                    </a:r>
                    <a:r>
                      <a:rPr lang="en-US" dirty="0" err="1" smtClean="0"/>
                      <a:t>Indurstry</a:t>
                    </a:r>
                    <a:r>
                      <a:rPr lang="en-US" baseline="0" dirty="0"/>
                      <a:t>
</a:t>
                    </a:r>
                    <a:fld id="{114DAEA8-F7A0-4C6A-8D32-FB43D6D0CA9F}" type="PERCENTAGE">
                      <a:rPr lang="en-US" baseline="0"/>
                      <a:pPr/>
                      <a:t>[PERCENTAGE]</a:t>
                    </a:fld>
                    <a:endParaRPr lang="en-US" baseline="0" dirty="0"/>
                  </a:p>
                </c:rich>
              </c:tx>
              <c:showCatName val="1"/>
              <c:showPercent val="1"/>
              <c:extLst>
                <c:ext xmlns:c15="http://schemas.microsoft.com/office/drawing/2012/chart" uri="{CE6537A1-D6FC-4f65-9D91-7224C49458BB}">
                  <c15:layout/>
                  <c15:dlblFieldTable/>
                  <c15:showDataLabelsRange val="0"/>
                </c:ext>
              </c:extLst>
            </c:dLbl>
            <c:dLbl>
              <c:idx val="4"/>
              <c:tx>
                <c:rich>
                  <a:bodyPr/>
                  <a:lstStyle/>
                  <a:p>
                    <a:r>
                      <a:rPr lang="en-TT" smtClean="0"/>
                      <a:t>Banks and Insurance companies</a:t>
                    </a:r>
                    <a:r>
                      <a:rPr lang="en-TT" baseline="0" dirty="0"/>
                      <a:t>
</a:t>
                    </a:r>
                    <a:fld id="{28EA53CE-0AF6-4AEF-8440-276A7FD2ADD7}" type="PERCENTAGE">
                      <a:rPr lang="en-TT" baseline="0"/>
                      <a:pPr/>
                      <a:t>[PERCENTAGE]</a:t>
                    </a:fld>
                    <a:endParaRPr lang="en-TT" baseline="0" dirty="0"/>
                  </a:p>
                </c:rich>
              </c:tx>
              <c:showCatName val="1"/>
              <c:showPercent val="1"/>
              <c:extLst>
                <c:ext xmlns:c15="http://schemas.microsoft.com/office/drawing/2012/chart" uri="{CE6537A1-D6FC-4f65-9D91-7224C49458BB}">
                  <c15:layout/>
                  <c15:dlblFieldTable/>
                  <c15:showDataLabelsRange val="0"/>
                </c:ext>
              </c:extLst>
            </c:dLbl>
            <c:dLbl>
              <c:idx val="5"/>
              <c:layout>
                <c:manualLayout>
                  <c:x val="-6.1502562413407961E-3"/>
                  <c:y val="2.4062359530976404E-2"/>
                </c:manualLayout>
              </c:layout>
              <c:tx>
                <c:rich>
                  <a:bodyPr/>
                  <a:lstStyle/>
                  <a:p>
                    <a:r>
                      <a:rPr lang="en-TT" dirty="0" smtClean="0"/>
                      <a:t>Agriculture,</a:t>
                    </a:r>
                    <a:r>
                      <a:rPr lang="en-TT" baseline="0" dirty="0" smtClean="0"/>
                      <a:t> Petroleum, Mining and Quarrying</a:t>
                    </a:r>
                    <a:r>
                      <a:rPr lang="en-TT" baseline="0" dirty="0"/>
                      <a:t>
</a:t>
                    </a:r>
                    <a:fld id="{DCB95285-8DA4-4721-9373-505E5A157212}" type="PERCENTAGE">
                      <a:rPr lang="en-TT" baseline="0"/>
                      <a:pPr/>
                      <a:t>[PERCENTAGE]</a:t>
                    </a:fld>
                    <a:endParaRPr lang="en-TT" baseline="0" dirty="0"/>
                  </a:p>
                </c:rich>
              </c:tx>
              <c:showCatName val="1"/>
              <c:showPercent val="1"/>
              <c:extLst>
                <c:ext xmlns:c15="http://schemas.microsoft.com/office/drawing/2012/chart" uri="{CE6537A1-D6FC-4f65-9D91-7224C49458BB}">
                  <c15:layout/>
                  <c15:dlblFieldTable/>
                  <c15:showDataLabelsRange val="0"/>
                </c:ext>
              </c:extLst>
            </c:dLbl>
            <c:dLbl>
              <c:idx val="6"/>
              <c:layout>
                <c:manualLayout>
                  <c:x val="0.17126828800136498"/>
                  <c:y val="2.6201235933729871E-2"/>
                </c:manualLayout>
              </c:layout>
              <c:tx>
                <c:rich>
                  <a:bodyPr/>
                  <a:lstStyle/>
                  <a:p>
                    <a:r>
                      <a:rPr lang="en-US" sz="1800" dirty="0"/>
                      <a:t>Other Activities
5%</a:t>
                    </a:r>
                  </a:p>
                </c:rich>
              </c:tx>
              <c:showCatName val="1"/>
              <c:showPercent val="1"/>
              <c:extLst>
                <c:ext xmlns:c15="http://schemas.microsoft.com/office/drawing/2012/chart" uri="{CE6537A1-D6FC-4f65-9D91-7224C49458BB}">
                  <c15:layout/>
                </c:ext>
              </c:extLst>
            </c:dLbl>
            <c:spPr>
              <a:noFill/>
              <a:ln>
                <a:noFill/>
              </a:ln>
              <a:effectLst/>
            </c:spPr>
            <c:txPr>
              <a:bodyPr/>
              <a:lstStyle/>
              <a:p>
                <a:pPr>
                  <a:defRPr sz="1800"/>
                </a:pPr>
                <a:endParaRPr lang="en-US"/>
              </a:p>
            </c:txPr>
            <c:showCatName val="1"/>
            <c:showPercent val="1"/>
            <c:showLeaderLines val="1"/>
            <c:extLst>
              <c:ext xmlns:c15="http://schemas.microsoft.com/office/drawing/2012/chart" uri="{CE6537A1-D6FC-4f65-9D91-7224C49458BB}">
                <c15:layout/>
              </c:ext>
            </c:extLst>
          </c:dLbls>
          <c:cat>
            <c:strRef>
              <c:f>'IED sectores '!$B$5:$H$5</c:f>
              <c:strCache>
                <c:ptCount val="7"/>
                <c:pt idx="0">
                  <c:v>Electricity</c:v>
                </c:pt>
                <c:pt idx="1">
                  <c:v>Manufacturing Industries</c:v>
                </c:pt>
                <c:pt idx="2">
                  <c:v>Commerce</c:v>
                </c:pt>
                <c:pt idx="3">
                  <c:v>Telecomunications</c:v>
                </c:pt>
                <c:pt idx="4">
                  <c:v>
Agriculture, Petroleum , Mining and Quarrying</c:v>
                </c:pt>
                <c:pt idx="5">
                  <c:v>Banks and Insurance Companies</c:v>
                </c:pt>
                <c:pt idx="6">
                  <c:v>Other Activities</c:v>
                </c:pt>
              </c:strCache>
            </c:strRef>
          </c:cat>
          <c:val>
            <c:numRef>
              <c:f>'IED sectores '!$B$6:$H$6</c:f>
              <c:numCache>
                <c:formatCode>General</c:formatCode>
                <c:ptCount val="7"/>
                <c:pt idx="0">
                  <c:v>308.3</c:v>
                </c:pt>
                <c:pt idx="1">
                  <c:v>136.69999999999999</c:v>
                </c:pt>
                <c:pt idx="2">
                  <c:v>120.5</c:v>
                </c:pt>
                <c:pt idx="3">
                  <c:v>92.4</c:v>
                </c:pt>
                <c:pt idx="4">
                  <c:v>88.8</c:v>
                </c:pt>
                <c:pt idx="5">
                  <c:v>71</c:v>
                </c:pt>
                <c:pt idx="6">
                  <c:v>44.8</c:v>
                </c:pt>
              </c:numCache>
            </c:numRef>
          </c:val>
        </c:ser>
        <c:dLbls>
          <c:showCatName val="1"/>
          <c:showPercent val="1"/>
        </c:dLbls>
        <c:firstSliceAng val="0"/>
      </c:pieChart>
    </c:plotArea>
    <c:plotVisOnly val="1"/>
    <c:dispBlanksAs val="zero"/>
  </c:chart>
  <c:txPr>
    <a:bodyPr/>
    <a:lstStyle/>
    <a:p>
      <a:pPr>
        <a:defRPr sz="20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66732" cy="468471"/>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idx="1"/>
          </p:nvPr>
        </p:nvSpPr>
        <p:spPr>
          <a:xfrm>
            <a:off x="4008706" y="0"/>
            <a:ext cx="3066732" cy="468471"/>
          </a:xfrm>
          <a:prstGeom prst="rect">
            <a:avLst/>
          </a:prstGeom>
        </p:spPr>
        <p:txBody>
          <a:bodyPr vert="horz" lIns="91440" tIns="45720" rIns="91440" bIns="45720" rtlCol="0"/>
          <a:lstStyle>
            <a:lvl1pPr algn="r">
              <a:defRPr sz="1200"/>
            </a:lvl1pPr>
          </a:lstStyle>
          <a:p>
            <a:fld id="{5F31C4A7-757F-4915-8D4A-884BA1CA6ACB}" type="datetimeFigureOut">
              <a:rPr lang="es-GT" smtClean="0"/>
              <a:pPr/>
              <a:t>14/02/2017</a:t>
            </a:fld>
            <a:endParaRPr lang="es-GT"/>
          </a:p>
        </p:txBody>
      </p:sp>
      <p:sp>
        <p:nvSpPr>
          <p:cNvPr id="4" name="3 Marcador de imagen de diapositiva"/>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1440" tIns="45720" rIns="91440" bIns="45720" rtlCol="0" anchor="ctr"/>
          <a:lstStyle/>
          <a:p>
            <a:endParaRPr lang="es-GT"/>
          </a:p>
        </p:txBody>
      </p:sp>
      <p:sp>
        <p:nvSpPr>
          <p:cNvPr id="5" name="4 Marcador de notas"/>
          <p:cNvSpPr>
            <a:spLocks noGrp="1"/>
          </p:cNvSpPr>
          <p:nvPr>
            <p:ph type="body" sz="quarter" idx="3"/>
          </p:nvPr>
        </p:nvSpPr>
        <p:spPr>
          <a:xfrm>
            <a:off x="707708" y="4450477"/>
            <a:ext cx="5661660" cy="421624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5 Marcador de pie de página"/>
          <p:cNvSpPr>
            <a:spLocks noGrp="1"/>
          </p:cNvSpPr>
          <p:nvPr>
            <p:ph type="ftr" sz="quarter" idx="4"/>
          </p:nvPr>
        </p:nvSpPr>
        <p:spPr>
          <a:xfrm>
            <a:off x="1" y="8899328"/>
            <a:ext cx="3066732" cy="468471"/>
          </a:xfrm>
          <a:prstGeom prst="rect">
            <a:avLst/>
          </a:prstGeom>
        </p:spPr>
        <p:txBody>
          <a:bodyPr vert="horz" lIns="91440" tIns="45720" rIns="91440" bIns="45720" rtlCol="0" anchor="b"/>
          <a:lstStyle>
            <a:lvl1pPr algn="l">
              <a:defRPr sz="1200"/>
            </a:lvl1pPr>
          </a:lstStyle>
          <a:p>
            <a:endParaRPr lang="es-GT"/>
          </a:p>
        </p:txBody>
      </p:sp>
      <p:sp>
        <p:nvSpPr>
          <p:cNvPr id="7" name="6 Marcador de número de diapositiva"/>
          <p:cNvSpPr>
            <a:spLocks noGrp="1"/>
          </p:cNvSpPr>
          <p:nvPr>
            <p:ph type="sldNum" sz="quarter" idx="5"/>
          </p:nvPr>
        </p:nvSpPr>
        <p:spPr>
          <a:xfrm>
            <a:off x="4008706" y="8899328"/>
            <a:ext cx="3066732" cy="468471"/>
          </a:xfrm>
          <a:prstGeom prst="rect">
            <a:avLst/>
          </a:prstGeom>
        </p:spPr>
        <p:txBody>
          <a:bodyPr vert="horz" lIns="91440" tIns="45720" rIns="91440" bIns="45720" rtlCol="0" anchor="b"/>
          <a:lstStyle>
            <a:lvl1pPr algn="r">
              <a:defRPr sz="1200"/>
            </a:lvl1pPr>
          </a:lstStyle>
          <a:p>
            <a:fld id="{65688516-BC7D-4B9C-A5E6-18D7CBF2AF19}" type="slidenum">
              <a:rPr lang="es-GT" smtClean="0"/>
              <a:pPr/>
              <a:t>‹#›</a:t>
            </a:fld>
            <a:endParaRPr lang="es-GT"/>
          </a:p>
        </p:txBody>
      </p:sp>
    </p:spTree>
    <p:extLst>
      <p:ext uri="{BB962C8B-B14F-4D97-AF65-F5344CB8AC3E}">
        <p14:creationId xmlns:p14="http://schemas.microsoft.com/office/powerpoint/2010/main" xmlns="" val="3925940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r>
              <a:rPr lang="es-ES_tradnl" b="1" noProof="1">
                <a:latin typeface="Calibri"/>
              </a:rPr>
              <a:t>Movimiento</a:t>
            </a:r>
          </a:p>
          <a:p>
            <a:pPr defTabSz="931774"/>
            <a:r>
              <a:rPr lang="es-ES_tradnl" noProof="1">
                <a:latin typeface="Calibri"/>
              </a:rPr>
              <a:t>(Básico)</a:t>
            </a:r>
          </a:p>
          <a:p>
            <a:pPr defTabSz="931774"/>
            <a:endParaRPr lang="es-ES_tradnl" noProof="1" smtClean="0"/>
          </a:p>
          <a:p>
            <a:pPr defTabSz="931774"/>
            <a:r>
              <a:rPr lang="es-ES_tradnl" b="1" noProof="1">
                <a:latin typeface="Calibri"/>
              </a:rPr>
              <a:t>Nota: </a:t>
            </a:r>
            <a:r>
              <a:rPr lang="es-ES_tradnl" noProof="1">
                <a:latin typeface="Calibri"/>
              </a:rPr>
              <a:t>esta plantilla de vídeo está optimizada para Microsoft PowerPoint 2010.</a:t>
            </a:r>
          </a:p>
          <a:p>
            <a:pPr marL="698830" lvl="1" indent="-232943" defTabSz="931774">
              <a:buClr>
                <a:schemeClr val="tx1"/>
              </a:buClr>
              <a:buFont typeface="Arial"/>
              <a:buChar char="•"/>
            </a:pPr>
            <a:r>
              <a:rPr lang="es-ES_tradnl" noProof="1">
                <a:latin typeface="Calibri"/>
              </a:rPr>
              <a:t>En PowerPoint 2007, los elementos de vídeo se reproducirán, pero el contenido que se superponga a las barras de vídeo aparecerá cubierto por el vídeo en el modo de presentación.</a:t>
            </a:r>
          </a:p>
          <a:p>
            <a:pPr marL="698830" lvl="1" indent="-232943" defTabSz="931774">
              <a:buClr>
                <a:schemeClr val="tx1"/>
              </a:buClr>
              <a:buFont typeface="Arial"/>
              <a:buChar char="•"/>
            </a:pPr>
            <a:r>
              <a:rPr lang="es-ES_tradnl" noProof="1">
                <a:latin typeface="Calibri"/>
              </a:rPr>
              <a:t>En PowerPoint 2003, el vídeo no se reproducirá, pero el marco de póster de los vídeos se conservará como imágenes estáticas. </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El vídeo:</a:t>
            </a:r>
          </a:p>
          <a:p>
            <a:pPr marL="698830" lvl="1" indent="-232943" defTabSz="931774">
              <a:buFont typeface="Calibri"/>
              <a:buAutoNum type="arabicPeriod"/>
            </a:pPr>
            <a:r>
              <a:rPr lang="es-ES_tradnl" noProof="1">
                <a:latin typeface="Calibri"/>
              </a:rPr>
              <a:t>Se reproduce automáticamente tras cada transición de diapositiva.</a:t>
            </a:r>
          </a:p>
          <a:p>
            <a:pPr marL="698830" lvl="1" indent="-232943" defTabSz="931774">
              <a:buFont typeface="Calibri"/>
              <a:buAutoNum type="arabicPeriod"/>
            </a:pPr>
            <a:r>
              <a:rPr lang="es-ES_tradnl" noProof="1">
                <a:latin typeface="Calibri"/>
              </a:rPr>
              <a:t>Tiene una duración de 15 segundos.</a:t>
            </a:r>
          </a:p>
          <a:p>
            <a:pPr marL="698830" lvl="1" indent="-232943" defTabSz="931774">
              <a:buFont typeface="Calibri"/>
              <a:buAutoNum type="arabicPeriod"/>
            </a:pPr>
            <a:r>
              <a:rPr lang="es-ES_tradnl" noProof="1">
                <a:latin typeface="Calibri"/>
              </a:rPr>
              <a:t>Entra en bucle para una reproducción infinita.</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Para agregar diapositivas o modificar el diseño:</a:t>
            </a:r>
          </a:p>
          <a:p>
            <a:pPr marL="698830" lvl="1" indent="-232943" defTabSz="931774">
              <a:buFont typeface="Calibri"/>
              <a:buAutoNum type="arabicPeriod"/>
            </a:pPr>
            <a:r>
              <a:rPr lang="es-ES_tradnl" noProof="1">
                <a:latin typeface="Calibri"/>
              </a:rPr>
              <a:t>Para agregar una nueva diapositiva,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la flecha situada debajo de </a:t>
            </a:r>
            <a:r>
              <a:rPr lang="es-ES_tradnl" b="1" noProof="1">
                <a:latin typeface="Calibri"/>
              </a:rPr>
              <a:t>Nueva diapositiva</a:t>
            </a:r>
            <a:r>
              <a:rPr lang="es-ES_tradnl" noProof="1">
                <a:latin typeface="Calibri"/>
              </a:rPr>
              <a:t> y, a continuación, en </a:t>
            </a:r>
            <a:r>
              <a:rPr lang="es-ES_tradnl" b="1" noProof="1">
                <a:latin typeface="Calibri"/>
              </a:rPr>
              <a:t>Tema de fondo en movimiento</a:t>
            </a:r>
            <a:r>
              <a:rPr lang="es-ES_tradnl" noProof="1">
                <a:latin typeface="Calibri"/>
              </a:rPr>
              <a:t>, seleccione el diseño deseado.</a:t>
            </a:r>
          </a:p>
          <a:p>
            <a:pPr marL="698830" lvl="1" indent="-232943" defTabSz="931774">
              <a:buFont typeface="Calibri"/>
              <a:buAutoNum type="arabicPeriod"/>
            </a:pPr>
            <a:r>
              <a:rPr lang="es-ES_tradnl" noProof="1">
                <a:latin typeface="Calibri"/>
              </a:rPr>
              <a:t>Para modificar el diseño de una diapositiva existente,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a:t>
            </a:r>
            <a:r>
              <a:rPr lang="es-ES_tradnl" b="1" noProof="1">
                <a:latin typeface="Calibri"/>
              </a:rPr>
              <a:t>Diseño</a:t>
            </a:r>
            <a:r>
              <a:rPr lang="es-ES_tradnl" noProof="1">
                <a:latin typeface="Calibri"/>
              </a:rPr>
              <a:t> y, a continuación, seleccione el diseño deseado.</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Otros elementos animados:</a:t>
            </a:r>
          </a:p>
          <a:p>
            <a:pPr marL="698830" lvl="1" indent="-232943" defTabSz="931774">
              <a:buClr>
                <a:schemeClr val="tx1"/>
              </a:buClr>
              <a:buFont typeface="Arial"/>
              <a:buChar char="•"/>
            </a:pPr>
            <a:r>
              <a:rPr lang="es-ES_tradnl" noProof="1">
                <a:latin typeface="Calibri"/>
              </a:rPr>
              <a:t>Los elementos animados que inserte se iniciarán después de la transición de la diapositiva y tras iniciar el vídeo de fondo.</a:t>
            </a:r>
          </a:p>
          <a:p>
            <a:pPr marL="232943" indent="-232943" defTabSz="931774">
              <a:buFont typeface="Calibri"/>
              <a:buAutoNum type="arabicPeriod"/>
            </a:pPr>
            <a:endParaRPr lang="es-ES_tradnl" noProof="1" smtClean="0"/>
          </a:p>
          <a:p>
            <a:pPr defTabSz="931774"/>
            <a:endParaRPr lang="es-ES_tradnl" noProof="1" smtClean="0"/>
          </a:p>
        </p:txBody>
      </p:sp>
      <p:sp>
        <p:nvSpPr>
          <p:cNvPr id="4" name="Slide Number Placeholder 3"/>
          <p:cNvSpPr>
            <a:spLocks noGrp="1"/>
          </p:cNvSpPr>
          <p:nvPr>
            <p:ph type="sldNum" sz="quarter" idx="10"/>
          </p:nvPr>
        </p:nvSpPr>
        <p:spPr/>
        <p:txBody>
          <a:bodyPr/>
          <a:lstStyle/>
          <a:p>
            <a:pPr defTabSz="931774"/>
            <a:fld id="{649C13A5-511F-4D4F-B778-6AB878583413}" type="slidenum">
              <a:rPr lang="en-US">
                <a:latin typeface="Calibri"/>
              </a:rPr>
              <a:pPr defTabSz="931774"/>
              <a:t>1</a:t>
            </a:fld>
            <a:endParaRPr lang="en-US" dirty="0">
              <a:latin typeface="Calibri"/>
            </a:endParaRPr>
          </a:p>
        </p:txBody>
      </p:sp>
    </p:spTree>
    <p:extLst>
      <p:ext uri="{BB962C8B-B14F-4D97-AF65-F5344CB8AC3E}">
        <p14:creationId xmlns:p14="http://schemas.microsoft.com/office/powerpoint/2010/main" xmlns="" val="2249719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r>
              <a:rPr lang="es-ES_tradnl" b="1" noProof="1">
                <a:latin typeface="Calibri"/>
              </a:rPr>
              <a:t>Movimiento</a:t>
            </a:r>
          </a:p>
          <a:p>
            <a:pPr defTabSz="931774"/>
            <a:r>
              <a:rPr lang="es-ES_tradnl" noProof="1">
                <a:latin typeface="Calibri"/>
              </a:rPr>
              <a:t>(Básico)</a:t>
            </a:r>
          </a:p>
          <a:p>
            <a:pPr defTabSz="931774"/>
            <a:endParaRPr lang="es-ES_tradnl" noProof="1" smtClean="0"/>
          </a:p>
          <a:p>
            <a:pPr defTabSz="931774"/>
            <a:r>
              <a:rPr lang="es-ES_tradnl" b="1" noProof="1">
                <a:latin typeface="Calibri"/>
              </a:rPr>
              <a:t>Nota: </a:t>
            </a:r>
            <a:r>
              <a:rPr lang="es-ES_tradnl" noProof="1">
                <a:latin typeface="Calibri"/>
              </a:rPr>
              <a:t>esta plantilla de vídeo está optimizada para Microsoft PowerPoint 2010.</a:t>
            </a:r>
          </a:p>
          <a:p>
            <a:pPr marL="698830" lvl="1" indent="-232943" defTabSz="931774">
              <a:buClr>
                <a:schemeClr val="tx1"/>
              </a:buClr>
              <a:buFont typeface="Arial"/>
              <a:buChar char="•"/>
            </a:pPr>
            <a:r>
              <a:rPr lang="es-ES_tradnl" noProof="1">
                <a:latin typeface="Calibri"/>
              </a:rPr>
              <a:t>En PowerPoint 2007, los elementos de vídeo se reproducirán, pero el contenido que se superponga a las barras de vídeo aparecerá cubierto por el vídeo en el modo de presentación.</a:t>
            </a:r>
          </a:p>
          <a:p>
            <a:pPr marL="698830" lvl="1" indent="-232943" defTabSz="931774">
              <a:buClr>
                <a:schemeClr val="tx1"/>
              </a:buClr>
              <a:buFont typeface="Arial"/>
              <a:buChar char="•"/>
            </a:pPr>
            <a:r>
              <a:rPr lang="es-ES_tradnl" noProof="1">
                <a:latin typeface="Calibri"/>
              </a:rPr>
              <a:t>En PowerPoint 2003, el vídeo no se reproducirá, pero el marco de póster de los vídeos se conservará como imágenes estáticas. </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El vídeo:</a:t>
            </a:r>
          </a:p>
          <a:p>
            <a:pPr marL="698830" lvl="1" indent="-232943" defTabSz="931774">
              <a:buFont typeface="Calibri"/>
              <a:buAutoNum type="arabicPeriod"/>
            </a:pPr>
            <a:r>
              <a:rPr lang="es-ES_tradnl" noProof="1">
                <a:latin typeface="Calibri"/>
              </a:rPr>
              <a:t>Se reproduce automáticamente tras cada transición de diapositiva.</a:t>
            </a:r>
          </a:p>
          <a:p>
            <a:pPr marL="698830" lvl="1" indent="-232943" defTabSz="931774">
              <a:buFont typeface="Calibri"/>
              <a:buAutoNum type="arabicPeriod"/>
            </a:pPr>
            <a:r>
              <a:rPr lang="es-ES_tradnl" noProof="1">
                <a:latin typeface="Calibri"/>
              </a:rPr>
              <a:t>Tiene una duración de 15 segundos.</a:t>
            </a:r>
          </a:p>
          <a:p>
            <a:pPr marL="698830" lvl="1" indent="-232943" defTabSz="931774">
              <a:buFont typeface="Calibri"/>
              <a:buAutoNum type="arabicPeriod"/>
            </a:pPr>
            <a:r>
              <a:rPr lang="es-ES_tradnl" noProof="1">
                <a:latin typeface="Calibri"/>
              </a:rPr>
              <a:t>Entra en bucle para una reproducción infinita.</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Para agregar diapositivas o modificar el diseño:</a:t>
            </a:r>
          </a:p>
          <a:p>
            <a:pPr marL="698830" lvl="1" indent="-232943" defTabSz="931774">
              <a:buFont typeface="Calibri"/>
              <a:buAutoNum type="arabicPeriod"/>
            </a:pPr>
            <a:r>
              <a:rPr lang="es-ES_tradnl" noProof="1">
                <a:latin typeface="Calibri"/>
              </a:rPr>
              <a:t>Para agregar una nueva diapositiva,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la flecha situada debajo de </a:t>
            </a:r>
            <a:r>
              <a:rPr lang="es-ES_tradnl" b="1" noProof="1">
                <a:latin typeface="Calibri"/>
              </a:rPr>
              <a:t>Nueva diapositiva</a:t>
            </a:r>
            <a:r>
              <a:rPr lang="es-ES_tradnl" noProof="1">
                <a:latin typeface="Calibri"/>
              </a:rPr>
              <a:t> y, a continuación, en </a:t>
            </a:r>
            <a:r>
              <a:rPr lang="es-ES_tradnl" b="1" noProof="1">
                <a:latin typeface="Calibri"/>
              </a:rPr>
              <a:t>Tema de fondo en movimiento</a:t>
            </a:r>
            <a:r>
              <a:rPr lang="es-ES_tradnl" noProof="1">
                <a:latin typeface="Calibri"/>
              </a:rPr>
              <a:t>, seleccione el diseño deseado.</a:t>
            </a:r>
          </a:p>
          <a:p>
            <a:pPr marL="698830" lvl="1" indent="-232943" defTabSz="931774">
              <a:buFont typeface="Calibri"/>
              <a:buAutoNum type="arabicPeriod"/>
            </a:pPr>
            <a:r>
              <a:rPr lang="es-ES_tradnl" noProof="1">
                <a:latin typeface="Calibri"/>
              </a:rPr>
              <a:t>Para modificar el diseño de una diapositiva existente,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a:t>
            </a:r>
            <a:r>
              <a:rPr lang="es-ES_tradnl" b="1" noProof="1">
                <a:latin typeface="Calibri"/>
              </a:rPr>
              <a:t>Diseño</a:t>
            </a:r>
            <a:r>
              <a:rPr lang="es-ES_tradnl" noProof="1">
                <a:latin typeface="Calibri"/>
              </a:rPr>
              <a:t> y, a continuación, seleccione el diseño deseado.</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Otros elementos animados:</a:t>
            </a:r>
          </a:p>
          <a:p>
            <a:pPr marL="698830" lvl="1" indent="-232943" defTabSz="931774">
              <a:buClr>
                <a:schemeClr val="tx1"/>
              </a:buClr>
              <a:buFont typeface="Arial"/>
              <a:buChar char="•"/>
            </a:pPr>
            <a:r>
              <a:rPr lang="es-ES_tradnl" noProof="1">
                <a:latin typeface="Calibri"/>
              </a:rPr>
              <a:t>Los elementos animados que inserte se iniciarán después de la transición de la diapositiva y tras iniciar el vídeo de fondo.</a:t>
            </a:r>
          </a:p>
          <a:p>
            <a:pPr marL="232943" indent="-232943" defTabSz="931774">
              <a:buFont typeface="Calibri"/>
              <a:buAutoNum type="arabicPeriod"/>
            </a:pPr>
            <a:endParaRPr lang="es-ES_tradnl" noProof="1" smtClean="0"/>
          </a:p>
          <a:p>
            <a:pPr defTabSz="931774"/>
            <a:endParaRPr lang="es-ES_tradnl" noProof="1" smtClean="0"/>
          </a:p>
        </p:txBody>
      </p:sp>
      <p:sp>
        <p:nvSpPr>
          <p:cNvPr id="4" name="Slide Number Placeholder 3"/>
          <p:cNvSpPr>
            <a:spLocks noGrp="1"/>
          </p:cNvSpPr>
          <p:nvPr>
            <p:ph type="sldNum" sz="quarter" idx="10"/>
          </p:nvPr>
        </p:nvSpPr>
        <p:spPr/>
        <p:txBody>
          <a:bodyPr/>
          <a:lstStyle/>
          <a:p>
            <a:pPr defTabSz="931774"/>
            <a:fld id="{649C13A5-511F-4D4F-B778-6AB878583413}" type="slidenum">
              <a:rPr lang="en-US">
                <a:latin typeface="Calibri"/>
              </a:rPr>
              <a:pPr defTabSz="931774"/>
              <a:t>62</a:t>
            </a:fld>
            <a:endParaRPr lang="en-US">
              <a:latin typeface="Calibri"/>
            </a:endParaRPr>
          </a:p>
        </p:txBody>
      </p:sp>
    </p:spTree>
    <p:extLst>
      <p:ext uri="{BB962C8B-B14F-4D97-AF65-F5344CB8AC3E}">
        <p14:creationId xmlns:p14="http://schemas.microsoft.com/office/powerpoint/2010/main" xmlns="" val="438259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r>
              <a:rPr lang="es-ES_tradnl" b="1" noProof="1">
                <a:latin typeface="Calibri"/>
              </a:rPr>
              <a:t>Movimiento</a:t>
            </a:r>
          </a:p>
          <a:p>
            <a:pPr defTabSz="931774"/>
            <a:r>
              <a:rPr lang="es-ES_tradnl" noProof="1">
                <a:latin typeface="Calibri"/>
              </a:rPr>
              <a:t>(Básico)</a:t>
            </a:r>
          </a:p>
          <a:p>
            <a:pPr defTabSz="931774"/>
            <a:endParaRPr lang="es-ES_tradnl" noProof="1" smtClean="0"/>
          </a:p>
          <a:p>
            <a:pPr defTabSz="931774"/>
            <a:r>
              <a:rPr lang="es-ES_tradnl" b="1" noProof="1">
                <a:latin typeface="Calibri"/>
              </a:rPr>
              <a:t>Nota: </a:t>
            </a:r>
            <a:r>
              <a:rPr lang="es-ES_tradnl" noProof="1">
                <a:latin typeface="Calibri"/>
              </a:rPr>
              <a:t>esta plantilla de vídeo está optimizada para Microsoft PowerPoint 2010.</a:t>
            </a:r>
          </a:p>
          <a:p>
            <a:pPr marL="698830" lvl="1" indent="-232943" defTabSz="931774">
              <a:buClr>
                <a:schemeClr val="tx1"/>
              </a:buClr>
              <a:buFont typeface="Arial"/>
              <a:buChar char="•"/>
            </a:pPr>
            <a:r>
              <a:rPr lang="es-ES_tradnl" noProof="1">
                <a:latin typeface="Calibri"/>
              </a:rPr>
              <a:t>En PowerPoint 2007, los elementos de vídeo se reproducirán, pero el contenido que se superponga a las barras de vídeo aparecerá cubierto por el vídeo en el modo de presentación.</a:t>
            </a:r>
          </a:p>
          <a:p>
            <a:pPr marL="698830" lvl="1" indent="-232943" defTabSz="931774">
              <a:buClr>
                <a:schemeClr val="tx1"/>
              </a:buClr>
              <a:buFont typeface="Arial"/>
              <a:buChar char="•"/>
            </a:pPr>
            <a:r>
              <a:rPr lang="es-ES_tradnl" noProof="1">
                <a:latin typeface="Calibri"/>
              </a:rPr>
              <a:t>En PowerPoint 2003, el vídeo no se reproducirá, pero el marco de póster de los vídeos se conservará como imágenes estáticas. </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El vídeo:</a:t>
            </a:r>
          </a:p>
          <a:p>
            <a:pPr marL="698830" lvl="1" indent="-232943" defTabSz="931774">
              <a:buFont typeface="Calibri"/>
              <a:buAutoNum type="arabicPeriod"/>
            </a:pPr>
            <a:r>
              <a:rPr lang="es-ES_tradnl" noProof="1">
                <a:latin typeface="Calibri"/>
              </a:rPr>
              <a:t>Se reproduce automáticamente tras cada transición de diapositiva.</a:t>
            </a:r>
          </a:p>
          <a:p>
            <a:pPr marL="698830" lvl="1" indent="-232943" defTabSz="931774">
              <a:buFont typeface="Calibri"/>
              <a:buAutoNum type="arabicPeriod"/>
            </a:pPr>
            <a:r>
              <a:rPr lang="es-ES_tradnl" noProof="1">
                <a:latin typeface="Calibri"/>
              </a:rPr>
              <a:t>Tiene una duración de 15 segundos.</a:t>
            </a:r>
          </a:p>
          <a:p>
            <a:pPr marL="698830" lvl="1" indent="-232943" defTabSz="931774">
              <a:buFont typeface="Calibri"/>
              <a:buAutoNum type="arabicPeriod"/>
            </a:pPr>
            <a:r>
              <a:rPr lang="es-ES_tradnl" noProof="1">
                <a:latin typeface="Calibri"/>
              </a:rPr>
              <a:t>Entra en bucle para una reproducción infinita.</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Para agregar diapositivas o modificar el diseño:</a:t>
            </a:r>
          </a:p>
          <a:p>
            <a:pPr marL="698830" lvl="1" indent="-232943" defTabSz="931774">
              <a:buFont typeface="Calibri"/>
              <a:buAutoNum type="arabicPeriod"/>
            </a:pPr>
            <a:r>
              <a:rPr lang="es-ES_tradnl" noProof="1">
                <a:latin typeface="Calibri"/>
              </a:rPr>
              <a:t>Para agregar una nueva diapositiva,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la flecha situada debajo de </a:t>
            </a:r>
            <a:r>
              <a:rPr lang="es-ES_tradnl" b="1" noProof="1">
                <a:latin typeface="Calibri"/>
              </a:rPr>
              <a:t>Nueva diapositiva</a:t>
            </a:r>
            <a:r>
              <a:rPr lang="es-ES_tradnl" noProof="1">
                <a:latin typeface="Calibri"/>
              </a:rPr>
              <a:t> y, a continuación, en </a:t>
            </a:r>
            <a:r>
              <a:rPr lang="es-ES_tradnl" b="1" noProof="1">
                <a:latin typeface="Calibri"/>
              </a:rPr>
              <a:t>Tema de fondo en movimiento</a:t>
            </a:r>
            <a:r>
              <a:rPr lang="es-ES_tradnl" noProof="1">
                <a:latin typeface="Calibri"/>
              </a:rPr>
              <a:t>, seleccione el diseño deseado.</a:t>
            </a:r>
          </a:p>
          <a:p>
            <a:pPr marL="698830" lvl="1" indent="-232943" defTabSz="931774">
              <a:buFont typeface="Calibri"/>
              <a:buAutoNum type="arabicPeriod"/>
            </a:pPr>
            <a:r>
              <a:rPr lang="es-ES_tradnl" noProof="1">
                <a:latin typeface="Calibri"/>
              </a:rPr>
              <a:t>Para modificar el diseño de una diapositiva existente,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a:t>
            </a:r>
            <a:r>
              <a:rPr lang="es-ES_tradnl" b="1" noProof="1">
                <a:latin typeface="Calibri"/>
              </a:rPr>
              <a:t>Diseño</a:t>
            </a:r>
            <a:r>
              <a:rPr lang="es-ES_tradnl" noProof="1">
                <a:latin typeface="Calibri"/>
              </a:rPr>
              <a:t> y, a continuación, seleccione el diseño deseado.</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Otros elementos animados:</a:t>
            </a:r>
          </a:p>
          <a:p>
            <a:pPr marL="698830" lvl="1" indent="-232943" defTabSz="931774">
              <a:buClr>
                <a:schemeClr val="tx1"/>
              </a:buClr>
              <a:buFont typeface="Arial"/>
              <a:buChar char="•"/>
            </a:pPr>
            <a:r>
              <a:rPr lang="es-ES_tradnl" noProof="1">
                <a:latin typeface="Calibri"/>
              </a:rPr>
              <a:t>Los elementos animados que inserte se iniciarán después de la transición de la diapositiva y tras iniciar el vídeo de fondo.</a:t>
            </a:r>
          </a:p>
          <a:p>
            <a:pPr marL="232943" indent="-232943" defTabSz="931774">
              <a:buFont typeface="Calibri"/>
              <a:buAutoNum type="arabicPeriod"/>
            </a:pPr>
            <a:endParaRPr lang="es-ES_tradnl" noProof="1" smtClean="0"/>
          </a:p>
          <a:p>
            <a:pPr defTabSz="931774"/>
            <a:endParaRPr lang="es-ES_tradnl" noProof="1" smtClean="0"/>
          </a:p>
        </p:txBody>
      </p:sp>
      <p:sp>
        <p:nvSpPr>
          <p:cNvPr id="4" name="Slide Number Placeholder 3"/>
          <p:cNvSpPr>
            <a:spLocks noGrp="1"/>
          </p:cNvSpPr>
          <p:nvPr>
            <p:ph type="sldNum" sz="quarter" idx="10"/>
          </p:nvPr>
        </p:nvSpPr>
        <p:spPr/>
        <p:txBody>
          <a:bodyPr/>
          <a:lstStyle/>
          <a:p>
            <a:pPr defTabSz="931774"/>
            <a:fld id="{649C13A5-511F-4D4F-B778-6AB878583413}" type="slidenum">
              <a:rPr lang="en-US">
                <a:latin typeface="Calibri"/>
              </a:rPr>
              <a:pPr defTabSz="931774"/>
              <a:t>63</a:t>
            </a:fld>
            <a:endParaRPr lang="en-US">
              <a:latin typeface="Calibri"/>
            </a:endParaRPr>
          </a:p>
        </p:txBody>
      </p:sp>
    </p:spTree>
    <p:extLst>
      <p:ext uri="{BB962C8B-B14F-4D97-AF65-F5344CB8AC3E}">
        <p14:creationId xmlns:p14="http://schemas.microsoft.com/office/powerpoint/2010/main" xmlns="" val="3105777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r>
              <a:rPr lang="es-ES_tradnl" b="1" noProof="1">
                <a:latin typeface="Calibri"/>
              </a:rPr>
              <a:t>Movimiento</a:t>
            </a:r>
          </a:p>
          <a:p>
            <a:pPr defTabSz="931774"/>
            <a:r>
              <a:rPr lang="es-ES_tradnl" noProof="1">
                <a:latin typeface="Calibri"/>
              </a:rPr>
              <a:t>(Básico)</a:t>
            </a:r>
          </a:p>
          <a:p>
            <a:pPr defTabSz="931774"/>
            <a:endParaRPr lang="es-ES_tradnl" noProof="1" smtClean="0"/>
          </a:p>
          <a:p>
            <a:pPr defTabSz="931774"/>
            <a:r>
              <a:rPr lang="es-ES_tradnl" b="1" noProof="1">
                <a:latin typeface="Calibri"/>
              </a:rPr>
              <a:t>Nota: </a:t>
            </a:r>
            <a:r>
              <a:rPr lang="es-ES_tradnl" noProof="1">
                <a:latin typeface="Calibri"/>
              </a:rPr>
              <a:t>esta plantilla de vídeo está optimizada para Microsoft PowerPoint 2010.</a:t>
            </a:r>
          </a:p>
          <a:p>
            <a:pPr marL="698830" lvl="1" indent="-232943" defTabSz="931774">
              <a:buClr>
                <a:schemeClr val="tx1"/>
              </a:buClr>
              <a:buFont typeface="Arial"/>
              <a:buChar char="•"/>
            </a:pPr>
            <a:r>
              <a:rPr lang="es-ES_tradnl" noProof="1">
                <a:latin typeface="Calibri"/>
              </a:rPr>
              <a:t>En PowerPoint 2007, los elementos de vídeo se reproducirán, pero el contenido que se superponga a las barras de vídeo aparecerá cubierto por el vídeo en el modo de presentación.</a:t>
            </a:r>
          </a:p>
          <a:p>
            <a:pPr marL="698830" lvl="1" indent="-232943" defTabSz="931774">
              <a:buClr>
                <a:schemeClr val="tx1"/>
              </a:buClr>
              <a:buFont typeface="Arial"/>
              <a:buChar char="•"/>
            </a:pPr>
            <a:r>
              <a:rPr lang="es-ES_tradnl" noProof="1">
                <a:latin typeface="Calibri"/>
              </a:rPr>
              <a:t>En PowerPoint 2003, el vídeo no se reproducirá, pero el marco de póster de los vídeos se conservará como imágenes estáticas. </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El vídeo:</a:t>
            </a:r>
          </a:p>
          <a:p>
            <a:pPr marL="698830" lvl="1" indent="-232943" defTabSz="931774">
              <a:buFont typeface="Calibri"/>
              <a:buAutoNum type="arabicPeriod"/>
            </a:pPr>
            <a:r>
              <a:rPr lang="es-ES_tradnl" noProof="1">
                <a:latin typeface="Calibri"/>
              </a:rPr>
              <a:t>Se reproduce automáticamente tras cada transición de diapositiva.</a:t>
            </a:r>
          </a:p>
          <a:p>
            <a:pPr marL="698830" lvl="1" indent="-232943" defTabSz="931774">
              <a:buFont typeface="Calibri"/>
              <a:buAutoNum type="arabicPeriod"/>
            </a:pPr>
            <a:r>
              <a:rPr lang="es-ES_tradnl" noProof="1">
                <a:latin typeface="Calibri"/>
              </a:rPr>
              <a:t>Tiene una duración de 15 segundos.</a:t>
            </a:r>
          </a:p>
          <a:p>
            <a:pPr marL="698830" lvl="1" indent="-232943" defTabSz="931774">
              <a:buFont typeface="Calibri"/>
              <a:buAutoNum type="arabicPeriod"/>
            </a:pPr>
            <a:r>
              <a:rPr lang="es-ES_tradnl" noProof="1">
                <a:latin typeface="Calibri"/>
              </a:rPr>
              <a:t>Entra en bucle para una reproducción infinita.</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Para agregar diapositivas o modificar el diseño:</a:t>
            </a:r>
          </a:p>
          <a:p>
            <a:pPr marL="698830" lvl="1" indent="-232943" defTabSz="931774">
              <a:buFont typeface="Calibri"/>
              <a:buAutoNum type="arabicPeriod"/>
            </a:pPr>
            <a:r>
              <a:rPr lang="es-ES_tradnl" noProof="1">
                <a:latin typeface="Calibri"/>
              </a:rPr>
              <a:t>Para agregar una nueva diapositiva,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la flecha situada debajo de </a:t>
            </a:r>
            <a:r>
              <a:rPr lang="es-ES_tradnl" b="1" noProof="1">
                <a:latin typeface="Calibri"/>
              </a:rPr>
              <a:t>Nueva diapositiva</a:t>
            </a:r>
            <a:r>
              <a:rPr lang="es-ES_tradnl" noProof="1">
                <a:latin typeface="Calibri"/>
              </a:rPr>
              <a:t> y, a continuación, en </a:t>
            </a:r>
            <a:r>
              <a:rPr lang="es-ES_tradnl" b="1" noProof="1">
                <a:latin typeface="Calibri"/>
              </a:rPr>
              <a:t>Tema de fondo en movimiento</a:t>
            </a:r>
            <a:r>
              <a:rPr lang="es-ES_tradnl" noProof="1">
                <a:latin typeface="Calibri"/>
              </a:rPr>
              <a:t>, seleccione el diseño deseado.</a:t>
            </a:r>
          </a:p>
          <a:p>
            <a:pPr marL="698830" lvl="1" indent="-232943" defTabSz="931774">
              <a:buFont typeface="Calibri"/>
              <a:buAutoNum type="arabicPeriod"/>
            </a:pPr>
            <a:r>
              <a:rPr lang="es-ES_tradnl" noProof="1">
                <a:latin typeface="Calibri"/>
              </a:rPr>
              <a:t>Para modificar el diseño de una diapositiva existente,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a:t>
            </a:r>
            <a:r>
              <a:rPr lang="es-ES_tradnl" b="1" noProof="1">
                <a:latin typeface="Calibri"/>
              </a:rPr>
              <a:t>Diseño</a:t>
            </a:r>
            <a:r>
              <a:rPr lang="es-ES_tradnl" noProof="1">
                <a:latin typeface="Calibri"/>
              </a:rPr>
              <a:t> y, a continuación, seleccione el diseño deseado.</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Otros elementos animados:</a:t>
            </a:r>
          </a:p>
          <a:p>
            <a:pPr marL="698830" lvl="1" indent="-232943" defTabSz="931774">
              <a:buClr>
                <a:schemeClr val="tx1"/>
              </a:buClr>
              <a:buFont typeface="Arial"/>
              <a:buChar char="•"/>
            </a:pPr>
            <a:r>
              <a:rPr lang="es-ES_tradnl" noProof="1">
                <a:latin typeface="Calibri"/>
              </a:rPr>
              <a:t>Los elementos animados que inserte se iniciarán después de la transición de la diapositiva y tras iniciar el vídeo de fondo.</a:t>
            </a:r>
          </a:p>
          <a:p>
            <a:pPr marL="232943" indent="-232943" defTabSz="931774">
              <a:buFont typeface="Calibri"/>
              <a:buAutoNum type="arabicPeriod"/>
            </a:pPr>
            <a:endParaRPr lang="es-ES_tradnl" noProof="1" smtClean="0"/>
          </a:p>
          <a:p>
            <a:pPr defTabSz="931774"/>
            <a:endParaRPr lang="es-ES_tradnl" noProof="1" smtClean="0"/>
          </a:p>
        </p:txBody>
      </p:sp>
      <p:sp>
        <p:nvSpPr>
          <p:cNvPr id="4" name="Slide Number Placeholder 3"/>
          <p:cNvSpPr>
            <a:spLocks noGrp="1"/>
          </p:cNvSpPr>
          <p:nvPr>
            <p:ph type="sldNum" sz="quarter" idx="10"/>
          </p:nvPr>
        </p:nvSpPr>
        <p:spPr/>
        <p:txBody>
          <a:bodyPr/>
          <a:lstStyle/>
          <a:p>
            <a:pPr defTabSz="931774"/>
            <a:fld id="{649C13A5-511F-4D4F-B778-6AB878583413}" type="slidenum">
              <a:rPr lang="en-US">
                <a:latin typeface="Calibri"/>
              </a:rPr>
              <a:pPr defTabSz="931774"/>
              <a:t>64</a:t>
            </a:fld>
            <a:endParaRPr lang="en-US">
              <a:latin typeface="Calibri"/>
            </a:endParaRPr>
          </a:p>
        </p:txBody>
      </p:sp>
    </p:spTree>
    <p:extLst>
      <p:ext uri="{BB962C8B-B14F-4D97-AF65-F5344CB8AC3E}">
        <p14:creationId xmlns:p14="http://schemas.microsoft.com/office/powerpoint/2010/main" xmlns="" val="4246418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r>
              <a:rPr lang="es-ES_tradnl" b="1" noProof="1">
                <a:latin typeface="Calibri"/>
              </a:rPr>
              <a:t>Movimiento</a:t>
            </a:r>
          </a:p>
          <a:p>
            <a:pPr defTabSz="931774"/>
            <a:r>
              <a:rPr lang="es-ES_tradnl" noProof="1">
                <a:latin typeface="Calibri"/>
              </a:rPr>
              <a:t>(Básico)</a:t>
            </a:r>
          </a:p>
          <a:p>
            <a:pPr defTabSz="931774"/>
            <a:endParaRPr lang="es-ES_tradnl" noProof="1" smtClean="0"/>
          </a:p>
          <a:p>
            <a:pPr defTabSz="931774"/>
            <a:r>
              <a:rPr lang="es-ES_tradnl" b="1" noProof="1">
                <a:latin typeface="Calibri"/>
              </a:rPr>
              <a:t>Nota: </a:t>
            </a:r>
            <a:r>
              <a:rPr lang="es-ES_tradnl" noProof="1">
                <a:latin typeface="Calibri"/>
              </a:rPr>
              <a:t>esta plantilla de vídeo está optimizada para Microsoft PowerPoint 2010.</a:t>
            </a:r>
          </a:p>
          <a:p>
            <a:pPr marL="698830" lvl="1" indent="-232943" defTabSz="931774">
              <a:buClr>
                <a:schemeClr val="tx1"/>
              </a:buClr>
              <a:buFont typeface="Arial"/>
              <a:buChar char="•"/>
            </a:pPr>
            <a:r>
              <a:rPr lang="es-ES_tradnl" noProof="1">
                <a:latin typeface="Calibri"/>
              </a:rPr>
              <a:t>En PowerPoint 2007, los elementos de vídeo se reproducirán, pero el contenido que se superponga a las barras de vídeo aparecerá cubierto por el vídeo en el modo de presentación.</a:t>
            </a:r>
          </a:p>
          <a:p>
            <a:pPr marL="698830" lvl="1" indent="-232943" defTabSz="931774">
              <a:buClr>
                <a:schemeClr val="tx1"/>
              </a:buClr>
              <a:buFont typeface="Arial"/>
              <a:buChar char="•"/>
            </a:pPr>
            <a:r>
              <a:rPr lang="es-ES_tradnl" noProof="1">
                <a:latin typeface="Calibri"/>
              </a:rPr>
              <a:t>En PowerPoint 2003, el vídeo no se reproducirá, pero el marco de póster de los vídeos se conservará como imágenes estáticas. </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El vídeo:</a:t>
            </a:r>
          </a:p>
          <a:p>
            <a:pPr marL="698830" lvl="1" indent="-232943" defTabSz="931774">
              <a:buFont typeface="Calibri"/>
              <a:buAutoNum type="arabicPeriod"/>
            </a:pPr>
            <a:r>
              <a:rPr lang="es-ES_tradnl" noProof="1">
                <a:latin typeface="Calibri"/>
              </a:rPr>
              <a:t>Se reproduce automáticamente tras cada transición de diapositiva.</a:t>
            </a:r>
          </a:p>
          <a:p>
            <a:pPr marL="698830" lvl="1" indent="-232943" defTabSz="931774">
              <a:buFont typeface="Calibri"/>
              <a:buAutoNum type="arabicPeriod"/>
            </a:pPr>
            <a:r>
              <a:rPr lang="es-ES_tradnl" noProof="1">
                <a:latin typeface="Calibri"/>
              </a:rPr>
              <a:t>Tiene una duración de 15 segundos.</a:t>
            </a:r>
          </a:p>
          <a:p>
            <a:pPr marL="698830" lvl="1" indent="-232943" defTabSz="931774">
              <a:buFont typeface="Calibri"/>
              <a:buAutoNum type="arabicPeriod"/>
            </a:pPr>
            <a:r>
              <a:rPr lang="es-ES_tradnl" noProof="1">
                <a:latin typeface="Calibri"/>
              </a:rPr>
              <a:t>Entra en bucle para una reproducción infinita.</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Para agregar diapositivas o modificar el diseño:</a:t>
            </a:r>
          </a:p>
          <a:p>
            <a:pPr marL="698830" lvl="1" indent="-232943" defTabSz="931774">
              <a:buFont typeface="Calibri"/>
              <a:buAutoNum type="arabicPeriod"/>
            </a:pPr>
            <a:r>
              <a:rPr lang="es-ES_tradnl" noProof="1">
                <a:latin typeface="Calibri"/>
              </a:rPr>
              <a:t>Para agregar una nueva diapositiva,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la flecha situada debajo de </a:t>
            </a:r>
            <a:r>
              <a:rPr lang="es-ES_tradnl" b="1" noProof="1">
                <a:latin typeface="Calibri"/>
              </a:rPr>
              <a:t>Nueva diapositiva</a:t>
            </a:r>
            <a:r>
              <a:rPr lang="es-ES_tradnl" noProof="1">
                <a:latin typeface="Calibri"/>
              </a:rPr>
              <a:t> y, a continuación, en </a:t>
            </a:r>
            <a:r>
              <a:rPr lang="es-ES_tradnl" b="1" noProof="1">
                <a:latin typeface="Calibri"/>
              </a:rPr>
              <a:t>Tema de fondo en movimiento</a:t>
            </a:r>
            <a:r>
              <a:rPr lang="es-ES_tradnl" noProof="1">
                <a:latin typeface="Calibri"/>
              </a:rPr>
              <a:t>, seleccione el diseño deseado.</a:t>
            </a:r>
          </a:p>
          <a:p>
            <a:pPr marL="698830" lvl="1" indent="-232943" defTabSz="931774">
              <a:buFont typeface="Calibri"/>
              <a:buAutoNum type="arabicPeriod"/>
            </a:pPr>
            <a:r>
              <a:rPr lang="es-ES_tradnl" noProof="1">
                <a:latin typeface="Calibri"/>
              </a:rPr>
              <a:t>Para modificar el diseño de una diapositiva existente,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a:t>
            </a:r>
            <a:r>
              <a:rPr lang="es-ES_tradnl" b="1" noProof="1">
                <a:latin typeface="Calibri"/>
              </a:rPr>
              <a:t>Diseño</a:t>
            </a:r>
            <a:r>
              <a:rPr lang="es-ES_tradnl" noProof="1">
                <a:latin typeface="Calibri"/>
              </a:rPr>
              <a:t> y, a continuación, seleccione el diseño deseado.</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Otros elementos animados:</a:t>
            </a:r>
          </a:p>
          <a:p>
            <a:pPr marL="698830" lvl="1" indent="-232943" defTabSz="931774">
              <a:buClr>
                <a:schemeClr val="tx1"/>
              </a:buClr>
              <a:buFont typeface="Arial"/>
              <a:buChar char="•"/>
            </a:pPr>
            <a:r>
              <a:rPr lang="es-ES_tradnl" noProof="1">
                <a:latin typeface="Calibri"/>
              </a:rPr>
              <a:t>Los elementos animados que inserte se iniciarán después de la transición de la diapositiva y tras iniciar el vídeo de fondo.</a:t>
            </a:r>
          </a:p>
          <a:p>
            <a:pPr marL="232943" indent="-232943" defTabSz="931774">
              <a:buFont typeface="Calibri"/>
              <a:buAutoNum type="arabicPeriod"/>
            </a:pPr>
            <a:endParaRPr lang="es-ES_tradnl" noProof="1" smtClean="0"/>
          </a:p>
          <a:p>
            <a:pPr defTabSz="931774"/>
            <a:endParaRPr lang="es-ES_tradnl" noProof="1" smtClean="0"/>
          </a:p>
        </p:txBody>
      </p:sp>
      <p:sp>
        <p:nvSpPr>
          <p:cNvPr id="4" name="Slide Number Placeholder 3"/>
          <p:cNvSpPr>
            <a:spLocks noGrp="1"/>
          </p:cNvSpPr>
          <p:nvPr>
            <p:ph type="sldNum" sz="quarter" idx="10"/>
          </p:nvPr>
        </p:nvSpPr>
        <p:spPr/>
        <p:txBody>
          <a:bodyPr/>
          <a:lstStyle/>
          <a:p>
            <a:pPr defTabSz="931774"/>
            <a:fld id="{649C13A5-511F-4D4F-B778-6AB878583413}" type="slidenum">
              <a:rPr lang="en-US">
                <a:latin typeface="Calibri"/>
              </a:rPr>
              <a:pPr defTabSz="931774"/>
              <a:t>65</a:t>
            </a:fld>
            <a:endParaRPr lang="en-US">
              <a:latin typeface="Calibri"/>
            </a:endParaRPr>
          </a:p>
        </p:txBody>
      </p:sp>
    </p:spTree>
    <p:extLst>
      <p:ext uri="{BB962C8B-B14F-4D97-AF65-F5344CB8AC3E}">
        <p14:creationId xmlns:p14="http://schemas.microsoft.com/office/powerpoint/2010/main" xmlns="" val="1540118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r>
              <a:rPr lang="es-ES_tradnl" b="1" noProof="1">
                <a:latin typeface="Calibri"/>
              </a:rPr>
              <a:t>Movimiento</a:t>
            </a:r>
          </a:p>
          <a:p>
            <a:pPr defTabSz="931774"/>
            <a:r>
              <a:rPr lang="es-ES_tradnl" noProof="1">
                <a:latin typeface="Calibri"/>
              </a:rPr>
              <a:t>(Básico)</a:t>
            </a:r>
          </a:p>
          <a:p>
            <a:pPr defTabSz="931774"/>
            <a:endParaRPr lang="es-ES_tradnl" noProof="1" smtClean="0"/>
          </a:p>
          <a:p>
            <a:pPr defTabSz="931774"/>
            <a:r>
              <a:rPr lang="es-ES_tradnl" b="1" noProof="1">
                <a:latin typeface="Calibri"/>
              </a:rPr>
              <a:t>Nota: </a:t>
            </a:r>
            <a:r>
              <a:rPr lang="es-ES_tradnl" noProof="1">
                <a:latin typeface="Calibri"/>
              </a:rPr>
              <a:t>esta plantilla de vídeo está optimizada para Microsoft PowerPoint 2010.</a:t>
            </a:r>
          </a:p>
          <a:p>
            <a:pPr marL="698830" lvl="1" indent="-232943" defTabSz="931774">
              <a:buClr>
                <a:schemeClr val="tx1"/>
              </a:buClr>
              <a:buFont typeface="Arial"/>
              <a:buChar char="•"/>
            </a:pPr>
            <a:r>
              <a:rPr lang="es-ES_tradnl" noProof="1">
                <a:latin typeface="Calibri"/>
              </a:rPr>
              <a:t>En PowerPoint 2007, los elementos de vídeo se reproducirán, pero el contenido que se superponga a las barras de vídeo aparecerá cubierto por el vídeo en el modo de presentación.</a:t>
            </a:r>
          </a:p>
          <a:p>
            <a:pPr marL="698830" lvl="1" indent="-232943" defTabSz="931774">
              <a:buClr>
                <a:schemeClr val="tx1"/>
              </a:buClr>
              <a:buFont typeface="Arial"/>
              <a:buChar char="•"/>
            </a:pPr>
            <a:r>
              <a:rPr lang="es-ES_tradnl" noProof="1">
                <a:latin typeface="Calibri"/>
              </a:rPr>
              <a:t>En PowerPoint 2003, el vídeo no se reproducirá, pero el marco de póster de los vídeos se conservará como imágenes estáticas. </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El vídeo:</a:t>
            </a:r>
          </a:p>
          <a:p>
            <a:pPr marL="698830" lvl="1" indent="-232943" defTabSz="931774">
              <a:buFont typeface="Calibri"/>
              <a:buAutoNum type="arabicPeriod"/>
            </a:pPr>
            <a:r>
              <a:rPr lang="es-ES_tradnl" noProof="1">
                <a:latin typeface="Calibri"/>
              </a:rPr>
              <a:t>Se reproduce automáticamente tras cada transición de diapositiva.</a:t>
            </a:r>
          </a:p>
          <a:p>
            <a:pPr marL="698830" lvl="1" indent="-232943" defTabSz="931774">
              <a:buFont typeface="Calibri"/>
              <a:buAutoNum type="arabicPeriod"/>
            </a:pPr>
            <a:r>
              <a:rPr lang="es-ES_tradnl" noProof="1">
                <a:latin typeface="Calibri"/>
              </a:rPr>
              <a:t>Tiene una duración de 15 segundos.</a:t>
            </a:r>
          </a:p>
          <a:p>
            <a:pPr marL="698830" lvl="1" indent="-232943" defTabSz="931774">
              <a:buFont typeface="Calibri"/>
              <a:buAutoNum type="arabicPeriod"/>
            </a:pPr>
            <a:r>
              <a:rPr lang="es-ES_tradnl" noProof="1">
                <a:latin typeface="Calibri"/>
              </a:rPr>
              <a:t>Entra en bucle para una reproducción infinita.</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Para agregar diapositivas o modificar el diseño:</a:t>
            </a:r>
          </a:p>
          <a:p>
            <a:pPr marL="698830" lvl="1" indent="-232943" defTabSz="931774">
              <a:buFont typeface="Calibri"/>
              <a:buAutoNum type="arabicPeriod"/>
            </a:pPr>
            <a:r>
              <a:rPr lang="es-ES_tradnl" noProof="1">
                <a:latin typeface="Calibri"/>
              </a:rPr>
              <a:t>Para agregar una nueva diapositiva,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la flecha situada debajo de </a:t>
            </a:r>
            <a:r>
              <a:rPr lang="es-ES_tradnl" b="1" noProof="1">
                <a:latin typeface="Calibri"/>
              </a:rPr>
              <a:t>Nueva diapositiva</a:t>
            </a:r>
            <a:r>
              <a:rPr lang="es-ES_tradnl" noProof="1">
                <a:latin typeface="Calibri"/>
              </a:rPr>
              <a:t> y, a continuación, en </a:t>
            </a:r>
            <a:r>
              <a:rPr lang="es-ES_tradnl" b="1" noProof="1">
                <a:latin typeface="Calibri"/>
              </a:rPr>
              <a:t>Tema de fondo en movimiento</a:t>
            </a:r>
            <a:r>
              <a:rPr lang="es-ES_tradnl" noProof="1">
                <a:latin typeface="Calibri"/>
              </a:rPr>
              <a:t>, seleccione el diseño deseado.</a:t>
            </a:r>
          </a:p>
          <a:p>
            <a:pPr marL="698830" lvl="1" indent="-232943" defTabSz="931774">
              <a:buFont typeface="Calibri"/>
              <a:buAutoNum type="arabicPeriod"/>
            </a:pPr>
            <a:r>
              <a:rPr lang="es-ES_tradnl" noProof="1">
                <a:latin typeface="Calibri"/>
              </a:rPr>
              <a:t>Para modificar el diseño de una diapositiva existente,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a:t>
            </a:r>
            <a:r>
              <a:rPr lang="es-ES_tradnl" b="1" noProof="1">
                <a:latin typeface="Calibri"/>
              </a:rPr>
              <a:t>Diseño</a:t>
            </a:r>
            <a:r>
              <a:rPr lang="es-ES_tradnl" noProof="1">
                <a:latin typeface="Calibri"/>
              </a:rPr>
              <a:t> y, a continuación, seleccione el diseño deseado.</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Otros elementos animados:</a:t>
            </a:r>
          </a:p>
          <a:p>
            <a:pPr marL="698830" lvl="1" indent="-232943" defTabSz="931774">
              <a:buClr>
                <a:schemeClr val="tx1"/>
              </a:buClr>
              <a:buFont typeface="Arial"/>
              <a:buChar char="•"/>
            </a:pPr>
            <a:r>
              <a:rPr lang="es-ES_tradnl" noProof="1">
                <a:latin typeface="Calibri"/>
              </a:rPr>
              <a:t>Los elementos animados que inserte se iniciarán después de la transición de la diapositiva y tras iniciar el vídeo de fondo.</a:t>
            </a:r>
          </a:p>
          <a:p>
            <a:pPr marL="232943" indent="-232943" defTabSz="931774">
              <a:buFont typeface="Calibri"/>
              <a:buAutoNum type="arabicPeriod"/>
            </a:pPr>
            <a:endParaRPr lang="es-ES_tradnl" noProof="1" smtClean="0"/>
          </a:p>
          <a:p>
            <a:pPr defTabSz="931774"/>
            <a:endParaRPr lang="es-ES_tradnl" noProof="1" smtClean="0"/>
          </a:p>
        </p:txBody>
      </p:sp>
      <p:sp>
        <p:nvSpPr>
          <p:cNvPr id="4" name="Slide Number Placeholder 3"/>
          <p:cNvSpPr>
            <a:spLocks noGrp="1"/>
          </p:cNvSpPr>
          <p:nvPr>
            <p:ph type="sldNum" sz="quarter" idx="10"/>
          </p:nvPr>
        </p:nvSpPr>
        <p:spPr/>
        <p:txBody>
          <a:bodyPr/>
          <a:lstStyle/>
          <a:p>
            <a:pPr defTabSz="931774"/>
            <a:fld id="{649C13A5-511F-4D4F-B778-6AB878583413}" type="slidenum">
              <a:rPr lang="en-US">
                <a:latin typeface="Calibri"/>
              </a:rPr>
              <a:pPr defTabSz="931774"/>
              <a:t>66</a:t>
            </a:fld>
            <a:endParaRPr lang="en-US">
              <a:latin typeface="Calibri"/>
            </a:endParaRPr>
          </a:p>
        </p:txBody>
      </p:sp>
    </p:spTree>
    <p:extLst>
      <p:ext uri="{BB962C8B-B14F-4D97-AF65-F5344CB8AC3E}">
        <p14:creationId xmlns:p14="http://schemas.microsoft.com/office/powerpoint/2010/main" xmlns="" val="2736743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r>
              <a:rPr lang="es-ES_tradnl" b="1" noProof="1">
                <a:latin typeface="Calibri"/>
              </a:rPr>
              <a:t>Movimiento</a:t>
            </a:r>
          </a:p>
          <a:p>
            <a:pPr defTabSz="931774"/>
            <a:r>
              <a:rPr lang="es-ES_tradnl" noProof="1">
                <a:latin typeface="Calibri"/>
              </a:rPr>
              <a:t>(Básico)</a:t>
            </a:r>
          </a:p>
          <a:p>
            <a:pPr defTabSz="931774"/>
            <a:endParaRPr lang="es-ES_tradnl" noProof="1" smtClean="0"/>
          </a:p>
          <a:p>
            <a:pPr defTabSz="931774"/>
            <a:r>
              <a:rPr lang="es-ES_tradnl" b="1" noProof="1">
                <a:latin typeface="Calibri"/>
              </a:rPr>
              <a:t>Nota: </a:t>
            </a:r>
            <a:r>
              <a:rPr lang="es-ES_tradnl" noProof="1">
                <a:latin typeface="Calibri"/>
              </a:rPr>
              <a:t>esta plantilla de vídeo está optimizada para Microsoft PowerPoint 2010.</a:t>
            </a:r>
          </a:p>
          <a:p>
            <a:pPr marL="698830" lvl="1" indent="-232943" defTabSz="931774">
              <a:buClr>
                <a:schemeClr val="tx1"/>
              </a:buClr>
              <a:buFont typeface="Arial"/>
              <a:buChar char="•"/>
            </a:pPr>
            <a:r>
              <a:rPr lang="es-ES_tradnl" noProof="1">
                <a:latin typeface="Calibri"/>
              </a:rPr>
              <a:t>En PowerPoint 2007, los elementos de vídeo se reproducirán, pero el contenido que se superponga a las barras de vídeo aparecerá cubierto por el vídeo en el modo de presentación.</a:t>
            </a:r>
          </a:p>
          <a:p>
            <a:pPr marL="698830" lvl="1" indent="-232943" defTabSz="931774">
              <a:buClr>
                <a:schemeClr val="tx1"/>
              </a:buClr>
              <a:buFont typeface="Arial"/>
              <a:buChar char="•"/>
            </a:pPr>
            <a:r>
              <a:rPr lang="es-ES_tradnl" noProof="1">
                <a:latin typeface="Calibri"/>
              </a:rPr>
              <a:t>En PowerPoint 2003, el vídeo no se reproducirá, pero el marco de póster de los vídeos se conservará como imágenes estáticas. </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El vídeo:</a:t>
            </a:r>
          </a:p>
          <a:p>
            <a:pPr marL="698830" lvl="1" indent="-232943" defTabSz="931774">
              <a:buFont typeface="Calibri"/>
              <a:buAutoNum type="arabicPeriod"/>
            </a:pPr>
            <a:r>
              <a:rPr lang="es-ES_tradnl" noProof="1">
                <a:latin typeface="Calibri"/>
              </a:rPr>
              <a:t>Se reproduce automáticamente tras cada transición de diapositiva.</a:t>
            </a:r>
          </a:p>
          <a:p>
            <a:pPr marL="698830" lvl="1" indent="-232943" defTabSz="931774">
              <a:buFont typeface="Calibri"/>
              <a:buAutoNum type="arabicPeriod"/>
            </a:pPr>
            <a:r>
              <a:rPr lang="es-ES_tradnl" noProof="1">
                <a:latin typeface="Calibri"/>
              </a:rPr>
              <a:t>Tiene una duración de 15 segundos.</a:t>
            </a:r>
          </a:p>
          <a:p>
            <a:pPr marL="698830" lvl="1" indent="-232943" defTabSz="931774">
              <a:buFont typeface="Calibri"/>
              <a:buAutoNum type="arabicPeriod"/>
            </a:pPr>
            <a:r>
              <a:rPr lang="es-ES_tradnl" noProof="1">
                <a:latin typeface="Calibri"/>
              </a:rPr>
              <a:t>Entra en bucle para una reproducción infinita.</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Para agregar diapositivas o modificar el diseño:</a:t>
            </a:r>
          </a:p>
          <a:p>
            <a:pPr marL="698830" lvl="1" indent="-232943" defTabSz="931774">
              <a:buFont typeface="Calibri"/>
              <a:buAutoNum type="arabicPeriod"/>
            </a:pPr>
            <a:r>
              <a:rPr lang="es-ES_tradnl" noProof="1">
                <a:latin typeface="Calibri"/>
              </a:rPr>
              <a:t>Para agregar una nueva diapositiva,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la flecha situada debajo de </a:t>
            </a:r>
            <a:r>
              <a:rPr lang="es-ES_tradnl" b="1" noProof="1">
                <a:latin typeface="Calibri"/>
              </a:rPr>
              <a:t>Nueva diapositiva</a:t>
            </a:r>
            <a:r>
              <a:rPr lang="es-ES_tradnl" noProof="1">
                <a:latin typeface="Calibri"/>
              </a:rPr>
              <a:t> y, a continuación, en </a:t>
            </a:r>
            <a:r>
              <a:rPr lang="es-ES_tradnl" b="1" noProof="1">
                <a:latin typeface="Calibri"/>
              </a:rPr>
              <a:t>Tema de fondo en movimiento</a:t>
            </a:r>
            <a:r>
              <a:rPr lang="es-ES_tradnl" noProof="1">
                <a:latin typeface="Calibri"/>
              </a:rPr>
              <a:t>, seleccione el diseño deseado.</a:t>
            </a:r>
          </a:p>
          <a:p>
            <a:pPr marL="698830" lvl="1" indent="-232943" defTabSz="931774">
              <a:buFont typeface="Calibri"/>
              <a:buAutoNum type="arabicPeriod"/>
            </a:pPr>
            <a:r>
              <a:rPr lang="es-ES_tradnl" noProof="1">
                <a:latin typeface="Calibri"/>
              </a:rPr>
              <a:t>Para modificar el diseño de una diapositiva existente,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a:t>
            </a:r>
            <a:r>
              <a:rPr lang="es-ES_tradnl" b="1" noProof="1">
                <a:latin typeface="Calibri"/>
              </a:rPr>
              <a:t>Diseño</a:t>
            </a:r>
            <a:r>
              <a:rPr lang="es-ES_tradnl" noProof="1">
                <a:latin typeface="Calibri"/>
              </a:rPr>
              <a:t> y, a continuación, seleccione el diseño deseado.</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Otros elementos animados:</a:t>
            </a:r>
          </a:p>
          <a:p>
            <a:pPr marL="698830" lvl="1" indent="-232943" defTabSz="931774">
              <a:buClr>
                <a:schemeClr val="tx1"/>
              </a:buClr>
              <a:buFont typeface="Arial"/>
              <a:buChar char="•"/>
            </a:pPr>
            <a:r>
              <a:rPr lang="es-ES_tradnl" noProof="1">
                <a:latin typeface="Calibri"/>
              </a:rPr>
              <a:t>Los elementos animados que inserte se iniciarán después de la transición de la diapositiva y tras iniciar el vídeo de fondo.</a:t>
            </a:r>
          </a:p>
          <a:p>
            <a:pPr marL="232943" indent="-232943" defTabSz="931774">
              <a:buFont typeface="Calibri"/>
              <a:buAutoNum type="arabicPeriod"/>
            </a:pPr>
            <a:endParaRPr lang="es-ES_tradnl" noProof="1" smtClean="0"/>
          </a:p>
          <a:p>
            <a:pPr defTabSz="931774"/>
            <a:endParaRPr lang="es-ES_tradnl" noProof="1" smtClean="0"/>
          </a:p>
        </p:txBody>
      </p:sp>
      <p:sp>
        <p:nvSpPr>
          <p:cNvPr id="4" name="Slide Number Placeholder 3"/>
          <p:cNvSpPr>
            <a:spLocks noGrp="1"/>
          </p:cNvSpPr>
          <p:nvPr>
            <p:ph type="sldNum" sz="quarter" idx="10"/>
          </p:nvPr>
        </p:nvSpPr>
        <p:spPr/>
        <p:txBody>
          <a:bodyPr/>
          <a:lstStyle/>
          <a:p>
            <a:pPr defTabSz="931774"/>
            <a:fld id="{649C13A5-511F-4D4F-B778-6AB878583413}" type="slidenum">
              <a:rPr lang="en-US">
                <a:latin typeface="Calibri"/>
              </a:rPr>
              <a:pPr defTabSz="931774"/>
              <a:t>67</a:t>
            </a:fld>
            <a:endParaRPr lang="en-US">
              <a:latin typeface="Calibri"/>
            </a:endParaRPr>
          </a:p>
        </p:txBody>
      </p:sp>
    </p:spTree>
    <p:extLst>
      <p:ext uri="{BB962C8B-B14F-4D97-AF65-F5344CB8AC3E}">
        <p14:creationId xmlns:p14="http://schemas.microsoft.com/office/powerpoint/2010/main" xmlns="" val="181272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r>
              <a:rPr lang="es-ES_tradnl" b="1" noProof="1">
                <a:latin typeface="Calibri"/>
              </a:rPr>
              <a:t>Movimiento</a:t>
            </a:r>
          </a:p>
          <a:p>
            <a:pPr defTabSz="931774"/>
            <a:r>
              <a:rPr lang="es-ES_tradnl" noProof="1">
                <a:latin typeface="Calibri"/>
              </a:rPr>
              <a:t>(Básico)</a:t>
            </a:r>
          </a:p>
          <a:p>
            <a:pPr defTabSz="931774"/>
            <a:endParaRPr lang="es-ES_tradnl" noProof="1" smtClean="0"/>
          </a:p>
          <a:p>
            <a:pPr defTabSz="931774"/>
            <a:r>
              <a:rPr lang="es-ES_tradnl" b="1" noProof="1">
                <a:latin typeface="Calibri"/>
              </a:rPr>
              <a:t>Nota: </a:t>
            </a:r>
            <a:r>
              <a:rPr lang="es-ES_tradnl" noProof="1">
                <a:latin typeface="Calibri"/>
              </a:rPr>
              <a:t>esta plantilla de vídeo está optimizada para Microsoft PowerPoint 2010.</a:t>
            </a:r>
          </a:p>
          <a:p>
            <a:pPr marL="698830" lvl="1" indent="-232943" defTabSz="931774">
              <a:buClr>
                <a:schemeClr val="tx1"/>
              </a:buClr>
              <a:buFont typeface="Arial"/>
              <a:buChar char="•"/>
            </a:pPr>
            <a:r>
              <a:rPr lang="es-ES_tradnl" noProof="1">
                <a:latin typeface="Calibri"/>
              </a:rPr>
              <a:t>En PowerPoint 2007, los elementos de vídeo se reproducirán, pero el contenido que se superponga a las barras de vídeo aparecerá cubierto por el vídeo en el modo de presentación.</a:t>
            </a:r>
          </a:p>
          <a:p>
            <a:pPr marL="698830" lvl="1" indent="-232943" defTabSz="931774">
              <a:buClr>
                <a:schemeClr val="tx1"/>
              </a:buClr>
              <a:buFont typeface="Arial"/>
              <a:buChar char="•"/>
            </a:pPr>
            <a:r>
              <a:rPr lang="es-ES_tradnl" noProof="1">
                <a:latin typeface="Calibri"/>
              </a:rPr>
              <a:t>En PowerPoint 2003, el vídeo no se reproducirá, pero el marco de póster de los vídeos se conservará como imágenes estáticas. </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El vídeo:</a:t>
            </a:r>
          </a:p>
          <a:p>
            <a:pPr marL="698830" lvl="1" indent="-232943" defTabSz="931774">
              <a:buFont typeface="Calibri"/>
              <a:buAutoNum type="arabicPeriod"/>
            </a:pPr>
            <a:r>
              <a:rPr lang="es-ES_tradnl" noProof="1">
                <a:latin typeface="Calibri"/>
              </a:rPr>
              <a:t>Se reproduce automáticamente tras cada transición de diapositiva.</a:t>
            </a:r>
          </a:p>
          <a:p>
            <a:pPr marL="698830" lvl="1" indent="-232943" defTabSz="931774">
              <a:buFont typeface="Calibri"/>
              <a:buAutoNum type="arabicPeriod"/>
            </a:pPr>
            <a:r>
              <a:rPr lang="es-ES_tradnl" noProof="1">
                <a:latin typeface="Calibri"/>
              </a:rPr>
              <a:t>Tiene una duración de 15 segundos.</a:t>
            </a:r>
          </a:p>
          <a:p>
            <a:pPr marL="698830" lvl="1" indent="-232943" defTabSz="931774">
              <a:buFont typeface="Calibri"/>
              <a:buAutoNum type="arabicPeriod"/>
            </a:pPr>
            <a:r>
              <a:rPr lang="es-ES_tradnl" noProof="1">
                <a:latin typeface="Calibri"/>
              </a:rPr>
              <a:t>Entra en bucle para una reproducción infinita.</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Para agregar diapositivas o modificar el diseño:</a:t>
            </a:r>
          </a:p>
          <a:p>
            <a:pPr marL="698830" lvl="1" indent="-232943" defTabSz="931774">
              <a:buFont typeface="Calibri"/>
              <a:buAutoNum type="arabicPeriod"/>
            </a:pPr>
            <a:r>
              <a:rPr lang="es-ES_tradnl" noProof="1">
                <a:latin typeface="Calibri"/>
              </a:rPr>
              <a:t>Para agregar una nueva diapositiva,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la flecha situada debajo de </a:t>
            </a:r>
            <a:r>
              <a:rPr lang="es-ES_tradnl" b="1" noProof="1">
                <a:latin typeface="Calibri"/>
              </a:rPr>
              <a:t>Nueva diapositiva</a:t>
            </a:r>
            <a:r>
              <a:rPr lang="es-ES_tradnl" noProof="1">
                <a:latin typeface="Calibri"/>
              </a:rPr>
              <a:t> y, a continuación, en </a:t>
            </a:r>
            <a:r>
              <a:rPr lang="es-ES_tradnl" b="1" noProof="1">
                <a:latin typeface="Calibri"/>
              </a:rPr>
              <a:t>Tema de fondo en movimiento</a:t>
            </a:r>
            <a:r>
              <a:rPr lang="es-ES_tradnl" noProof="1">
                <a:latin typeface="Calibri"/>
              </a:rPr>
              <a:t>, seleccione el diseño deseado.</a:t>
            </a:r>
          </a:p>
          <a:p>
            <a:pPr marL="698830" lvl="1" indent="-232943" defTabSz="931774">
              <a:buFont typeface="Calibri"/>
              <a:buAutoNum type="arabicPeriod"/>
            </a:pPr>
            <a:r>
              <a:rPr lang="es-ES_tradnl" noProof="1">
                <a:latin typeface="Calibri"/>
              </a:rPr>
              <a:t>Para modificar el diseño de una diapositiva existente,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a:t>
            </a:r>
            <a:r>
              <a:rPr lang="es-ES_tradnl" b="1" noProof="1">
                <a:latin typeface="Calibri"/>
              </a:rPr>
              <a:t>Diseño</a:t>
            </a:r>
            <a:r>
              <a:rPr lang="es-ES_tradnl" noProof="1">
                <a:latin typeface="Calibri"/>
              </a:rPr>
              <a:t> y, a continuación, seleccione el diseño deseado.</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Otros elementos animados:</a:t>
            </a:r>
          </a:p>
          <a:p>
            <a:pPr marL="698830" lvl="1" indent="-232943" defTabSz="931774">
              <a:buClr>
                <a:schemeClr val="tx1"/>
              </a:buClr>
              <a:buFont typeface="Arial"/>
              <a:buChar char="•"/>
            </a:pPr>
            <a:r>
              <a:rPr lang="es-ES_tradnl" noProof="1">
                <a:latin typeface="Calibri"/>
              </a:rPr>
              <a:t>Los elementos animados que inserte se iniciarán después de la transición de la diapositiva y tras iniciar el vídeo de fondo.</a:t>
            </a:r>
          </a:p>
          <a:p>
            <a:pPr marL="232943" indent="-232943" defTabSz="931774">
              <a:buFont typeface="Calibri"/>
              <a:buAutoNum type="arabicPeriod"/>
            </a:pPr>
            <a:endParaRPr lang="es-ES_tradnl" noProof="1" smtClean="0"/>
          </a:p>
          <a:p>
            <a:pPr defTabSz="931774"/>
            <a:endParaRPr lang="es-ES_tradnl" noProof="1" smtClean="0"/>
          </a:p>
        </p:txBody>
      </p:sp>
      <p:sp>
        <p:nvSpPr>
          <p:cNvPr id="4" name="Slide Number Placeholder 3"/>
          <p:cNvSpPr>
            <a:spLocks noGrp="1"/>
          </p:cNvSpPr>
          <p:nvPr>
            <p:ph type="sldNum" sz="quarter" idx="10"/>
          </p:nvPr>
        </p:nvSpPr>
        <p:spPr/>
        <p:txBody>
          <a:bodyPr/>
          <a:lstStyle/>
          <a:p>
            <a:pPr defTabSz="931774"/>
            <a:fld id="{649C13A5-511F-4D4F-B778-6AB878583413}" type="slidenum">
              <a:rPr lang="en-US">
                <a:latin typeface="Calibri"/>
              </a:rPr>
              <a:pPr defTabSz="931774"/>
              <a:t>68</a:t>
            </a:fld>
            <a:endParaRPr lang="en-US">
              <a:latin typeface="Calibri"/>
            </a:endParaRPr>
          </a:p>
        </p:txBody>
      </p:sp>
    </p:spTree>
    <p:extLst>
      <p:ext uri="{BB962C8B-B14F-4D97-AF65-F5344CB8AC3E}">
        <p14:creationId xmlns:p14="http://schemas.microsoft.com/office/powerpoint/2010/main" xmlns="" val="229597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49C13A5-511F-4D4F-B778-6AB878583413}" type="slidenum">
              <a:rPr lang="en-US" smtClean="0"/>
              <a:pPr/>
              <a:t>2</a:t>
            </a:fld>
            <a:endParaRPr lang="en-US" dirty="0"/>
          </a:p>
        </p:txBody>
      </p:sp>
    </p:spTree>
    <p:extLst>
      <p:ext uri="{BB962C8B-B14F-4D97-AF65-F5344CB8AC3E}">
        <p14:creationId xmlns:p14="http://schemas.microsoft.com/office/powerpoint/2010/main" xmlns="" val="52678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65688516-BC7D-4B9C-A5E6-18D7CBF2AF19}" type="slidenum">
              <a:rPr lang="es-GT" smtClean="0"/>
              <a:pPr/>
              <a:t>5</a:t>
            </a:fld>
            <a:endParaRPr lang="es-GT"/>
          </a:p>
        </p:txBody>
      </p:sp>
    </p:spTree>
    <p:extLst>
      <p:ext uri="{BB962C8B-B14F-4D97-AF65-F5344CB8AC3E}">
        <p14:creationId xmlns:p14="http://schemas.microsoft.com/office/powerpoint/2010/main" xmlns="" val="249343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65688516-BC7D-4B9C-A5E6-18D7CBF2AF19}" type="slidenum">
              <a:rPr lang="es-GT" smtClean="0"/>
              <a:pPr/>
              <a:t>37</a:t>
            </a:fld>
            <a:endParaRPr lang="es-GT"/>
          </a:p>
        </p:txBody>
      </p:sp>
    </p:spTree>
    <p:extLst>
      <p:ext uri="{BB962C8B-B14F-4D97-AF65-F5344CB8AC3E}">
        <p14:creationId xmlns:p14="http://schemas.microsoft.com/office/powerpoint/2010/main" xmlns="" val="18326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r>
              <a:rPr lang="es-ES_tradnl" b="1" noProof="1">
                <a:latin typeface="Calibri"/>
              </a:rPr>
              <a:t>Movimiento</a:t>
            </a:r>
          </a:p>
          <a:p>
            <a:pPr defTabSz="931774"/>
            <a:r>
              <a:rPr lang="es-ES_tradnl" noProof="1">
                <a:latin typeface="Calibri"/>
              </a:rPr>
              <a:t>(Básico)</a:t>
            </a:r>
          </a:p>
          <a:p>
            <a:pPr defTabSz="931774"/>
            <a:endParaRPr lang="es-ES_tradnl" noProof="1" smtClean="0"/>
          </a:p>
          <a:p>
            <a:pPr defTabSz="931774"/>
            <a:r>
              <a:rPr lang="es-ES_tradnl" b="1" noProof="1">
                <a:latin typeface="Calibri"/>
              </a:rPr>
              <a:t>Nota: </a:t>
            </a:r>
            <a:r>
              <a:rPr lang="es-ES_tradnl" noProof="1">
                <a:latin typeface="Calibri"/>
              </a:rPr>
              <a:t>esta plantilla de vídeo está optimizada para Microsoft PowerPoint 2010.</a:t>
            </a:r>
          </a:p>
          <a:p>
            <a:pPr marL="698830" lvl="1" indent="-232943" defTabSz="931774">
              <a:buClr>
                <a:schemeClr val="tx1"/>
              </a:buClr>
              <a:buFont typeface="Arial"/>
              <a:buChar char="•"/>
            </a:pPr>
            <a:r>
              <a:rPr lang="es-ES_tradnl" noProof="1">
                <a:latin typeface="Calibri"/>
              </a:rPr>
              <a:t>En PowerPoint 2007, los elementos de vídeo se reproducirán, pero el contenido que se superponga a las barras de vídeo aparecerá cubierto por el vídeo en el modo de presentación.</a:t>
            </a:r>
          </a:p>
          <a:p>
            <a:pPr marL="698830" lvl="1" indent="-232943" defTabSz="931774">
              <a:buClr>
                <a:schemeClr val="tx1"/>
              </a:buClr>
              <a:buFont typeface="Arial"/>
              <a:buChar char="•"/>
            </a:pPr>
            <a:r>
              <a:rPr lang="es-ES_tradnl" noProof="1">
                <a:latin typeface="Calibri"/>
              </a:rPr>
              <a:t>En PowerPoint 2003, el vídeo no se reproducirá, pero el marco de póster de los vídeos se conservará como imágenes estáticas. </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El vídeo:</a:t>
            </a:r>
          </a:p>
          <a:p>
            <a:pPr marL="698830" lvl="1" indent="-232943" defTabSz="931774">
              <a:buFont typeface="Calibri"/>
              <a:buAutoNum type="arabicPeriod"/>
            </a:pPr>
            <a:r>
              <a:rPr lang="es-ES_tradnl" noProof="1">
                <a:latin typeface="Calibri"/>
              </a:rPr>
              <a:t>Se reproduce automáticamente tras cada transición de diapositiva.</a:t>
            </a:r>
          </a:p>
          <a:p>
            <a:pPr marL="698830" lvl="1" indent="-232943" defTabSz="931774">
              <a:buFont typeface="Calibri"/>
              <a:buAutoNum type="arabicPeriod"/>
            </a:pPr>
            <a:r>
              <a:rPr lang="es-ES_tradnl" noProof="1">
                <a:latin typeface="Calibri"/>
              </a:rPr>
              <a:t>Tiene una duración de 15 segundos.</a:t>
            </a:r>
          </a:p>
          <a:p>
            <a:pPr marL="698830" lvl="1" indent="-232943" defTabSz="931774">
              <a:buFont typeface="Calibri"/>
              <a:buAutoNum type="arabicPeriod"/>
            </a:pPr>
            <a:r>
              <a:rPr lang="es-ES_tradnl" noProof="1">
                <a:latin typeface="Calibri"/>
              </a:rPr>
              <a:t>Entra en bucle para una reproducción infinita.</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Para agregar diapositivas o modificar el diseño:</a:t>
            </a:r>
          </a:p>
          <a:p>
            <a:pPr marL="698830" lvl="1" indent="-232943" defTabSz="931774">
              <a:buFont typeface="Calibri"/>
              <a:buAutoNum type="arabicPeriod"/>
            </a:pPr>
            <a:r>
              <a:rPr lang="es-ES_tradnl" noProof="1">
                <a:latin typeface="Calibri"/>
              </a:rPr>
              <a:t>Para agregar una nueva diapositiva,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la flecha situada debajo de </a:t>
            </a:r>
            <a:r>
              <a:rPr lang="es-ES_tradnl" b="1" noProof="1">
                <a:latin typeface="Calibri"/>
              </a:rPr>
              <a:t>Nueva diapositiva</a:t>
            </a:r>
            <a:r>
              <a:rPr lang="es-ES_tradnl" noProof="1">
                <a:latin typeface="Calibri"/>
              </a:rPr>
              <a:t> y, a continuación, en </a:t>
            </a:r>
            <a:r>
              <a:rPr lang="es-ES_tradnl" b="1" noProof="1">
                <a:latin typeface="Calibri"/>
              </a:rPr>
              <a:t>Tema de fondo en movimiento</a:t>
            </a:r>
            <a:r>
              <a:rPr lang="es-ES_tradnl" noProof="1">
                <a:latin typeface="Calibri"/>
              </a:rPr>
              <a:t>, seleccione el diseño deseado.</a:t>
            </a:r>
          </a:p>
          <a:p>
            <a:pPr marL="698830" lvl="1" indent="-232943" defTabSz="931774">
              <a:buFont typeface="Calibri"/>
              <a:buAutoNum type="arabicPeriod"/>
            </a:pPr>
            <a:r>
              <a:rPr lang="es-ES_tradnl" noProof="1">
                <a:latin typeface="Calibri"/>
              </a:rPr>
              <a:t>Para modificar el diseño de una diapositiva existente,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a:t>
            </a:r>
            <a:r>
              <a:rPr lang="es-ES_tradnl" b="1" noProof="1">
                <a:latin typeface="Calibri"/>
              </a:rPr>
              <a:t>Diseño</a:t>
            </a:r>
            <a:r>
              <a:rPr lang="es-ES_tradnl" noProof="1">
                <a:latin typeface="Calibri"/>
              </a:rPr>
              <a:t> y, a continuación, seleccione el diseño deseado.</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Otros elementos animados:</a:t>
            </a:r>
          </a:p>
          <a:p>
            <a:pPr marL="698830" lvl="1" indent="-232943" defTabSz="931774">
              <a:buClr>
                <a:schemeClr val="tx1"/>
              </a:buClr>
              <a:buFont typeface="Arial"/>
              <a:buChar char="•"/>
            </a:pPr>
            <a:r>
              <a:rPr lang="es-ES_tradnl" noProof="1">
                <a:latin typeface="Calibri"/>
              </a:rPr>
              <a:t>Los elementos animados que inserte se iniciarán después de la transición de la diapositiva y tras iniciar el vídeo de fondo.</a:t>
            </a:r>
          </a:p>
          <a:p>
            <a:pPr marL="232943" indent="-232943" defTabSz="931774">
              <a:buFont typeface="Calibri"/>
              <a:buAutoNum type="arabicPeriod"/>
            </a:pPr>
            <a:endParaRPr lang="es-ES_tradnl" noProof="1" smtClean="0"/>
          </a:p>
          <a:p>
            <a:pPr defTabSz="931774"/>
            <a:endParaRPr lang="es-ES_tradnl" noProof="1" smtClean="0"/>
          </a:p>
        </p:txBody>
      </p:sp>
      <p:sp>
        <p:nvSpPr>
          <p:cNvPr id="4" name="Slide Number Placeholder 3"/>
          <p:cNvSpPr>
            <a:spLocks noGrp="1"/>
          </p:cNvSpPr>
          <p:nvPr>
            <p:ph type="sldNum" sz="quarter" idx="10"/>
          </p:nvPr>
        </p:nvSpPr>
        <p:spPr/>
        <p:txBody>
          <a:bodyPr/>
          <a:lstStyle/>
          <a:p>
            <a:pPr defTabSz="931774"/>
            <a:fld id="{649C13A5-511F-4D4F-B778-6AB878583413}" type="slidenum">
              <a:rPr lang="en-US">
                <a:latin typeface="Calibri"/>
              </a:rPr>
              <a:pPr defTabSz="931774"/>
              <a:t>40</a:t>
            </a:fld>
            <a:endParaRPr lang="en-US">
              <a:latin typeface="Calibri"/>
            </a:endParaRPr>
          </a:p>
        </p:txBody>
      </p:sp>
    </p:spTree>
    <p:extLst>
      <p:ext uri="{BB962C8B-B14F-4D97-AF65-F5344CB8AC3E}">
        <p14:creationId xmlns:p14="http://schemas.microsoft.com/office/powerpoint/2010/main" xmlns="" val="236521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r>
              <a:rPr lang="es-ES_tradnl" b="1" noProof="1">
                <a:latin typeface="Calibri"/>
              </a:rPr>
              <a:t>Movimiento</a:t>
            </a:r>
          </a:p>
          <a:p>
            <a:pPr defTabSz="931774"/>
            <a:r>
              <a:rPr lang="es-ES_tradnl" noProof="1">
                <a:latin typeface="Calibri"/>
              </a:rPr>
              <a:t>(Básico)</a:t>
            </a:r>
          </a:p>
          <a:p>
            <a:pPr defTabSz="931774"/>
            <a:endParaRPr lang="es-ES_tradnl" noProof="1" smtClean="0"/>
          </a:p>
          <a:p>
            <a:pPr defTabSz="931774"/>
            <a:r>
              <a:rPr lang="es-ES_tradnl" b="1" noProof="1">
                <a:latin typeface="Calibri"/>
              </a:rPr>
              <a:t>Nota: </a:t>
            </a:r>
            <a:r>
              <a:rPr lang="es-ES_tradnl" noProof="1">
                <a:latin typeface="Calibri"/>
              </a:rPr>
              <a:t>esta plantilla de vídeo está optimizada para Microsoft PowerPoint 2010.</a:t>
            </a:r>
          </a:p>
          <a:p>
            <a:pPr marL="698830" lvl="1" indent="-232943" defTabSz="931774">
              <a:buClr>
                <a:schemeClr val="tx1"/>
              </a:buClr>
              <a:buFont typeface="Arial"/>
              <a:buChar char="•"/>
            </a:pPr>
            <a:r>
              <a:rPr lang="es-ES_tradnl" noProof="1">
                <a:latin typeface="Calibri"/>
              </a:rPr>
              <a:t>En PowerPoint 2007, los elementos de vídeo se reproducirán, pero el contenido que se superponga a las barras de vídeo aparecerá cubierto por el vídeo en el modo de presentación.</a:t>
            </a:r>
          </a:p>
          <a:p>
            <a:pPr marL="698830" lvl="1" indent="-232943" defTabSz="931774">
              <a:buClr>
                <a:schemeClr val="tx1"/>
              </a:buClr>
              <a:buFont typeface="Arial"/>
              <a:buChar char="•"/>
            </a:pPr>
            <a:r>
              <a:rPr lang="es-ES_tradnl" noProof="1">
                <a:latin typeface="Calibri"/>
              </a:rPr>
              <a:t>En PowerPoint 2003, el vídeo no se reproducirá, pero el marco de póster de los vídeos se conservará como imágenes estáticas. </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El vídeo:</a:t>
            </a:r>
          </a:p>
          <a:p>
            <a:pPr marL="698830" lvl="1" indent="-232943" defTabSz="931774">
              <a:buFont typeface="Calibri"/>
              <a:buAutoNum type="arabicPeriod"/>
            </a:pPr>
            <a:r>
              <a:rPr lang="es-ES_tradnl" noProof="1">
                <a:latin typeface="Calibri"/>
              </a:rPr>
              <a:t>Se reproduce automáticamente tras cada transición de diapositiva.</a:t>
            </a:r>
          </a:p>
          <a:p>
            <a:pPr marL="698830" lvl="1" indent="-232943" defTabSz="931774">
              <a:buFont typeface="Calibri"/>
              <a:buAutoNum type="arabicPeriod"/>
            </a:pPr>
            <a:r>
              <a:rPr lang="es-ES_tradnl" noProof="1">
                <a:latin typeface="Calibri"/>
              </a:rPr>
              <a:t>Tiene una duración de 15 segundos.</a:t>
            </a:r>
          </a:p>
          <a:p>
            <a:pPr marL="698830" lvl="1" indent="-232943" defTabSz="931774">
              <a:buFont typeface="Calibri"/>
              <a:buAutoNum type="arabicPeriod"/>
            </a:pPr>
            <a:r>
              <a:rPr lang="es-ES_tradnl" noProof="1">
                <a:latin typeface="Calibri"/>
              </a:rPr>
              <a:t>Entra en bucle para una reproducción infinita.</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Para agregar diapositivas o modificar el diseño:</a:t>
            </a:r>
          </a:p>
          <a:p>
            <a:pPr marL="698830" lvl="1" indent="-232943" defTabSz="931774">
              <a:buFont typeface="Calibri"/>
              <a:buAutoNum type="arabicPeriod"/>
            </a:pPr>
            <a:r>
              <a:rPr lang="es-ES_tradnl" noProof="1">
                <a:latin typeface="Calibri"/>
              </a:rPr>
              <a:t>Para agregar una nueva diapositiva,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la flecha situada debajo de </a:t>
            </a:r>
            <a:r>
              <a:rPr lang="es-ES_tradnl" b="1" noProof="1">
                <a:latin typeface="Calibri"/>
              </a:rPr>
              <a:t>Nueva diapositiva</a:t>
            </a:r>
            <a:r>
              <a:rPr lang="es-ES_tradnl" noProof="1">
                <a:latin typeface="Calibri"/>
              </a:rPr>
              <a:t> y, a continuación, en </a:t>
            </a:r>
            <a:r>
              <a:rPr lang="es-ES_tradnl" b="1" noProof="1">
                <a:latin typeface="Calibri"/>
              </a:rPr>
              <a:t>Tema de fondo en movimiento</a:t>
            </a:r>
            <a:r>
              <a:rPr lang="es-ES_tradnl" noProof="1">
                <a:latin typeface="Calibri"/>
              </a:rPr>
              <a:t>, seleccione el diseño deseado.</a:t>
            </a:r>
          </a:p>
          <a:p>
            <a:pPr marL="698830" lvl="1" indent="-232943" defTabSz="931774">
              <a:buFont typeface="Calibri"/>
              <a:buAutoNum type="arabicPeriod"/>
            </a:pPr>
            <a:r>
              <a:rPr lang="es-ES_tradnl" noProof="1">
                <a:latin typeface="Calibri"/>
              </a:rPr>
              <a:t>Para modificar el diseño de una diapositiva existente,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a:t>
            </a:r>
            <a:r>
              <a:rPr lang="es-ES_tradnl" b="1" noProof="1">
                <a:latin typeface="Calibri"/>
              </a:rPr>
              <a:t>Diseño</a:t>
            </a:r>
            <a:r>
              <a:rPr lang="es-ES_tradnl" noProof="1">
                <a:latin typeface="Calibri"/>
              </a:rPr>
              <a:t> y, a continuación, seleccione el diseño deseado.</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Otros elementos animados:</a:t>
            </a:r>
          </a:p>
          <a:p>
            <a:pPr marL="698830" lvl="1" indent="-232943" defTabSz="931774">
              <a:buClr>
                <a:schemeClr val="tx1"/>
              </a:buClr>
              <a:buFont typeface="Arial"/>
              <a:buChar char="•"/>
            </a:pPr>
            <a:r>
              <a:rPr lang="es-ES_tradnl" noProof="1">
                <a:latin typeface="Calibri"/>
              </a:rPr>
              <a:t>Los elementos animados que inserte se iniciarán después de la transición de la diapositiva y tras iniciar el vídeo de fondo.</a:t>
            </a:r>
          </a:p>
          <a:p>
            <a:pPr marL="232943" indent="-232943" defTabSz="931774">
              <a:buFont typeface="Calibri"/>
              <a:buAutoNum type="arabicPeriod"/>
            </a:pPr>
            <a:endParaRPr lang="es-ES_tradnl" noProof="1" smtClean="0"/>
          </a:p>
          <a:p>
            <a:pPr defTabSz="931774"/>
            <a:endParaRPr lang="es-ES_tradnl" noProof="1" smtClean="0"/>
          </a:p>
        </p:txBody>
      </p:sp>
      <p:sp>
        <p:nvSpPr>
          <p:cNvPr id="4" name="Slide Number Placeholder 3"/>
          <p:cNvSpPr>
            <a:spLocks noGrp="1"/>
          </p:cNvSpPr>
          <p:nvPr>
            <p:ph type="sldNum" sz="quarter" idx="10"/>
          </p:nvPr>
        </p:nvSpPr>
        <p:spPr/>
        <p:txBody>
          <a:bodyPr/>
          <a:lstStyle/>
          <a:p>
            <a:pPr defTabSz="931774"/>
            <a:fld id="{649C13A5-511F-4D4F-B778-6AB878583413}" type="slidenum">
              <a:rPr lang="en-US">
                <a:latin typeface="Calibri"/>
              </a:rPr>
              <a:pPr defTabSz="931774"/>
              <a:t>42</a:t>
            </a:fld>
            <a:endParaRPr lang="en-US">
              <a:latin typeface="Calibri"/>
            </a:endParaRPr>
          </a:p>
        </p:txBody>
      </p:sp>
    </p:spTree>
    <p:extLst>
      <p:ext uri="{BB962C8B-B14F-4D97-AF65-F5344CB8AC3E}">
        <p14:creationId xmlns:p14="http://schemas.microsoft.com/office/powerpoint/2010/main" xmlns="" val="380104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r>
              <a:rPr lang="es-ES_tradnl" b="1" noProof="1">
                <a:latin typeface="Calibri"/>
              </a:rPr>
              <a:t>Movimiento</a:t>
            </a:r>
          </a:p>
          <a:p>
            <a:pPr defTabSz="931774"/>
            <a:r>
              <a:rPr lang="es-ES_tradnl" noProof="1">
                <a:latin typeface="Calibri"/>
              </a:rPr>
              <a:t>(Básico)</a:t>
            </a:r>
          </a:p>
          <a:p>
            <a:pPr defTabSz="931774"/>
            <a:endParaRPr lang="es-ES_tradnl" noProof="1" smtClean="0"/>
          </a:p>
          <a:p>
            <a:pPr defTabSz="931774"/>
            <a:r>
              <a:rPr lang="es-ES_tradnl" b="1" noProof="1">
                <a:latin typeface="Calibri"/>
              </a:rPr>
              <a:t>Nota: </a:t>
            </a:r>
            <a:r>
              <a:rPr lang="es-ES_tradnl" noProof="1">
                <a:latin typeface="Calibri"/>
              </a:rPr>
              <a:t>esta plantilla de vídeo está optimizada para Microsoft PowerPoint 2010.</a:t>
            </a:r>
          </a:p>
          <a:p>
            <a:pPr marL="698830" lvl="1" indent="-232943" defTabSz="931774">
              <a:buClr>
                <a:schemeClr val="tx1"/>
              </a:buClr>
              <a:buFont typeface="Arial"/>
              <a:buChar char="•"/>
            </a:pPr>
            <a:r>
              <a:rPr lang="es-ES_tradnl" noProof="1">
                <a:latin typeface="Calibri"/>
              </a:rPr>
              <a:t>En PowerPoint 2007, los elementos de vídeo se reproducirán, pero el contenido que se superponga a las barras de vídeo aparecerá cubierto por el vídeo en el modo de presentación.</a:t>
            </a:r>
          </a:p>
          <a:p>
            <a:pPr marL="698830" lvl="1" indent="-232943" defTabSz="931774">
              <a:buClr>
                <a:schemeClr val="tx1"/>
              </a:buClr>
              <a:buFont typeface="Arial"/>
              <a:buChar char="•"/>
            </a:pPr>
            <a:r>
              <a:rPr lang="es-ES_tradnl" noProof="1">
                <a:latin typeface="Calibri"/>
              </a:rPr>
              <a:t>En PowerPoint 2003, el vídeo no se reproducirá, pero el marco de póster de los vídeos se conservará como imágenes estáticas. </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El vídeo:</a:t>
            </a:r>
          </a:p>
          <a:p>
            <a:pPr marL="698830" lvl="1" indent="-232943" defTabSz="931774">
              <a:buFont typeface="Calibri"/>
              <a:buAutoNum type="arabicPeriod"/>
            </a:pPr>
            <a:r>
              <a:rPr lang="es-ES_tradnl" noProof="1">
                <a:latin typeface="Calibri"/>
              </a:rPr>
              <a:t>Se reproduce automáticamente tras cada transición de diapositiva.</a:t>
            </a:r>
          </a:p>
          <a:p>
            <a:pPr marL="698830" lvl="1" indent="-232943" defTabSz="931774">
              <a:buFont typeface="Calibri"/>
              <a:buAutoNum type="arabicPeriod"/>
            </a:pPr>
            <a:r>
              <a:rPr lang="es-ES_tradnl" noProof="1">
                <a:latin typeface="Calibri"/>
              </a:rPr>
              <a:t>Tiene una duración de 15 segundos.</a:t>
            </a:r>
          </a:p>
          <a:p>
            <a:pPr marL="698830" lvl="1" indent="-232943" defTabSz="931774">
              <a:buFont typeface="Calibri"/>
              <a:buAutoNum type="arabicPeriod"/>
            </a:pPr>
            <a:r>
              <a:rPr lang="es-ES_tradnl" noProof="1">
                <a:latin typeface="Calibri"/>
              </a:rPr>
              <a:t>Entra en bucle para una reproducción infinita.</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Para agregar diapositivas o modificar el diseño:</a:t>
            </a:r>
          </a:p>
          <a:p>
            <a:pPr marL="698830" lvl="1" indent="-232943" defTabSz="931774">
              <a:buFont typeface="Calibri"/>
              <a:buAutoNum type="arabicPeriod"/>
            </a:pPr>
            <a:r>
              <a:rPr lang="es-ES_tradnl" noProof="1">
                <a:latin typeface="Calibri"/>
              </a:rPr>
              <a:t>Para agregar una nueva diapositiva,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la flecha situada debajo de </a:t>
            </a:r>
            <a:r>
              <a:rPr lang="es-ES_tradnl" b="1" noProof="1">
                <a:latin typeface="Calibri"/>
              </a:rPr>
              <a:t>Nueva diapositiva</a:t>
            </a:r>
            <a:r>
              <a:rPr lang="es-ES_tradnl" noProof="1">
                <a:latin typeface="Calibri"/>
              </a:rPr>
              <a:t> y, a continuación, en </a:t>
            </a:r>
            <a:r>
              <a:rPr lang="es-ES_tradnl" b="1" noProof="1">
                <a:latin typeface="Calibri"/>
              </a:rPr>
              <a:t>Tema de fondo en movimiento</a:t>
            </a:r>
            <a:r>
              <a:rPr lang="es-ES_tradnl" noProof="1">
                <a:latin typeface="Calibri"/>
              </a:rPr>
              <a:t>, seleccione el diseño deseado.</a:t>
            </a:r>
          </a:p>
          <a:p>
            <a:pPr marL="698830" lvl="1" indent="-232943" defTabSz="931774">
              <a:buFont typeface="Calibri"/>
              <a:buAutoNum type="arabicPeriod"/>
            </a:pPr>
            <a:r>
              <a:rPr lang="es-ES_tradnl" noProof="1">
                <a:latin typeface="Calibri"/>
              </a:rPr>
              <a:t>Para modificar el diseño de una diapositiva existente,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a:t>
            </a:r>
            <a:r>
              <a:rPr lang="es-ES_tradnl" b="1" noProof="1">
                <a:latin typeface="Calibri"/>
              </a:rPr>
              <a:t>Diseño</a:t>
            </a:r>
            <a:r>
              <a:rPr lang="es-ES_tradnl" noProof="1">
                <a:latin typeface="Calibri"/>
              </a:rPr>
              <a:t> y, a continuación, seleccione el diseño deseado.</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Otros elementos animados:</a:t>
            </a:r>
          </a:p>
          <a:p>
            <a:pPr marL="698830" lvl="1" indent="-232943" defTabSz="931774">
              <a:buClr>
                <a:schemeClr val="tx1"/>
              </a:buClr>
              <a:buFont typeface="Arial"/>
              <a:buChar char="•"/>
            </a:pPr>
            <a:r>
              <a:rPr lang="es-ES_tradnl" noProof="1">
                <a:latin typeface="Calibri"/>
              </a:rPr>
              <a:t>Los elementos animados que inserte se iniciarán después de la transición de la diapositiva y tras iniciar el vídeo de fondo.</a:t>
            </a:r>
          </a:p>
          <a:p>
            <a:pPr marL="232943" indent="-232943" defTabSz="931774">
              <a:buFont typeface="Calibri"/>
              <a:buAutoNum type="arabicPeriod"/>
            </a:pPr>
            <a:endParaRPr lang="es-ES_tradnl" noProof="1" smtClean="0"/>
          </a:p>
          <a:p>
            <a:pPr defTabSz="931774"/>
            <a:endParaRPr lang="es-ES_tradnl" noProof="1" smtClean="0"/>
          </a:p>
        </p:txBody>
      </p:sp>
      <p:sp>
        <p:nvSpPr>
          <p:cNvPr id="4" name="Slide Number Placeholder 3"/>
          <p:cNvSpPr>
            <a:spLocks noGrp="1"/>
          </p:cNvSpPr>
          <p:nvPr>
            <p:ph type="sldNum" sz="quarter" idx="10"/>
          </p:nvPr>
        </p:nvSpPr>
        <p:spPr/>
        <p:txBody>
          <a:bodyPr/>
          <a:lstStyle/>
          <a:p>
            <a:pPr defTabSz="931774"/>
            <a:fld id="{649C13A5-511F-4D4F-B778-6AB878583413}" type="slidenum">
              <a:rPr lang="en-US">
                <a:latin typeface="Calibri"/>
              </a:rPr>
              <a:pPr defTabSz="931774"/>
              <a:t>59</a:t>
            </a:fld>
            <a:endParaRPr lang="en-US">
              <a:latin typeface="Calibri"/>
            </a:endParaRPr>
          </a:p>
        </p:txBody>
      </p:sp>
    </p:spTree>
    <p:extLst>
      <p:ext uri="{BB962C8B-B14F-4D97-AF65-F5344CB8AC3E}">
        <p14:creationId xmlns:p14="http://schemas.microsoft.com/office/powerpoint/2010/main" xmlns="" val="230876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r>
              <a:rPr lang="es-ES_tradnl" b="1" noProof="1">
                <a:latin typeface="Calibri"/>
              </a:rPr>
              <a:t>Movimiento</a:t>
            </a:r>
          </a:p>
          <a:p>
            <a:pPr defTabSz="931774"/>
            <a:r>
              <a:rPr lang="es-ES_tradnl" noProof="1">
                <a:latin typeface="Calibri"/>
              </a:rPr>
              <a:t>(Básico)</a:t>
            </a:r>
          </a:p>
          <a:p>
            <a:pPr defTabSz="931774"/>
            <a:endParaRPr lang="es-ES_tradnl" noProof="1" smtClean="0"/>
          </a:p>
          <a:p>
            <a:pPr defTabSz="931774"/>
            <a:r>
              <a:rPr lang="es-ES_tradnl" b="1" noProof="1">
                <a:latin typeface="Calibri"/>
              </a:rPr>
              <a:t>Nota: </a:t>
            </a:r>
            <a:r>
              <a:rPr lang="es-ES_tradnl" noProof="1">
                <a:latin typeface="Calibri"/>
              </a:rPr>
              <a:t>esta plantilla de vídeo está optimizada para Microsoft PowerPoint 2010.</a:t>
            </a:r>
          </a:p>
          <a:p>
            <a:pPr marL="698830" lvl="1" indent="-232943" defTabSz="931774">
              <a:buClr>
                <a:schemeClr val="tx1"/>
              </a:buClr>
              <a:buFont typeface="Arial"/>
              <a:buChar char="•"/>
            </a:pPr>
            <a:r>
              <a:rPr lang="es-ES_tradnl" noProof="1">
                <a:latin typeface="Calibri"/>
              </a:rPr>
              <a:t>En PowerPoint 2007, los elementos de vídeo se reproducirán, pero el contenido que se superponga a las barras de vídeo aparecerá cubierto por el vídeo en el modo de presentación.</a:t>
            </a:r>
          </a:p>
          <a:p>
            <a:pPr marL="698830" lvl="1" indent="-232943" defTabSz="931774">
              <a:buClr>
                <a:schemeClr val="tx1"/>
              </a:buClr>
              <a:buFont typeface="Arial"/>
              <a:buChar char="•"/>
            </a:pPr>
            <a:r>
              <a:rPr lang="es-ES_tradnl" noProof="1">
                <a:latin typeface="Calibri"/>
              </a:rPr>
              <a:t>En PowerPoint 2003, el vídeo no se reproducirá, pero el marco de póster de los vídeos se conservará como imágenes estáticas. </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El vídeo:</a:t>
            </a:r>
          </a:p>
          <a:p>
            <a:pPr marL="698830" lvl="1" indent="-232943" defTabSz="931774">
              <a:buFont typeface="Calibri"/>
              <a:buAutoNum type="arabicPeriod"/>
            </a:pPr>
            <a:r>
              <a:rPr lang="es-ES_tradnl" noProof="1">
                <a:latin typeface="Calibri"/>
              </a:rPr>
              <a:t>Se reproduce automáticamente tras cada transición de diapositiva.</a:t>
            </a:r>
          </a:p>
          <a:p>
            <a:pPr marL="698830" lvl="1" indent="-232943" defTabSz="931774">
              <a:buFont typeface="Calibri"/>
              <a:buAutoNum type="arabicPeriod"/>
            </a:pPr>
            <a:r>
              <a:rPr lang="es-ES_tradnl" noProof="1">
                <a:latin typeface="Calibri"/>
              </a:rPr>
              <a:t>Tiene una duración de 15 segundos.</a:t>
            </a:r>
          </a:p>
          <a:p>
            <a:pPr marL="698830" lvl="1" indent="-232943" defTabSz="931774">
              <a:buFont typeface="Calibri"/>
              <a:buAutoNum type="arabicPeriod"/>
            </a:pPr>
            <a:r>
              <a:rPr lang="es-ES_tradnl" noProof="1">
                <a:latin typeface="Calibri"/>
              </a:rPr>
              <a:t>Entra en bucle para una reproducción infinita.</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Para agregar diapositivas o modificar el diseño:</a:t>
            </a:r>
          </a:p>
          <a:p>
            <a:pPr marL="698830" lvl="1" indent="-232943" defTabSz="931774">
              <a:buFont typeface="Calibri"/>
              <a:buAutoNum type="arabicPeriod"/>
            </a:pPr>
            <a:r>
              <a:rPr lang="es-ES_tradnl" noProof="1">
                <a:latin typeface="Calibri"/>
              </a:rPr>
              <a:t>Para agregar una nueva diapositiva,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la flecha situada debajo de </a:t>
            </a:r>
            <a:r>
              <a:rPr lang="es-ES_tradnl" b="1" noProof="1">
                <a:latin typeface="Calibri"/>
              </a:rPr>
              <a:t>Nueva diapositiva</a:t>
            </a:r>
            <a:r>
              <a:rPr lang="es-ES_tradnl" noProof="1">
                <a:latin typeface="Calibri"/>
              </a:rPr>
              <a:t> y, a continuación, en </a:t>
            </a:r>
            <a:r>
              <a:rPr lang="es-ES_tradnl" b="1" noProof="1">
                <a:latin typeface="Calibri"/>
              </a:rPr>
              <a:t>Tema de fondo en movimiento</a:t>
            </a:r>
            <a:r>
              <a:rPr lang="es-ES_tradnl" noProof="1">
                <a:latin typeface="Calibri"/>
              </a:rPr>
              <a:t>, seleccione el diseño deseado.</a:t>
            </a:r>
          </a:p>
          <a:p>
            <a:pPr marL="698830" lvl="1" indent="-232943" defTabSz="931774">
              <a:buFont typeface="Calibri"/>
              <a:buAutoNum type="arabicPeriod"/>
            </a:pPr>
            <a:r>
              <a:rPr lang="es-ES_tradnl" noProof="1">
                <a:latin typeface="Calibri"/>
              </a:rPr>
              <a:t>Para modificar el diseño de una diapositiva existente,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a:t>
            </a:r>
            <a:r>
              <a:rPr lang="es-ES_tradnl" b="1" noProof="1">
                <a:latin typeface="Calibri"/>
              </a:rPr>
              <a:t>Diseño</a:t>
            </a:r>
            <a:r>
              <a:rPr lang="es-ES_tradnl" noProof="1">
                <a:latin typeface="Calibri"/>
              </a:rPr>
              <a:t> y, a continuación, seleccione el diseño deseado.</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Otros elementos animados:</a:t>
            </a:r>
          </a:p>
          <a:p>
            <a:pPr marL="698830" lvl="1" indent="-232943" defTabSz="931774">
              <a:buClr>
                <a:schemeClr val="tx1"/>
              </a:buClr>
              <a:buFont typeface="Arial"/>
              <a:buChar char="•"/>
            </a:pPr>
            <a:r>
              <a:rPr lang="es-ES_tradnl" noProof="1">
                <a:latin typeface="Calibri"/>
              </a:rPr>
              <a:t>Los elementos animados que inserte se iniciarán después de la transición de la diapositiva y tras iniciar el vídeo de fondo.</a:t>
            </a:r>
          </a:p>
          <a:p>
            <a:pPr marL="232943" indent="-232943" defTabSz="931774">
              <a:buFont typeface="Calibri"/>
              <a:buAutoNum type="arabicPeriod"/>
            </a:pPr>
            <a:endParaRPr lang="es-ES_tradnl" noProof="1" smtClean="0"/>
          </a:p>
          <a:p>
            <a:pPr defTabSz="931774"/>
            <a:endParaRPr lang="es-ES_tradnl" noProof="1" smtClean="0"/>
          </a:p>
        </p:txBody>
      </p:sp>
      <p:sp>
        <p:nvSpPr>
          <p:cNvPr id="4" name="Slide Number Placeholder 3"/>
          <p:cNvSpPr>
            <a:spLocks noGrp="1"/>
          </p:cNvSpPr>
          <p:nvPr>
            <p:ph type="sldNum" sz="quarter" idx="10"/>
          </p:nvPr>
        </p:nvSpPr>
        <p:spPr/>
        <p:txBody>
          <a:bodyPr/>
          <a:lstStyle/>
          <a:p>
            <a:pPr defTabSz="931774"/>
            <a:fld id="{649C13A5-511F-4D4F-B778-6AB878583413}" type="slidenum">
              <a:rPr lang="en-US">
                <a:latin typeface="Calibri"/>
              </a:rPr>
              <a:pPr defTabSz="931774"/>
              <a:t>60</a:t>
            </a:fld>
            <a:endParaRPr lang="en-US">
              <a:latin typeface="Calibri"/>
            </a:endParaRPr>
          </a:p>
        </p:txBody>
      </p:sp>
    </p:spTree>
    <p:extLst>
      <p:ext uri="{BB962C8B-B14F-4D97-AF65-F5344CB8AC3E}">
        <p14:creationId xmlns:p14="http://schemas.microsoft.com/office/powerpoint/2010/main" xmlns="" val="544948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1774"/>
            <a:r>
              <a:rPr lang="es-ES_tradnl" b="1" noProof="1">
                <a:latin typeface="Calibri"/>
              </a:rPr>
              <a:t>Movimiento</a:t>
            </a:r>
          </a:p>
          <a:p>
            <a:pPr defTabSz="931774"/>
            <a:r>
              <a:rPr lang="es-ES_tradnl" noProof="1">
                <a:latin typeface="Calibri"/>
              </a:rPr>
              <a:t>(Básico)</a:t>
            </a:r>
          </a:p>
          <a:p>
            <a:pPr defTabSz="931774"/>
            <a:endParaRPr lang="es-ES_tradnl" noProof="1" smtClean="0"/>
          </a:p>
          <a:p>
            <a:pPr defTabSz="931774"/>
            <a:r>
              <a:rPr lang="es-ES_tradnl" b="1" noProof="1">
                <a:latin typeface="Calibri"/>
              </a:rPr>
              <a:t>Nota: </a:t>
            </a:r>
            <a:r>
              <a:rPr lang="es-ES_tradnl" noProof="1">
                <a:latin typeface="Calibri"/>
              </a:rPr>
              <a:t>esta plantilla de vídeo está optimizada para Microsoft PowerPoint 2010.</a:t>
            </a:r>
          </a:p>
          <a:p>
            <a:pPr marL="698830" lvl="1" indent="-232943" defTabSz="931774">
              <a:buClr>
                <a:schemeClr val="tx1"/>
              </a:buClr>
              <a:buFont typeface="Arial"/>
              <a:buChar char="•"/>
            </a:pPr>
            <a:r>
              <a:rPr lang="es-ES_tradnl" noProof="1">
                <a:latin typeface="Calibri"/>
              </a:rPr>
              <a:t>En PowerPoint 2007, los elementos de vídeo se reproducirán, pero el contenido que se superponga a las barras de vídeo aparecerá cubierto por el vídeo en el modo de presentación.</a:t>
            </a:r>
          </a:p>
          <a:p>
            <a:pPr marL="698830" lvl="1" indent="-232943" defTabSz="931774">
              <a:buClr>
                <a:schemeClr val="tx1"/>
              </a:buClr>
              <a:buFont typeface="Arial"/>
              <a:buChar char="•"/>
            </a:pPr>
            <a:r>
              <a:rPr lang="es-ES_tradnl" noProof="1">
                <a:latin typeface="Calibri"/>
              </a:rPr>
              <a:t>En PowerPoint 2003, el vídeo no se reproducirá, pero el marco de póster de los vídeos se conservará como imágenes estáticas. </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El vídeo:</a:t>
            </a:r>
          </a:p>
          <a:p>
            <a:pPr marL="698830" lvl="1" indent="-232943" defTabSz="931774">
              <a:buFont typeface="Calibri"/>
              <a:buAutoNum type="arabicPeriod"/>
            </a:pPr>
            <a:r>
              <a:rPr lang="es-ES_tradnl" noProof="1">
                <a:latin typeface="Calibri"/>
              </a:rPr>
              <a:t>Se reproduce automáticamente tras cada transición de diapositiva.</a:t>
            </a:r>
          </a:p>
          <a:p>
            <a:pPr marL="698830" lvl="1" indent="-232943" defTabSz="931774">
              <a:buFont typeface="Calibri"/>
              <a:buAutoNum type="arabicPeriod"/>
            </a:pPr>
            <a:r>
              <a:rPr lang="es-ES_tradnl" noProof="1">
                <a:latin typeface="Calibri"/>
              </a:rPr>
              <a:t>Tiene una duración de 15 segundos.</a:t>
            </a:r>
          </a:p>
          <a:p>
            <a:pPr marL="698830" lvl="1" indent="-232943" defTabSz="931774">
              <a:buFont typeface="Calibri"/>
              <a:buAutoNum type="arabicPeriod"/>
            </a:pPr>
            <a:r>
              <a:rPr lang="es-ES_tradnl" noProof="1">
                <a:latin typeface="Calibri"/>
              </a:rPr>
              <a:t>Entra en bucle para una reproducción infinita.</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Para agregar diapositivas o modificar el diseño:</a:t>
            </a:r>
          </a:p>
          <a:p>
            <a:pPr marL="698830" lvl="1" indent="-232943" defTabSz="931774">
              <a:buFont typeface="Calibri"/>
              <a:buAutoNum type="arabicPeriod"/>
            </a:pPr>
            <a:r>
              <a:rPr lang="es-ES_tradnl" noProof="1">
                <a:latin typeface="Calibri"/>
              </a:rPr>
              <a:t>Para agregar una nueva diapositiva,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la flecha situada debajo de </a:t>
            </a:r>
            <a:r>
              <a:rPr lang="es-ES_tradnl" b="1" noProof="1">
                <a:latin typeface="Calibri"/>
              </a:rPr>
              <a:t>Nueva diapositiva</a:t>
            </a:r>
            <a:r>
              <a:rPr lang="es-ES_tradnl" noProof="1">
                <a:latin typeface="Calibri"/>
              </a:rPr>
              <a:t> y, a continuación, en </a:t>
            </a:r>
            <a:r>
              <a:rPr lang="es-ES_tradnl" b="1" noProof="1">
                <a:latin typeface="Calibri"/>
              </a:rPr>
              <a:t>Tema de fondo en movimiento</a:t>
            </a:r>
            <a:r>
              <a:rPr lang="es-ES_tradnl" noProof="1">
                <a:latin typeface="Calibri"/>
              </a:rPr>
              <a:t>, seleccione el diseño deseado.</a:t>
            </a:r>
          </a:p>
          <a:p>
            <a:pPr marL="698830" lvl="1" indent="-232943" defTabSz="931774">
              <a:buFont typeface="Calibri"/>
              <a:buAutoNum type="arabicPeriod"/>
            </a:pPr>
            <a:r>
              <a:rPr lang="es-ES_tradnl" noProof="1">
                <a:latin typeface="Calibri"/>
              </a:rPr>
              <a:t>Para modificar el diseño de una diapositiva existente, en la ficha </a:t>
            </a:r>
            <a:r>
              <a:rPr lang="es-ES_tradnl" b="1" noProof="1">
                <a:latin typeface="Calibri"/>
              </a:rPr>
              <a:t>Inicio</a:t>
            </a:r>
            <a:r>
              <a:rPr lang="es-ES_tradnl" noProof="1">
                <a:latin typeface="Calibri"/>
              </a:rPr>
              <a:t>, en el grupo </a:t>
            </a:r>
            <a:r>
              <a:rPr lang="es-ES_tradnl" b="1" noProof="1">
                <a:latin typeface="Calibri"/>
              </a:rPr>
              <a:t>Diapositivas</a:t>
            </a:r>
            <a:r>
              <a:rPr lang="es-ES_tradnl" noProof="1">
                <a:latin typeface="Calibri"/>
              </a:rPr>
              <a:t>, haga clic en </a:t>
            </a:r>
            <a:r>
              <a:rPr lang="es-ES_tradnl" b="1" noProof="1">
                <a:latin typeface="Calibri"/>
              </a:rPr>
              <a:t>Diseño</a:t>
            </a:r>
            <a:r>
              <a:rPr lang="es-ES_tradnl" noProof="1">
                <a:latin typeface="Calibri"/>
              </a:rPr>
              <a:t> y, a continuación, seleccione el diseño deseado.</a:t>
            </a:r>
            <a:br>
              <a:rPr lang="es-ES_tradnl" noProof="1">
                <a:latin typeface="Calibri"/>
              </a:rPr>
            </a:br>
            <a:endParaRPr lang="es-ES_tradnl" noProof="1">
              <a:latin typeface="Calibri"/>
            </a:endParaRPr>
          </a:p>
          <a:p>
            <a:pPr marL="232943" indent="-232943" defTabSz="931774">
              <a:buFont typeface="Calibri"/>
              <a:buAutoNum type="arabicPeriod"/>
            </a:pPr>
            <a:r>
              <a:rPr lang="es-ES_tradnl" noProof="1">
                <a:latin typeface="Calibri"/>
              </a:rPr>
              <a:t>Otros elementos animados:</a:t>
            </a:r>
          </a:p>
          <a:p>
            <a:pPr marL="698830" lvl="1" indent="-232943" defTabSz="931774">
              <a:buClr>
                <a:schemeClr val="tx1"/>
              </a:buClr>
              <a:buFont typeface="Arial"/>
              <a:buChar char="•"/>
            </a:pPr>
            <a:r>
              <a:rPr lang="es-ES_tradnl" noProof="1">
                <a:latin typeface="Calibri"/>
              </a:rPr>
              <a:t>Los elementos animados que inserte se iniciarán después de la transición de la diapositiva y tras iniciar el vídeo de fondo.</a:t>
            </a:r>
          </a:p>
          <a:p>
            <a:pPr marL="232943" indent="-232943" defTabSz="931774">
              <a:buFont typeface="Calibri"/>
              <a:buAutoNum type="arabicPeriod"/>
            </a:pPr>
            <a:endParaRPr lang="es-ES_tradnl" noProof="1" smtClean="0"/>
          </a:p>
          <a:p>
            <a:pPr defTabSz="931774"/>
            <a:endParaRPr lang="es-ES_tradnl" noProof="1" smtClean="0"/>
          </a:p>
        </p:txBody>
      </p:sp>
      <p:sp>
        <p:nvSpPr>
          <p:cNvPr id="4" name="Slide Number Placeholder 3"/>
          <p:cNvSpPr>
            <a:spLocks noGrp="1"/>
          </p:cNvSpPr>
          <p:nvPr>
            <p:ph type="sldNum" sz="quarter" idx="10"/>
          </p:nvPr>
        </p:nvSpPr>
        <p:spPr/>
        <p:txBody>
          <a:bodyPr/>
          <a:lstStyle/>
          <a:p>
            <a:pPr defTabSz="931774"/>
            <a:fld id="{649C13A5-511F-4D4F-B778-6AB878583413}" type="slidenum">
              <a:rPr lang="en-US">
                <a:latin typeface="Calibri"/>
              </a:rPr>
              <a:pPr defTabSz="931774"/>
              <a:t>61</a:t>
            </a:fld>
            <a:endParaRPr lang="en-US">
              <a:latin typeface="Calibri"/>
            </a:endParaRPr>
          </a:p>
        </p:txBody>
      </p:sp>
    </p:spTree>
    <p:extLst>
      <p:ext uri="{BB962C8B-B14F-4D97-AF65-F5344CB8AC3E}">
        <p14:creationId xmlns:p14="http://schemas.microsoft.com/office/powerpoint/2010/main" xmlns="" val="100415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08592488-B42D-4A47-A41E-2064085AA8F7}" type="datetimeFigureOut">
              <a:rPr lang="es-GT" smtClean="0"/>
              <a:pPr/>
              <a:t>14/02/2017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DC0FF7E8-92EC-4275-A216-33874FAA38C8}" type="slidenum">
              <a:rPr lang="es-GT" smtClean="0"/>
              <a:pPr/>
              <a:t>‹#›</a:t>
            </a:fld>
            <a:endParaRPr lang="es-GT"/>
          </a:p>
        </p:txBody>
      </p:sp>
    </p:spTree>
    <p:extLst>
      <p:ext uri="{BB962C8B-B14F-4D97-AF65-F5344CB8AC3E}">
        <p14:creationId xmlns:p14="http://schemas.microsoft.com/office/powerpoint/2010/main" xmlns="" val="199554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08592488-B42D-4A47-A41E-2064085AA8F7}" type="datetimeFigureOut">
              <a:rPr lang="es-GT" smtClean="0"/>
              <a:pPr/>
              <a:t>14/02/2017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DC0FF7E8-92EC-4275-A216-33874FAA38C8}" type="slidenum">
              <a:rPr lang="es-GT" smtClean="0"/>
              <a:pPr/>
              <a:t>‹#›</a:t>
            </a:fld>
            <a:endParaRPr lang="es-GT"/>
          </a:p>
        </p:txBody>
      </p:sp>
    </p:spTree>
    <p:extLst>
      <p:ext uri="{BB962C8B-B14F-4D97-AF65-F5344CB8AC3E}">
        <p14:creationId xmlns:p14="http://schemas.microsoft.com/office/powerpoint/2010/main" xmlns="" val="209373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08592488-B42D-4A47-A41E-2064085AA8F7}" type="datetimeFigureOut">
              <a:rPr lang="es-GT" smtClean="0"/>
              <a:pPr/>
              <a:t>14/02/2017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DC0FF7E8-92EC-4275-A216-33874FAA38C8}" type="slidenum">
              <a:rPr lang="es-GT" smtClean="0"/>
              <a:pPr/>
              <a:t>‹#›</a:t>
            </a:fld>
            <a:endParaRPr lang="es-GT"/>
          </a:p>
        </p:txBody>
      </p:sp>
    </p:spTree>
    <p:extLst>
      <p:ext uri="{BB962C8B-B14F-4D97-AF65-F5344CB8AC3E}">
        <p14:creationId xmlns:p14="http://schemas.microsoft.com/office/powerpoint/2010/main" xmlns="" val="7368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08592488-B42D-4A47-A41E-2064085AA8F7}" type="datetimeFigureOut">
              <a:rPr lang="es-GT" smtClean="0"/>
              <a:pPr/>
              <a:t>14/02/2017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DC0FF7E8-92EC-4275-A216-33874FAA38C8}" type="slidenum">
              <a:rPr lang="es-GT" smtClean="0"/>
              <a:pPr/>
              <a:t>‹#›</a:t>
            </a:fld>
            <a:endParaRPr lang="es-GT"/>
          </a:p>
        </p:txBody>
      </p:sp>
    </p:spTree>
    <p:extLst>
      <p:ext uri="{BB962C8B-B14F-4D97-AF65-F5344CB8AC3E}">
        <p14:creationId xmlns:p14="http://schemas.microsoft.com/office/powerpoint/2010/main" xmlns="" val="12459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8592488-B42D-4A47-A41E-2064085AA8F7}" type="datetimeFigureOut">
              <a:rPr lang="es-GT" smtClean="0"/>
              <a:pPr/>
              <a:t>14/02/2017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DC0FF7E8-92EC-4275-A216-33874FAA38C8}" type="slidenum">
              <a:rPr lang="es-GT" smtClean="0"/>
              <a:pPr/>
              <a:t>‹#›</a:t>
            </a:fld>
            <a:endParaRPr lang="es-GT"/>
          </a:p>
        </p:txBody>
      </p:sp>
    </p:spTree>
    <p:extLst>
      <p:ext uri="{BB962C8B-B14F-4D97-AF65-F5344CB8AC3E}">
        <p14:creationId xmlns:p14="http://schemas.microsoft.com/office/powerpoint/2010/main" xmlns="" val="319200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08592488-B42D-4A47-A41E-2064085AA8F7}" type="datetimeFigureOut">
              <a:rPr lang="es-GT" smtClean="0"/>
              <a:pPr/>
              <a:t>14/02/2017</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DC0FF7E8-92EC-4275-A216-33874FAA38C8}" type="slidenum">
              <a:rPr lang="es-GT" smtClean="0"/>
              <a:pPr/>
              <a:t>‹#›</a:t>
            </a:fld>
            <a:endParaRPr lang="es-GT"/>
          </a:p>
        </p:txBody>
      </p:sp>
    </p:spTree>
    <p:extLst>
      <p:ext uri="{BB962C8B-B14F-4D97-AF65-F5344CB8AC3E}">
        <p14:creationId xmlns:p14="http://schemas.microsoft.com/office/powerpoint/2010/main" xmlns="" val="352518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08592488-B42D-4A47-A41E-2064085AA8F7}" type="datetimeFigureOut">
              <a:rPr lang="es-GT" smtClean="0"/>
              <a:pPr/>
              <a:t>14/02/2017</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DC0FF7E8-92EC-4275-A216-33874FAA38C8}" type="slidenum">
              <a:rPr lang="es-GT" smtClean="0"/>
              <a:pPr/>
              <a:t>‹#›</a:t>
            </a:fld>
            <a:endParaRPr lang="es-GT"/>
          </a:p>
        </p:txBody>
      </p:sp>
    </p:spTree>
    <p:extLst>
      <p:ext uri="{BB962C8B-B14F-4D97-AF65-F5344CB8AC3E}">
        <p14:creationId xmlns:p14="http://schemas.microsoft.com/office/powerpoint/2010/main" xmlns="" val="124818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08592488-B42D-4A47-A41E-2064085AA8F7}" type="datetimeFigureOut">
              <a:rPr lang="es-GT" smtClean="0"/>
              <a:pPr/>
              <a:t>14/02/2017</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DC0FF7E8-92EC-4275-A216-33874FAA38C8}" type="slidenum">
              <a:rPr lang="es-GT" smtClean="0"/>
              <a:pPr/>
              <a:t>‹#›</a:t>
            </a:fld>
            <a:endParaRPr lang="es-GT"/>
          </a:p>
        </p:txBody>
      </p:sp>
    </p:spTree>
    <p:extLst>
      <p:ext uri="{BB962C8B-B14F-4D97-AF65-F5344CB8AC3E}">
        <p14:creationId xmlns:p14="http://schemas.microsoft.com/office/powerpoint/2010/main" xmlns="" val="127268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592488-B42D-4A47-A41E-2064085AA8F7}" type="datetimeFigureOut">
              <a:rPr lang="es-GT" smtClean="0"/>
              <a:pPr/>
              <a:t>14/02/2017</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DC0FF7E8-92EC-4275-A216-33874FAA38C8}" type="slidenum">
              <a:rPr lang="es-GT" smtClean="0"/>
              <a:pPr/>
              <a:t>‹#›</a:t>
            </a:fld>
            <a:endParaRPr lang="es-GT"/>
          </a:p>
        </p:txBody>
      </p:sp>
    </p:spTree>
    <p:extLst>
      <p:ext uri="{BB962C8B-B14F-4D97-AF65-F5344CB8AC3E}">
        <p14:creationId xmlns:p14="http://schemas.microsoft.com/office/powerpoint/2010/main" xmlns="" val="385039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592488-B42D-4A47-A41E-2064085AA8F7}" type="datetimeFigureOut">
              <a:rPr lang="es-GT" smtClean="0"/>
              <a:pPr/>
              <a:t>14/02/2017</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DC0FF7E8-92EC-4275-A216-33874FAA38C8}" type="slidenum">
              <a:rPr lang="es-GT" smtClean="0"/>
              <a:pPr/>
              <a:t>‹#›</a:t>
            </a:fld>
            <a:endParaRPr lang="es-GT"/>
          </a:p>
        </p:txBody>
      </p:sp>
    </p:spTree>
    <p:extLst>
      <p:ext uri="{BB962C8B-B14F-4D97-AF65-F5344CB8AC3E}">
        <p14:creationId xmlns:p14="http://schemas.microsoft.com/office/powerpoint/2010/main" xmlns="" val="371727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592488-B42D-4A47-A41E-2064085AA8F7}" type="datetimeFigureOut">
              <a:rPr lang="es-GT" smtClean="0"/>
              <a:pPr/>
              <a:t>14/02/2017</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DC0FF7E8-92EC-4275-A216-33874FAA38C8}" type="slidenum">
              <a:rPr lang="es-GT" smtClean="0"/>
              <a:pPr/>
              <a:t>‹#›</a:t>
            </a:fld>
            <a:endParaRPr lang="es-GT"/>
          </a:p>
        </p:txBody>
      </p:sp>
    </p:spTree>
    <p:extLst>
      <p:ext uri="{BB962C8B-B14F-4D97-AF65-F5344CB8AC3E}">
        <p14:creationId xmlns:p14="http://schemas.microsoft.com/office/powerpoint/2010/main" xmlns="" val="293198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7938"/>
            <a:ext cx="9144000" cy="6840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92488-B42D-4A47-A41E-2064085AA8F7}" type="datetimeFigureOut">
              <a:rPr lang="es-GT" smtClean="0"/>
              <a:pPr/>
              <a:t>14/02/2017</a:t>
            </a:fld>
            <a:endParaRPr lang="es-GT"/>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FF7E8-92EC-4275-A216-33874FAA38C8}" type="slidenum">
              <a:rPr lang="es-GT" smtClean="0"/>
              <a:pPr/>
              <a:t>‹#›</a:t>
            </a:fld>
            <a:endParaRPr lang="es-GT"/>
          </a:p>
        </p:txBody>
      </p:sp>
    </p:spTree>
    <p:extLst>
      <p:ext uri="{BB962C8B-B14F-4D97-AF65-F5344CB8AC3E}">
        <p14:creationId xmlns:p14="http://schemas.microsoft.com/office/powerpoint/2010/main" xmlns="" val="3185143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hyperlink" Target="http://visar.maga.gob.gt/" TargetMode="External"/><Relationship Id="rId3" Type="http://schemas.openxmlformats.org/officeDocument/2006/relationships/hyperlink" Target="http://www.mineco.gob.gt/" TargetMode="External"/><Relationship Id="rId7" Type="http://schemas.openxmlformats.org/officeDocument/2006/relationships/hyperlink" Target="http://www.sat.gob.g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guatemala.eregulations.org/" TargetMode="External"/><Relationship Id="rId5" Type="http://schemas.openxmlformats.org/officeDocument/2006/relationships/hyperlink" Target="http://www.banguat.gob.gt/" TargetMode="External"/><Relationship Id="rId4" Type="http://schemas.openxmlformats.org/officeDocument/2006/relationships/hyperlink" Target="http://portaldace.mineco.gob.gt/" TargetMode="External"/><Relationship Id="rId9" Type="http://schemas.openxmlformats.org/officeDocument/2006/relationships/hyperlink" Target="http://www.investinguatemala.org/"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anacafe.org/" TargetMode="External"/><Relationship Id="rId3" Type="http://schemas.openxmlformats.org/officeDocument/2006/relationships/hyperlink" Target="http://www.export.com.gt/" TargetMode="External"/><Relationship Id="rId7" Type="http://schemas.openxmlformats.org/officeDocument/2006/relationships/hyperlink" Target="http://www.ccg.com.g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industriaguate.com/" TargetMode="External"/><Relationship Id="rId5" Type="http://schemas.openxmlformats.org/officeDocument/2006/relationships/hyperlink" Target="mailto:yaguilar.pacitguate@gmail.com" TargetMode="External"/><Relationship Id="rId4" Type="http://schemas.openxmlformats.org/officeDocument/2006/relationships/hyperlink" Target="http://www.cacif.org.gt/" TargetMode="External"/><Relationship Id="rId9" Type="http://schemas.openxmlformats.org/officeDocument/2006/relationships/hyperlink" Target="http://www.azucar.com.gt/"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www.camtur.org/" TargetMode="External"/><Relationship Id="rId3" Type="http://schemas.openxmlformats.org/officeDocument/2006/relationships/hyperlink" Target="http://www.camaradelagro.org/" TargetMode="External"/><Relationship Id="rId7" Type="http://schemas.openxmlformats.org/officeDocument/2006/relationships/hyperlink" Target="http://www.inguat.gob.g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sieca.int/" TargetMode="External"/><Relationship Id="rId5" Type="http://schemas.openxmlformats.org/officeDocument/2006/relationships/hyperlink" Target="http://www.ascabi.org/" TargetMode="External"/><Relationship Id="rId4" Type="http://schemas.openxmlformats.org/officeDocument/2006/relationships/hyperlink" Target="http://www.construguate.com/" TargetMode="External"/><Relationship Id="rId9" Type="http://schemas.openxmlformats.org/officeDocument/2006/relationships/hyperlink" Target="http://www.vestex.com.gt/"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defTabSz="914400">
              <a:lnSpc>
                <a:spcPct val="80000"/>
              </a:lnSpc>
              <a:spcBef>
                <a:spcPts val="0"/>
              </a:spcBef>
              <a:buNone/>
            </a:pPr>
            <a:r>
              <a:rPr lang="es-ES_tradnl" b="1" noProof="1" smtClean="0">
                <a:solidFill>
                  <a:schemeClr val="tx2"/>
                </a:solidFill>
              </a:rPr>
              <a:t/>
            </a:r>
            <a:br>
              <a:rPr lang="es-ES_tradnl" b="1" noProof="1" smtClean="0">
                <a:solidFill>
                  <a:schemeClr val="tx2"/>
                </a:solidFill>
              </a:rPr>
            </a:br>
            <a:r>
              <a:rPr lang="es-ES_tradnl" sz="5300" b="1" noProof="1" smtClean="0">
                <a:solidFill>
                  <a:schemeClr val="tx2"/>
                </a:solidFill>
              </a:rPr>
              <a:t>Guatemala:</a:t>
            </a:r>
            <a:br>
              <a:rPr lang="es-ES_tradnl" sz="5300" b="1" noProof="1" smtClean="0">
                <a:solidFill>
                  <a:schemeClr val="tx2"/>
                </a:solidFill>
              </a:rPr>
            </a:br>
            <a:r>
              <a:rPr lang="es-ES_tradnl" sz="5300" b="1" noProof="1" smtClean="0">
                <a:solidFill>
                  <a:schemeClr val="tx2"/>
                </a:solidFill>
              </a:rPr>
              <a:t>a country of opportunities</a:t>
            </a:r>
            <a:endParaRPr lang="es-ES_tradnl" b="1" i="0" noProof="1">
              <a:solidFill>
                <a:schemeClr val="tx2"/>
              </a:solidFill>
            </a:endParaRPr>
          </a:p>
        </p:txBody>
      </p:sp>
      <p:sp>
        <p:nvSpPr>
          <p:cNvPr id="3" name="2 Subtítulo"/>
          <p:cNvSpPr>
            <a:spLocks noGrp="1"/>
          </p:cNvSpPr>
          <p:nvPr>
            <p:ph type="subTitle" idx="1"/>
          </p:nvPr>
        </p:nvSpPr>
        <p:spPr>
          <a:xfrm>
            <a:off x="1371600" y="5805264"/>
            <a:ext cx="6400800" cy="1752600"/>
          </a:xfrm>
        </p:spPr>
        <p:txBody>
          <a:bodyPr>
            <a:normAutofit/>
          </a:bodyPr>
          <a:lstStyle/>
          <a:p>
            <a:r>
              <a:rPr lang="es-GT" sz="3600" b="1" dirty="0" err="1" smtClean="0">
                <a:solidFill>
                  <a:schemeClr val="tx2"/>
                </a:solidFill>
                <a:latin typeface="+mj-lt"/>
                <a:ea typeface="+mj-ea"/>
                <a:cs typeface="+mj-cs"/>
              </a:rPr>
              <a:t>February</a:t>
            </a:r>
            <a:r>
              <a:rPr lang="es-GT" sz="3600" b="1" dirty="0" smtClean="0">
                <a:solidFill>
                  <a:schemeClr val="tx2"/>
                </a:solidFill>
                <a:latin typeface="+mj-lt"/>
                <a:ea typeface="+mj-ea"/>
                <a:cs typeface="+mj-cs"/>
              </a:rPr>
              <a:t> 14th, 2017</a:t>
            </a:r>
            <a:endParaRPr lang="es-GT" sz="3600" b="1" dirty="0">
              <a:solidFill>
                <a:schemeClr val="tx2"/>
              </a:solidFill>
              <a:latin typeface="+mj-lt"/>
              <a:ea typeface="+mj-ea"/>
              <a:cs typeface="+mj-cs"/>
            </a:endParaRPr>
          </a:p>
        </p:txBody>
      </p:sp>
      <p:pic>
        <p:nvPicPr>
          <p:cNvPr id="6" name="0 Imagen" descr="image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65570" y="260648"/>
            <a:ext cx="4116133" cy="1296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492662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a:lnSpc>
                <a:spcPct val="80000"/>
              </a:lnSpc>
              <a:spcBef>
                <a:spcPts val="0"/>
              </a:spcBef>
              <a:buNone/>
            </a:pPr>
            <a:r>
              <a:rPr lang="es-ES_tradnl" sz="4000" b="1" i="0" noProof="1" smtClean="0">
                <a:solidFill>
                  <a:schemeClr val="tx2"/>
                </a:solidFill>
                <a:ea typeface="+mj-ea"/>
                <a:cs typeface="+mj-cs"/>
              </a:rPr>
              <a:t>Macro Strengh and Stability </a:t>
            </a:r>
            <a:endParaRPr lang="es-ES_tradnl" sz="4000" b="1" i="0" noProof="1">
              <a:solidFill>
                <a:schemeClr val="tx2"/>
              </a:solidFill>
              <a:ea typeface="+mj-ea"/>
              <a:cs typeface="+mj-cs"/>
            </a:endParaRPr>
          </a:p>
        </p:txBody>
      </p:sp>
      <p:sp>
        <p:nvSpPr>
          <p:cNvPr id="3" name="2 Marcador de contenido"/>
          <p:cNvSpPr>
            <a:spLocks noGrp="1"/>
          </p:cNvSpPr>
          <p:nvPr>
            <p:ph idx="1"/>
          </p:nvPr>
        </p:nvSpPr>
        <p:spPr/>
        <p:txBody>
          <a:bodyPr>
            <a:normAutofit/>
          </a:bodyPr>
          <a:lstStyle/>
          <a:p>
            <a:pPr marL="0" algn="just">
              <a:buNone/>
            </a:pPr>
            <a:r>
              <a:rPr lang="es-GT" sz="2000" dirty="0" smtClean="0">
                <a:latin typeface="+mj-lt"/>
                <a:ea typeface="ＭＳ Ｐゴシック" pitchFamily="80" charset="-128"/>
              </a:rPr>
              <a:t> </a:t>
            </a:r>
          </a:p>
          <a:p>
            <a:pPr marL="0" algn="just">
              <a:buNone/>
            </a:pPr>
            <a:endParaRPr lang="es-GT" sz="2000" dirty="0">
              <a:latin typeface="+mj-lt"/>
              <a:ea typeface="ＭＳ Ｐゴシック" pitchFamily="80" charset="-128"/>
            </a:endParaRPr>
          </a:p>
          <a:p>
            <a:pPr marL="0" algn="just">
              <a:buNone/>
            </a:pPr>
            <a:endParaRPr lang="es-GT" dirty="0"/>
          </a:p>
        </p:txBody>
      </p:sp>
      <p:graphicFrame>
        <p:nvGraphicFramePr>
          <p:cNvPr id="4" name="3 Tabla"/>
          <p:cNvGraphicFramePr>
            <a:graphicFrameLocks noGrp="1"/>
          </p:cNvGraphicFramePr>
          <p:nvPr>
            <p:extLst>
              <p:ext uri="{D42A27DB-BD31-4B8C-83A1-F6EECF244321}">
                <p14:modId xmlns:p14="http://schemas.microsoft.com/office/powerpoint/2010/main" xmlns="" val="1411121153"/>
              </p:ext>
            </p:extLst>
          </p:nvPr>
        </p:nvGraphicFramePr>
        <p:xfrm>
          <a:off x="611560" y="1916832"/>
          <a:ext cx="7992888" cy="3765795"/>
        </p:xfrm>
        <a:graphic>
          <a:graphicData uri="http://schemas.openxmlformats.org/drawingml/2006/table">
            <a:tbl>
              <a:tblPr>
                <a:tableStyleId>{5C22544A-7EE6-4342-B048-85BDC9FD1C3A}</a:tableStyleId>
              </a:tblPr>
              <a:tblGrid>
                <a:gridCol w="1800200"/>
                <a:gridCol w="1728192"/>
                <a:gridCol w="1440160"/>
                <a:gridCol w="1584176"/>
                <a:gridCol w="1440160"/>
              </a:tblGrid>
              <a:tr h="475248">
                <a:tc>
                  <a:txBody>
                    <a:bodyPr/>
                    <a:lstStyle/>
                    <a:p>
                      <a:pPr algn="ctr" rtl="0" fontAlgn="ctr"/>
                      <a:r>
                        <a:rPr lang="es-GT" sz="2400" u="none" strike="noStrike" dirty="0" smtClean="0">
                          <a:solidFill>
                            <a:schemeClr val="tx2"/>
                          </a:solidFill>
                          <a:effectLst/>
                        </a:rPr>
                        <a:t>AGENCY</a:t>
                      </a:r>
                      <a:endParaRPr lang="es-GT" sz="2400" b="1" i="0" u="none" strike="noStrike" dirty="0">
                        <a:solidFill>
                          <a:schemeClr val="tx2"/>
                        </a:solidFill>
                        <a:effectLst/>
                        <a:latin typeface="Calibri"/>
                      </a:endParaRPr>
                    </a:p>
                  </a:txBody>
                  <a:tcPr marL="9525" marR="9525" marT="9525" marB="0" anchor="ctr"/>
                </a:tc>
                <a:tc>
                  <a:txBody>
                    <a:bodyPr/>
                    <a:lstStyle/>
                    <a:p>
                      <a:pPr algn="ctr" rtl="0" fontAlgn="ctr"/>
                      <a:r>
                        <a:rPr lang="es-GT" sz="2400" u="none" strike="noStrike" dirty="0">
                          <a:solidFill>
                            <a:schemeClr val="tx2"/>
                          </a:solidFill>
                          <a:effectLst/>
                        </a:rPr>
                        <a:t>2005</a:t>
                      </a:r>
                      <a:endParaRPr lang="es-GT" sz="2400" b="1" i="0" u="none" strike="noStrike" dirty="0">
                        <a:solidFill>
                          <a:schemeClr val="tx2"/>
                        </a:solidFill>
                        <a:effectLst/>
                        <a:latin typeface="Calibri"/>
                      </a:endParaRPr>
                    </a:p>
                  </a:txBody>
                  <a:tcPr marL="9525" marR="9525" marT="9525" marB="0" anchor="ctr"/>
                </a:tc>
                <a:tc>
                  <a:txBody>
                    <a:bodyPr/>
                    <a:lstStyle/>
                    <a:p>
                      <a:pPr algn="ctr" rtl="0" fontAlgn="ctr"/>
                      <a:r>
                        <a:rPr lang="es-GT" sz="2400" u="none" strike="noStrike">
                          <a:solidFill>
                            <a:schemeClr val="tx2"/>
                          </a:solidFill>
                          <a:effectLst/>
                        </a:rPr>
                        <a:t>2008</a:t>
                      </a:r>
                      <a:endParaRPr lang="es-GT" sz="2400" b="1" i="0" u="none" strike="noStrike">
                        <a:solidFill>
                          <a:schemeClr val="tx2"/>
                        </a:solidFill>
                        <a:effectLst/>
                        <a:latin typeface="Calibri"/>
                      </a:endParaRPr>
                    </a:p>
                  </a:txBody>
                  <a:tcPr marL="9525" marR="9525" marT="9525" marB="0" anchor="ctr"/>
                </a:tc>
                <a:tc>
                  <a:txBody>
                    <a:bodyPr/>
                    <a:lstStyle/>
                    <a:p>
                      <a:pPr algn="ctr" rtl="0" fontAlgn="ctr"/>
                      <a:r>
                        <a:rPr lang="es-GT" sz="2400" u="none" strike="noStrike">
                          <a:solidFill>
                            <a:schemeClr val="tx2"/>
                          </a:solidFill>
                          <a:effectLst/>
                        </a:rPr>
                        <a:t>2012</a:t>
                      </a:r>
                      <a:endParaRPr lang="es-GT" sz="2400" b="1" i="0" u="none" strike="noStrike">
                        <a:solidFill>
                          <a:schemeClr val="tx2"/>
                        </a:solidFill>
                        <a:effectLst/>
                        <a:latin typeface="Calibri"/>
                      </a:endParaRPr>
                    </a:p>
                  </a:txBody>
                  <a:tcPr marL="9525" marR="9525" marT="9525" marB="0" anchor="ctr"/>
                </a:tc>
                <a:tc>
                  <a:txBody>
                    <a:bodyPr/>
                    <a:lstStyle/>
                    <a:p>
                      <a:pPr algn="ctr" rtl="0" fontAlgn="ctr"/>
                      <a:r>
                        <a:rPr lang="es-GT" sz="2400" u="none" strike="noStrike" dirty="0">
                          <a:solidFill>
                            <a:schemeClr val="tx2"/>
                          </a:solidFill>
                          <a:effectLst/>
                        </a:rPr>
                        <a:t>2015</a:t>
                      </a:r>
                      <a:endParaRPr lang="es-GT" sz="2400" b="1" i="0" u="none" strike="noStrike" dirty="0">
                        <a:solidFill>
                          <a:schemeClr val="tx2"/>
                        </a:solidFill>
                        <a:effectLst/>
                        <a:latin typeface="Calibri"/>
                      </a:endParaRPr>
                    </a:p>
                  </a:txBody>
                  <a:tcPr marL="9525" marR="9525" marT="9525" marB="0" anchor="ctr"/>
                </a:tc>
              </a:tr>
              <a:tr h="938433">
                <a:tc>
                  <a:txBody>
                    <a:bodyPr/>
                    <a:lstStyle/>
                    <a:p>
                      <a:pPr algn="l" rtl="0" fontAlgn="ctr"/>
                      <a:r>
                        <a:rPr lang="es-GT" sz="2000" u="none" strike="noStrike">
                          <a:solidFill>
                            <a:schemeClr val="tx2"/>
                          </a:solidFill>
                          <a:effectLst/>
                        </a:rPr>
                        <a:t>    FITCH</a:t>
                      </a:r>
                      <a:endParaRPr lang="es-GT" sz="2000" b="1" i="0" u="none" strike="noStrike">
                        <a:solidFill>
                          <a:schemeClr val="tx2"/>
                        </a:solidFill>
                        <a:effectLst/>
                        <a:latin typeface="Calibri"/>
                      </a:endParaRPr>
                    </a:p>
                  </a:txBody>
                  <a:tcPr marL="9525" marR="9525" marT="9525" marB="0" anchor="ctr"/>
                </a:tc>
                <a:tc>
                  <a:txBody>
                    <a:bodyPr/>
                    <a:lstStyle/>
                    <a:p>
                      <a:pPr algn="ctr" rtl="0" fontAlgn="ctr"/>
                      <a:r>
                        <a:rPr lang="es-GT" sz="2400" u="none" strike="noStrike">
                          <a:solidFill>
                            <a:schemeClr val="tx2"/>
                          </a:solidFill>
                          <a:effectLst/>
                        </a:rPr>
                        <a:t>BB- (1)</a:t>
                      </a:r>
                      <a:endParaRPr lang="es-GT" sz="2400" b="0" i="0" u="none" strike="noStrike">
                        <a:solidFill>
                          <a:schemeClr val="tx2"/>
                        </a:solidFill>
                        <a:effectLst/>
                        <a:latin typeface="Calibri"/>
                      </a:endParaRPr>
                    </a:p>
                  </a:txBody>
                  <a:tcPr marL="9525" marR="9525" marT="9525" marB="0" anchor="ctr"/>
                </a:tc>
                <a:tc>
                  <a:txBody>
                    <a:bodyPr/>
                    <a:lstStyle/>
                    <a:p>
                      <a:pPr algn="ctr" rtl="0" fontAlgn="ctr"/>
                      <a:r>
                        <a:rPr lang="es-GT" sz="2400" u="none" strike="noStrike" dirty="0">
                          <a:solidFill>
                            <a:schemeClr val="tx2"/>
                          </a:solidFill>
                          <a:effectLst/>
                        </a:rPr>
                        <a:t>BB+ </a:t>
                      </a:r>
                      <a:r>
                        <a:rPr lang="es-GT" sz="2400" u="none" strike="noStrike" dirty="0" smtClean="0">
                          <a:solidFill>
                            <a:schemeClr val="tx2"/>
                          </a:solidFill>
                          <a:effectLst/>
                        </a:rPr>
                        <a:t>(</a:t>
                      </a:r>
                      <a:r>
                        <a:rPr lang="es-GT" sz="2400" u="none" strike="noStrike" dirty="0" err="1" smtClean="0">
                          <a:solidFill>
                            <a:schemeClr val="tx2"/>
                          </a:solidFill>
                          <a:effectLst/>
                        </a:rPr>
                        <a:t>Stable</a:t>
                      </a:r>
                      <a:r>
                        <a:rPr lang="es-GT" sz="2400" u="none" strike="noStrike" dirty="0" smtClean="0">
                          <a:solidFill>
                            <a:schemeClr val="tx2"/>
                          </a:solidFill>
                          <a:effectLst/>
                        </a:rPr>
                        <a:t>)</a:t>
                      </a:r>
                      <a:endParaRPr lang="es-GT" sz="2400" b="0" i="0" u="none" strike="noStrike" dirty="0">
                        <a:solidFill>
                          <a:schemeClr val="tx2"/>
                        </a:solidFill>
                        <a:effectLst/>
                        <a:latin typeface="Calibri"/>
                      </a:endParaRPr>
                    </a:p>
                  </a:txBody>
                  <a:tcPr marL="9525" marR="9525" marT="9525" marB="0" anchor="ctr"/>
                </a:tc>
                <a:tc>
                  <a:txBody>
                    <a:bodyPr/>
                    <a:lstStyle/>
                    <a:p>
                      <a:pPr algn="ctr" rtl="0" fontAlgn="ctr"/>
                      <a:r>
                        <a:rPr lang="es-GT" sz="2400" u="none" strike="noStrike" dirty="0">
                          <a:solidFill>
                            <a:schemeClr val="tx2"/>
                          </a:solidFill>
                          <a:effectLst/>
                        </a:rPr>
                        <a:t>BB+ </a:t>
                      </a:r>
                      <a:r>
                        <a:rPr lang="es-GT" sz="2400" u="none" strike="noStrike" dirty="0" smtClean="0">
                          <a:solidFill>
                            <a:schemeClr val="tx2"/>
                          </a:solidFill>
                          <a:effectLst/>
                        </a:rPr>
                        <a:t>(</a:t>
                      </a:r>
                      <a:r>
                        <a:rPr lang="es-GT" sz="2400" u="none" strike="noStrike" dirty="0" err="1" smtClean="0">
                          <a:solidFill>
                            <a:schemeClr val="tx2"/>
                          </a:solidFill>
                          <a:effectLst/>
                        </a:rPr>
                        <a:t>Stable</a:t>
                      </a:r>
                      <a:r>
                        <a:rPr lang="es-GT" sz="2400" u="none" strike="noStrike" dirty="0">
                          <a:solidFill>
                            <a:schemeClr val="tx2"/>
                          </a:solidFill>
                          <a:effectLst/>
                        </a:rPr>
                        <a:t>)</a:t>
                      </a:r>
                      <a:endParaRPr lang="es-GT" sz="2400" b="0" i="0" u="none" strike="noStrike" dirty="0">
                        <a:solidFill>
                          <a:schemeClr val="tx2"/>
                        </a:solidFill>
                        <a:effectLst/>
                        <a:latin typeface="Calibri"/>
                      </a:endParaRPr>
                    </a:p>
                  </a:txBody>
                  <a:tcPr marL="9525" marR="9525" marT="9525" marB="0" anchor="ctr"/>
                </a:tc>
                <a:tc>
                  <a:txBody>
                    <a:bodyPr/>
                    <a:lstStyle/>
                    <a:p>
                      <a:pPr algn="ctr" rtl="0" fontAlgn="ctr"/>
                      <a:r>
                        <a:rPr lang="es-GT" sz="2400" u="none" strike="noStrike">
                          <a:solidFill>
                            <a:schemeClr val="tx2"/>
                          </a:solidFill>
                          <a:effectLst/>
                        </a:rPr>
                        <a:t>BB</a:t>
                      </a:r>
                      <a:endParaRPr lang="es-GT" sz="2400" b="1" i="0" u="none" strike="noStrike">
                        <a:solidFill>
                          <a:schemeClr val="tx2"/>
                        </a:solidFill>
                        <a:effectLst/>
                        <a:latin typeface="Calibri"/>
                      </a:endParaRPr>
                    </a:p>
                  </a:txBody>
                  <a:tcPr marL="9525" marR="9525" marT="9525" marB="0" anchor="ctr"/>
                </a:tc>
              </a:tr>
              <a:tr h="938433">
                <a:tc>
                  <a:txBody>
                    <a:bodyPr/>
                    <a:lstStyle/>
                    <a:p>
                      <a:pPr algn="l" rtl="0" fontAlgn="ctr"/>
                      <a:r>
                        <a:rPr lang="es-GT" sz="2000" u="none" strike="noStrike">
                          <a:solidFill>
                            <a:schemeClr val="tx2"/>
                          </a:solidFill>
                          <a:effectLst/>
                        </a:rPr>
                        <a:t>    MOODY'S</a:t>
                      </a:r>
                      <a:endParaRPr lang="es-GT" sz="2000" b="1" i="0" u="none" strike="noStrike">
                        <a:solidFill>
                          <a:schemeClr val="tx2"/>
                        </a:solidFill>
                        <a:effectLst/>
                        <a:latin typeface="Calibri"/>
                      </a:endParaRPr>
                    </a:p>
                  </a:txBody>
                  <a:tcPr marL="9525" marR="9525" marT="9525" marB="0" anchor="ctr"/>
                </a:tc>
                <a:tc>
                  <a:txBody>
                    <a:bodyPr/>
                    <a:lstStyle/>
                    <a:p>
                      <a:pPr algn="ctr" rtl="0" fontAlgn="ctr"/>
                      <a:r>
                        <a:rPr lang="es-GT" sz="2400" u="none" strike="noStrike" dirty="0">
                          <a:solidFill>
                            <a:schemeClr val="tx2"/>
                          </a:solidFill>
                          <a:effectLst/>
                        </a:rPr>
                        <a:t>Ba2 </a:t>
                      </a:r>
                      <a:r>
                        <a:rPr lang="es-GT" sz="2400" u="none" strike="noStrike" dirty="0" smtClean="0">
                          <a:solidFill>
                            <a:schemeClr val="tx2"/>
                          </a:solidFill>
                          <a:effectLst/>
                        </a:rPr>
                        <a:t>(</a:t>
                      </a:r>
                      <a:r>
                        <a:rPr lang="es-GT" sz="2400" u="none" strike="noStrike" dirty="0" err="1" smtClean="0">
                          <a:solidFill>
                            <a:schemeClr val="tx2"/>
                          </a:solidFill>
                          <a:effectLst/>
                        </a:rPr>
                        <a:t>Stable</a:t>
                      </a:r>
                      <a:r>
                        <a:rPr lang="es-GT" sz="2400" u="none" strike="noStrike" dirty="0" smtClean="0">
                          <a:solidFill>
                            <a:schemeClr val="tx2"/>
                          </a:solidFill>
                          <a:effectLst/>
                        </a:rPr>
                        <a:t>)</a:t>
                      </a:r>
                      <a:endParaRPr lang="es-GT" sz="2400" b="0" i="0" u="none" strike="noStrike" dirty="0">
                        <a:solidFill>
                          <a:schemeClr val="tx2"/>
                        </a:solidFill>
                        <a:effectLst/>
                        <a:latin typeface="Calibri"/>
                      </a:endParaRPr>
                    </a:p>
                  </a:txBody>
                  <a:tcPr marL="9525" marR="9525" marT="9525" marB="0" anchor="ctr"/>
                </a:tc>
                <a:tc>
                  <a:txBody>
                    <a:bodyPr/>
                    <a:lstStyle/>
                    <a:p>
                      <a:pPr algn="ctr" rtl="0" fontAlgn="ctr"/>
                      <a:r>
                        <a:rPr lang="es-GT" sz="2400" u="none" strike="noStrike" dirty="0">
                          <a:solidFill>
                            <a:schemeClr val="tx2"/>
                          </a:solidFill>
                          <a:effectLst/>
                        </a:rPr>
                        <a:t>Ba2 </a:t>
                      </a:r>
                      <a:r>
                        <a:rPr lang="es-GT" sz="2400" u="none" strike="noStrike" dirty="0" smtClean="0">
                          <a:solidFill>
                            <a:schemeClr val="tx2"/>
                          </a:solidFill>
                          <a:effectLst/>
                        </a:rPr>
                        <a:t>(</a:t>
                      </a:r>
                      <a:r>
                        <a:rPr lang="es-GT" sz="2400" u="none" strike="noStrike" dirty="0" err="1" smtClean="0">
                          <a:solidFill>
                            <a:schemeClr val="tx2"/>
                          </a:solidFill>
                          <a:effectLst/>
                        </a:rPr>
                        <a:t>Stable</a:t>
                      </a:r>
                      <a:r>
                        <a:rPr lang="es-GT" sz="2400" u="none" strike="noStrike" dirty="0">
                          <a:solidFill>
                            <a:schemeClr val="tx2"/>
                          </a:solidFill>
                          <a:effectLst/>
                        </a:rPr>
                        <a:t>)</a:t>
                      </a:r>
                      <a:endParaRPr lang="es-GT" sz="2400" b="0" i="0" u="none" strike="noStrike" dirty="0">
                        <a:solidFill>
                          <a:schemeClr val="tx2"/>
                        </a:solidFill>
                        <a:effectLst/>
                        <a:latin typeface="Calibri"/>
                      </a:endParaRPr>
                    </a:p>
                  </a:txBody>
                  <a:tcPr marL="9525" marR="9525" marT="9525" marB="0" anchor="ctr"/>
                </a:tc>
                <a:tc>
                  <a:txBody>
                    <a:bodyPr/>
                    <a:lstStyle/>
                    <a:p>
                      <a:pPr algn="ctr" rtl="0" fontAlgn="ctr"/>
                      <a:r>
                        <a:rPr lang="es-GT" sz="2400" u="none" strike="noStrike" dirty="0">
                          <a:solidFill>
                            <a:schemeClr val="tx2"/>
                          </a:solidFill>
                          <a:effectLst/>
                        </a:rPr>
                        <a:t>Ba1 </a:t>
                      </a:r>
                      <a:r>
                        <a:rPr lang="es-GT" sz="2400" u="none" strike="noStrike" dirty="0" smtClean="0">
                          <a:solidFill>
                            <a:schemeClr val="tx2"/>
                          </a:solidFill>
                          <a:effectLst/>
                        </a:rPr>
                        <a:t>(</a:t>
                      </a:r>
                      <a:r>
                        <a:rPr lang="es-GT" sz="2400" u="none" strike="noStrike" dirty="0" err="1" smtClean="0">
                          <a:solidFill>
                            <a:schemeClr val="tx2"/>
                          </a:solidFill>
                          <a:effectLst/>
                        </a:rPr>
                        <a:t>Stable</a:t>
                      </a:r>
                      <a:r>
                        <a:rPr lang="es-GT" sz="2400" u="none" strike="noStrike" dirty="0">
                          <a:solidFill>
                            <a:schemeClr val="tx2"/>
                          </a:solidFill>
                          <a:effectLst/>
                        </a:rPr>
                        <a:t>)</a:t>
                      </a:r>
                      <a:endParaRPr lang="es-GT" sz="2400" b="0" i="0" u="none" strike="noStrike" dirty="0">
                        <a:solidFill>
                          <a:schemeClr val="tx2"/>
                        </a:solidFill>
                        <a:effectLst/>
                        <a:latin typeface="Calibri"/>
                      </a:endParaRPr>
                    </a:p>
                  </a:txBody>
                  <a:tcPr marL="9525" marR="9525" marT="9525" marB="0" anchor="ctr"/>
                </a:tc>
                <a:tc>
                  <a:txBody>
                    <a:bodyPr/>
                    <a:lstStyle/>
                    <a:p>
                      <a:pPr algn="ctr" rtl="0" fontAlgn="ctr"/>
                      <a:r>
                        <a:rPr lang="es-GT" sz="2400" u="none" strike="noStrike" dirty="0">
                          <a:solidFill>
                            <a:schemeClr val="tx2"/>
                          </a:solidFill>
                          <a:effectLst/>
                        </a:rPr>
                        <a:t>Ba1 </a:t>
                      </a:r>
                      <a:endParaRPr lang="es-GT" sz="2400" b="1" i="0" u="none" strike="noStrike" dirty="0">
                        <a:solidFill>
                          <a:schemeClr val="tx2"/>
                        </a:solidFill>
                        <a:effectLst/>
                        <a:latin typeface="Calibri"/>
                      </a:endParaRPr>
                    </a:p>
                  </a:txBody>
                  <a:tcPr marL="9525" marR="9525" marT="9525" marB="0" anchor="ctr"/>
                </a:tc>
              </a:tr>
              <a:tr h="938433">
                <a:tc>
                  <a:txBody>
                    <a:bodyPr/>
                    <a:lstStyle/>
                    <a:p>
                      <a:pPr algn="l" rtl="0" fontAlgn="ctr"/>
                      <a:r>
                        <a:rPr lang="es-GT" sz="2000" u="none" strike="noStrike">
                          <a:solidFill>
                            <a:schemeClr val="tx2"/>
                          </a:solidFill>
                          <a:effectLst/>
                        </a:rPr>
                        <a:t>    S&amp;P</a:t>
                      </a:r>
                      <a:endParaRPr lang="es-GT" sz="2000" b="1" i="0" u="none" strike="noStrike">
                        <a:solidFill>
                          <a:schemeClr val="tx2"/>
                        </a:solidFill>
                        <a:effectLst/>
                        <a:latin typeface="Calibri"/>
                      </a:endParaRPr>
                    </a:p>
                  </a:txBody>
                  <a:tcPr marL="9525" marR="9525" marT="9525" marB="0" anchor="ctr"/>
                </a:tc>
                <a:tc>
                  <a:txBody>
                    <a:bodyPr/>
                    <a:lstStyle/>
                    <a:p>
                      <a:pPr algn="ctr" rtl="0" fontAlgn="ctr"/>
                      <a:r>
                        <a:rPr lang="es-GT" sz="2400" u="none" strike="noStrike" dirty="0">
                          <a:solidFill>
                            <a:schemeClr val="tx2"/>
                          </a:solidFill>
                          <a:effectLst/>
                        </a:rPr>
                        <a:t>BB-</a:t>
                      </a:r>
                      <a:r>
                        <a:rPr lang="es-GT" sz="2400" u="none" strike="noStrike" dirty="0" smtClean="0">
                          <a:solidFill>
                            <a:schemeClr val="tx2"/>
                          </a:solidFill>
                          <a:effectLst/>
                        </a:rPr>
                        <a:t>(</a:t>
                      </a:r>
                      <a:r>
                        <a:rPr lang="es-GT" sz="2400" u="none" strike="noStrike" dirty="0" err="1" smtClean="0">
                          <a:solidFill>
                            <a:schemeClr val="tx2"/>
                          </a:solidFill>
                          <a:effectLst/>
                        </a:rPr>
                        <a:t>Stable</a:t>
                      </a:r>
                      <a:r>
                        <a:rPr lang="es-GT" sz="2400" u="none" strike="noStrike" dirty="0" smtClean="0">
                          <a:solidFill>
                            <a:schemeClr val="tx2"/>
                          </a:solidFill>
                          <a:effectLst/>
                        </a:rPr>
                        <a:t>)</a:t>
                      </a:r>
                      <a:endParaRPr lang="es-GT" sz="2400" b="0" i="0" u="none" strike="noStrike" dirty="0">
                        <a:solidFill>
                          <a:schemeClr val="tx2"/>
                        </a:solidFill>
                        <a:effectLst/>
                        <a:latin typeface="Calibri"/>
                      </a:endParaRPr>
                    </a:p>
                  </a:txBody>
                  <a:tcPr marL="9525" marR="9525" marT="9525" marB="0" anchor="ctr"/>
                </a:tc>
                <a:tc>
                  <a:txBody>
                    <a:bodyPr/>
                    <a:lstStyle/>
                    <a:p>
                      <a:pPr algn="ctr" rtl="0" fontAlgn="ctr"/>
                      <a:r>
                        <a:rPr lang="es-GT" sz="2400" u="none" strike="noStrike" dirty="0">
                          <a:solidFill>
                            <a:schemeClr val="tx2"/>
                          </a:solidFill>
                          <a:effectLst/>
                        </a:rPr>
                        <a:t>BB </a:t>
                      </a:r>
                      <a:r>
                        <a:rPr lang="es-GT" sz="2400" u="none" strike="noStrike" dirty="0" smtClean="0">
                          <a:solidFill>
                            <a:schemeClr val="tx2"/>
                          </a:solidFill>
                          <a:effectLst/>
                        </a:rPr>
                        <a:t>(</a:t>
                      </a:r>
                      <a:r>
                        <a:rPr lang="es-GT" sz="2400" u="none" strike="noStrike" dirty="0" err="1" smtClean="0">
                          <a:solidFill>
                            <a:schemeClr val="tx2"/>
                          </a:solidFill>
                          <a:effectLst/>
                        </a:rPr>
                        <a:t>Stable</a:t>
                      </a:r>
                      <a:r>
                        <a:rPr lang="es-GT" sz="2400" u="none" strike="noStrike" dirty="0">
                          <a:solidFill>
                            <a:schemeClr val="tx2"/>
                          </a:solidFill>
                          <a:effectLst/>
                        </a:rPr>
                        <a:t>)</a:t>
                      </a:r>
                      <a:endParaRPr lang="es-GT" sz="2400" b="0" i="0" u="none" strike="noStrike" dirty="0">
                        <a:solidFill>
                          <a:schemeClr val="tx2"/>
                        </a:solidFill>
                        <a:effectLst/>
                        <a:latin typeface="Calibri"/>
                      </a:endParaRPr>
                    </a:p>
                  </a:txBody>
                  <a:tcPr marL="9525" marR="9525" marT="9525" marB="0" anchor="ctr"/>
                </a:tc>
                <a:tc>
                  <a:txBody>
                    <a:bodyPr/>
                    <a:lstStyle/>
                    <a:p>
                      <a:pPr algn="ctr" rtl="0" fontAlgn="ctr"/>
                      <a:r>
                        <a:rPr lang="es-GT" sz="2400" u="none" strike="noStrike" dirty="0">
                          <a:solidFill>
                            <a:schemeClr val="tx2"/>
                          </a:solidFill>
                          <a:effectLst/>
                        </a:rPr>
                        <a:t>BB </a:t>
                      </a:r>
                      <a:r>
                        <a:rPr lang="es-GT" sz="2400" u="none" strike="noStrike" dirty="0" smtClean="0">
                          <a:solidFill>
                            <a:schemeClr val="tx2"/>
                          </a:solidFill>
                          <a:effectLst/>
                        </a:rPr>
                        <a:t>(</a:t>
                      </a:r>
                      <a:r>
                        <a:rPr lang="es-GT" sz="2400" u="none" strike="noStrike" dirty="0" err="1" smtClean="0">
                          <a:solidFill>
                            <a:schemeClr val="tx2"/>
                          </a:solidFill>
                          <a:effectLst/>
                        </a:rPr>
                        <a:t>Stable</a:t>
                      </a:r>
                      <a:r>
                        <a:rPr lang="es-GT" sz="2400" u="none" strike="noStrike" dirty="0">
                          <a:solidFill>
                            <a:schemeClr val="tx2"/>
                          </a:solidFill>
                          <a:effectLst/>
                        </a:rPr>
                        <a:t>)</a:t>
                      </a:r>
                      <a:endParaRPr lang="es-GT" sz="2400" b="0" i="0" u="none" strike="noStrike" dirty="0">
                        <a:solidFill>
                          <a:schemeClr val="tx2"/>
                        </a:solidFill>
                        <a:effectLst/>
                        <a:latin typeface="Calibri"/>
                      </a:endParaRPr>
                    </a:p>
                  </a:txBody>
                  <a:tcPr marL="9525" marR="9525" marT="9525" marB="0" anchor="ctr"/>
                </a:tc>
                <a:tc>
                  <a:txBody>
                    <a:bodyPr/>
                    <a:lstStyle/>
                    <a:p>
                      <a:pPr algn="ctr" rtl="0" fontAlgn="ctr"/>
                      <a:r>
                        <a:rPr lang="es-GT" sz="2400" u="none" strike="noStrike">
                          <a:solidFill>
                            <a:schemeClr val="tx2"/>
                          </a:solidFill>
                          <a:effectLst/>
                        </a:rPr>
                        <a:t>BB </a:t>
                      </a:r>
                      <a:endParaRPr lang="es-GT" sz="2400" b="1" i="0" u="none" strike="noStrike">
                        <a:solidFill>
                          <a:schemeClr val="tx2"/>
                        </a:solidFill>
                        <a:effectLst/>
                        <a:latin typeface="Calibri"/>
                      </a:endParaRPr>
                    </a:p>
                  </a:txBody>
                  <a:tcPr marL="9525" marR="9525" marT="9525" marB="0" anchor="ctr"/>
                </a:tc>
              </a:tr>
              <a:tr h="475248">
                <a:tc>
                  <a:txBody>
                    <a:bodyPr/>
                    <a:lstStyle/>
                    <a:p>
                      <a:pPr algn="l" rtl="0" fontAlgn="ctr"/>
                      <a:r>
                        <a:rPr lang="es-GT" sz="2000" u="none" strike="noStrike">
                          <a:solidFill>
                            <a:schemeClr val="tx2"/>
                          </a:solidFill>
                          <a:effectLst/>
                        </a:rPr>
                        <a:t>   OCDE</a:t>
                      </a:r>
                      <a:endParaRPr lang="es-GT" sz="2000" b="1" i="0" u="none" strike="noStrike">
                        <a:solidFill>
                          <a:schemeClr val="tx2"/>
                        </a:solidFill>
                        <a:effectLst/>
                        <a:latin typeface="Calibri"/>
                      </a:endParaRPr>
                    </a:p>
                  </a:txBody>
                  <a:tcPr marL="9525" marR="9525" marT="9525" marB="0" anchor="ctr"/>
                </a:tc>
                <a:tc>
                  <a:txBody>
                    <a:bodyPr/>
                    <a:lstStyle/>
                    <a:p>
                      <a:pPr algn="ctr" rtl="0" fontAlgn="ctr"/>
                      <a:r>
                        <a:rPr lang="es-GT" sz="2400" u="none" strike="noStrike">
                          <a:solidFill>
                            <a:schemeClr val="tx2"/>
                          </a:solidFill>
                          <a:effectLst/>
                        </a:rPr>
                        <a:t>6</a:t>
                      </a:r>
                      <a:endParaRPr lang="es-GT" sz="2400" b="0" i="0" u="none" strike="noStrike">
                        <a:solidFill>
                          <a:schemeClr val="tx2"/>
                        </a:solidFill>
                        <a:effectLst/>
                        <a:latin typeface="Calibri"/>
                      </a:endParaRPr>
                    </a:p>
                  </a:txBody>
                  <a:tcPr marL="9525" marR="9525" marT="9525" marB="0" anchor="ctr"/>
                </a:tc>
                <a:tc>
                  <a:txBody>
                    <a:bodyPr/>
                    <a:lstStyle/>
                    <a:p>
                      <a:pPr algn="ctr" rtl="0" fontAlgn="ctr"/>
                      <a:r>
                        <a:rPr lang="es-GT" sz="2400" u="none" strike="noStrike" dirty="0">
                          <a:solidFill>
                            <a:schemeClr val="tx2"/>
                          </a:solidFill>
                          <a:effectLst/>
                        </a:rPr>
                        <a:t>5</a:t>
                      </a:r>
                      <a:endParaRPr lang="es-GT" sz="2400" b="0" i="0" u="none" strike="noStrike" dirty="0">
                        <a:solidFill>
                          <a:schemeClr val="tx2"/>
                        </a:solidFill>
                        <a:effectLst/>
                        <a:latin typeface="Calibri"/>
                      </a:endParaRPr>
                    </a:p>
                  </a:txBody>
                  <a:tcPr marL="9525" marR="9525" marT="9525" marB="0" anchor="ctr"/>
                </a:tc>
                <a:tc>
                  <a:txBody>
                    <a:bodyPr/>
                    <a:lstStyle/>
                    <a:p>
                      <a:pPr algn="ctr" rtl="0" fontAlgn="ctr"/>
                      <a:r>
                        <a:rPr lang="es-GT" sz="2400" u="none" strike="noStrike">
                          <a:solidFill>
                            <a:schemeClr val="tx2"/>
                          </a:solidFill>
                          <a:effectLst/>
                        </a:rPr>
                        <a:t>5</a:t>
                      </a:r>
                      <a:endParaRPr lang="es-GT" sz="2400" b="0" i="0" u="none" strike="noStrike">
                        <a:solidFill>
                          <a:schemeClr val="tx2"/>
                        </a:solidFill>
                        <a:effectLst/>
                        <a:latin typeface="Calibri"/>
                      </a:endParaRPr>
                    </a:p>
                  </a:txBody>
                  <a:tcPr marL="9525" marR="9525" marT="9525" marB="0" anchor="ctr"/>
                </a:tc>
                <a:tc>
                  <a:txBody>
                    <a:bodyPr/>
                    <a:lstStyle/>
                    <a:p>
                      <a:pPr algn="ctr" rtl="0" fontAlgn="ctr"/>
                      <a:r>
                        <a:rPr lang="es-GT" sz="2400" u="none" strike="noStrike" dirty="0">
                          <a:solidFill>
                            <a:schemeClr val="tx2"/>
                          </a:solidFill>
                          <a:effectLst/>
                        </a:rPr>
                        <a:t>4</a:t>
                      </a:r>
                      <a:endParaRPr lang="es-GT" sz="2400" b="1" i="0" u="none" strike="noStrike" dirty="0">
                        <a:solidFill>
                          <a:schemeClr val="tx2"/>
                        </a:solidFill>
                        <a:effectLst/>
                        <a:latin typeface="Calibri"/>
                      </a:endParaRPr>
                    </a:p>
                  </a:txBody>
                  <a:tcPr marL="9525" marR="9525" marT="9525" marB="0" anchor="ctr"/>
                </a:tc>
              </a:tr>
            </a:tbl>
          </a:graphicData>
        </a:graphic>
      </p:graphicFrame>
      <p:sp>
        <p:nvSpPr>
          <p:cNvPr id="5" name="4 CuadroTexto"/>
          <p:cNvSpPr txBox="1"/>
          <p:nvPr/>
        </p:nvSpPr>
        <p:spPr>
          <a:xfrm>
            <a:off x="7164288" y="6597352"/>
            <a:ext cx="3600400" cy="276999"/>
          </a:xfrm>
          <a:prstGeom prst="rect">
            <a:avLst/>
          </a:prstGeom>
          <a:noFill/>
        </p:spPr>
        <p:txBody>
          <a:bodyPr wrap="square" rtlCol="0">
            <a:spAutoFit/>
          </a:bodyPr>
          <a:lstStyle/>
          <a:p>
            <a:r>
              <a:rPr lang="es-GT" sz="1200" dirty="0" smtClean="0"/>
              <a:t>Fuente: Invest in Guatemala</a:t>
            </a:r>
            <a:endParaRPr lang="es-GT" sz="1200" dirty="0"/>
          </a:p>
        </p:txBody>
      </p:sp>
    </p:spTree>
    <p:extLst>
      <p:ext uri="{BB962C8B-B14F-4D97-AF65-F5344CB8AC3E}">
        <p14:creationId xmlns:p14="http://schemas.microsoft.com/office/powerpoint/2010/main" xmlns="" val="24793607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a:lnSpc>
                <a:spcPct val="80000"/>
              </a:lnSpc>
              <a:spcBef>
                <a:spcPts val="0"/>
              </a:spcBef>
              <a:buNone/>
            </a:pPr>
            <a:r>
              <a:rPr lang="es-ES_tradnl" sz="4000" b="1" i="0" noProof="1" smtClean="0">
                <a:solidFill>
                  <a:schemeClr val="tx2"/>
                </a:solidFill>
                <a:ea typeface="+mj-ea"/>
                <a:cs typeface="+mj-cs"/>
              </a:rPr>
              <a:t>Regulatory Framework </a:t>
            </a:r>
            <a:endParaRPr lang="es-ES_tradnl" sz="4000" b="1" i="0" noProof="1">
              <a:solidFill>
                <a:schemeClr val="tx2"/>
              </a:solidFill>
              <a:ea typeface="+mj-ea"/>
              <a:cs typeface="+mj-cs"/>
            </a:endParaRPr>
          </a:p>
        </p:txBody>
      </p:sp>
      <p:sp>
        <p:nvSpPr>
          <p:cNvPr id="3" name="2 Marcador de contenido"/>
          <p:cNvSpPr>
            <a:spLocks noGrp="1"/>
          </p:cNvSpPr>
          <p:nvPr>
            <p:ph idx="1"/>
          </p:nvPr>
        </p:nvSpPr>
        <p:spPr/>
        <p:txBody>
          <a:bodyPr>
            <a:normAutofit fontScale="85000" lnSpcReduction="10000"/>
          </a:bodyPr>
          <a:lstStyle/>
          <a:p>
            <a:pPr lvl="1" algn="just">
              <a:lnSpc>
                <a:spcPct val="150000"/>
              </a:lnSpc>
              <a:buFont typeface="Arial"/>
              <a:buChar char="•"/>
            </a:pPr>
            <a:r>
              <a:rPr lang="es-ES" altLang="es-ES" dirty="0" err="1" smtClean="0">
                <a:solidFill>
                  <a:schemeClr val="tx2"/>
                </a:solidFill>
                <a:latin typeface="+mj-lt"/>
                <a:ea typeface="ＭＳ Ｐゴシック" pitchFamily="34" charset="-128"/>
                <a:cs typeface="Arial" pitchFamily="34" charset="0"/>
              </a:rPr>
              <a:t>Foreign</a:t>
            </a:r>
            <a:r>
              <a:rPr lang="es-ES" altLang="es-ES" dirty="0" smtClean="0">
                <a:solidFill>
                  <a:schemeClr val="tx2"/>
                </a:solidFill>
                <a:latin typeface="+mj-lt"/>
                <a:ea typeface="ＭＳ Ｐゴシック" pitchFamily="34" charset="-128"/>
                <a:cs typeface="Arial" pitchFamily="34" charset="0"/>
              </a:rPr>
              <a:t> </a:t>
            </a:r>
            <a:r>
              <a:rPr lang="es-ES" altLang="es-ES" dirty="0" err="1" smtClean="0">
                <a:solidFill>
                  <a:schemeClr val="tx2"/>
                </a:solidFill>
                <a:latin typeface="+mj-lt"/>
                <a:ea typeface="ＭＳ Ｐゴシック" pitchFamily="34" charset="-128"/>
                <a:cs typeface="Arial" pitchFamily="34" charset="0"/>
              </a:rPr>
              <a:t>Direct</a:t>
            </a:r>
            <a:r>
              <a:rPr lang="es-ES" altLang="es-ES" dirty="0" smtClean="0">
                <a:solidFill>
                  <a:schemeClr val="tx2"/>
                </a:solidFill>
                <a:latin typeface="+mj-lt"/>
                <a:ea typeface="ＭＳ Ｐゴシック" pitchFamily="34" charset="-128"/>
                <a:cs typeface="Arial" pitchFamily="34" charset="0"/>
              </a:rPr>
              <a:t> </a:t>
            </a:r>
            <a:r>
              <a:rPr lang="es-ES" altLang="es-ES" dirty="0" err="1" smtClean="0">
                <a:solidFill>
                  <a:schemeClr val="tx2"/>
                </a:solidFill>
                <a:latin typeface="+mj-lt"/>
                <a:ea typeface="ＭＳ Ｐゴシック" pitchFamily="34" charset="-128"/>
                <a:cs typeface="Arial" pitchFamily="34" charset="0"/>
              </a:rPr>
              <a:t>Investment</a:t>
            </a:r>
            <a:r>
              <a:rPr lang="es-ES" altLang="es-ES" dirty="0" smtClean="0">
                <a:solidFill>
                  <a:schemeClr val="tx2"/>
                </a:solidFill>
                <a:latin typeface="+mj-lt"/>
                <a:ea typeface="ＭＳ Ｐゴシック" pitchFamily="34" charset="-128"/>
                <a:cs typeface="Arial" pitchFamily="34" charset="0"/>
              </a:rPr>
              <a:t> </a:t>
            </a:r>
            <a:r>
              <a:rPr lang="es-ES" altLang="es-ES" dirty="0" err="1" smtClean="0">
                <a:solidFill>
                  <a:schemeClr val="tx2"/>
                </a:solidFill>
                <a:latin typeface="+mj-lt"/>
                <a:ea typeface="ＭＳ Ｐゴシック" pitchFamily="34" charset="-128"/>
                <a:cs typeface="Arial" pitchFamily="34" charset="0"/>
              </a:rPr>
              <a:t>Law</a:t>
            </a:r>
            <a:r>
              <a:rPr lang="es-ES" altLang="es-ES" dirty="0" smtClean="0">
                <a:solidFill>
                  <a:schemeClr val="tx2"/>
                </a:solidFill>
                <a:latin typeface="+mj-lt"/>
                <a:ea typeface="ＭＳ Ｐゴシック" pitchFamily="34" charset="-128"/>
                <a:cs typeface="Arial" pitchFamily="34" charset="0"/>
              </a:rPr>
              <a:t> (</a:t>
            </a:r>
            <a:r>
              <a:rPr lang="es-ES" altLang="es-ES" dirty="0" err="1" smtClean="0">
                <a:solidFill>
                  <a:schemeClr val="tx2"/>
                </a:solidFill>
                <a:latin typeface="+mj-lt"/>
                <a:ea typeface="ＭＳ Ｐゴシック" pitchFamily="34" charset="-128"/>
                <a:cs typeface="Arial" pitchFamily="34" charset="0"/>
              </a:rPr>
              <a:t>Decree</a:t>
            </a:r>
            <a:r>
              <a:rPr lang="es-ES" altLang="es-ES" dirty="0" smtClean="0">
                <a:solidFill>
                  <a:schemeClr val="tx2"/>
                </a:solidFill>
                <a:latin typeface="+mj-lt"/>
                <a:ea typeface="ＭＳ Ｐゴシック" pitchFamily="34" charset="-128"/>
                <a:cs typeface="Arial" pitchFamily="34" charset="0"/>
              </a:rPr>
              <a:t> 9-98)</a:t>
            </a:r>
          </a:p>
          <a:p>
            <a:pPr lvl="1" algn="just">
              <a:lnSpc>
                <a:spcPct val="150000"/>
              </a:lnSpc>
              <a:buFont typeface="Arial"/>
              <a:buChar char="•"/>
            </a:pPr>
            <a:r>
              <a:rPr lang="es-ES" altLang="es-ES" dirty="0" smtClean="0">
                <a:solidFill>
                  <a:schemeClr val="tx2"/>
                </a:solidFill>
                <a:latin typeface="+mj-lt"/>
                <a:ea typeface="ＭＳ Ｐゴシック" pitchFamily="34" charset="-128"/>
                <a:cs typeface="Arial" pitchFamily="34" charset="0"/>
              </a:rPr>
              <a:t>Free </a:t>
            </a:r>
            <a:r>
              <a:rPr lang="es-ES" altLang="es-ES" dirty="0" err="1" smtClean="0">
                <a:solidFill>
                  <a:schemeClr val="tx2"/>
                </a:solidFill>
                <a:latin typeface="+mj-lt"/>
                <a:ea typeface="ＭＳ Ｐゴシック" pitchFamily="34" charset="-128"/>
                <a:cs typeface="Arial" pitchFamily="34" charset="0"/>
              </a:rPr>
              <a:t>Forex</a:t>
            </a:r>
            <a:r>
              <a:rPr lang="es-ES" altLang="es-ES" dirty="0" smtClean="0">
                <a:solidFill>
                  <a:schemeClr val="tx2"/>
                </a:solidFill>
                <a:latin typeface="+mj-lt"/>
                <a:ea typeface="ＭＳ Ｐゴシック" pitchFamily="34" charset="-128"/>
                <a:cs typeface="Arial" pitchFamily="34" charset="0"/>
              </a:rPr>
              <a:t> Trading </a:t>
            </a:r>
            <a:r>
              <a:rPr lang="es-ES" altLang="es-ES" dirty="0" err="1" smtClean="0">
                <a:solidFill>
                  <a:schemeClr val="tx2"/>
                </a:solidFill>
                <a:latin typeface="+mj-lt"/>
                <a:ea typeface="ＭＳ Ｐゴシック" pitchFamily="34" charset="-128"/>
                <a:cs typeface="Arial" pitchFamily="34" charset="0"/>
              </a:rPr>
              <a:t>Law</a:t>
            </a:r>
            <a:r>
              <a:rPr lang="es-ES" altLang="es-ES" dirty="0" smtClean="0">
                <a:solidFill>
                  <a:schemeClr val="tx2"/>
                </a:solidFill>
                <a:latin typeface="+mj-lt"/>
                <a:ea typeface="ＭＳ Ｐゴシック" pitchFamily="34" charset="-128"/>
                <a:cs typeface="Arial" pitchFamily="34" charset="0"/>
              </a:rPr>
              <a:t>(</a:t>
            </a:r>
            <a:r>
              <a:rPr lang="es-ES" altLang="es-ES" dirty="0" err="1" smtClean="0">
                <a:solidFill>
                  <a:schemeClr val="tx2"/>
                </a:solidFill>
                <a:latin typeface="+mj-lt"/>
                <a:ea typeface="ＭＳ Ｐゴシック" pitchFamily="34" charset="-128"/>
                <a:cs typeface="Arial" pitchFamily="34" charset="0"/>
              </a:rPr>
              <a:t>Decree</a:t>
            </a:r>
            <a:r>
              <a:rPr lang="es-ES" altLang="es-ES" dirty="0" smtClean="0">
                <a:solidFill>
                  <a:schemeClr val="tx2"/>
                </a:solidFill>
                <a:latin typeface="+mj-lt"/>
                <a:ea typeface="ＭＳ Ｐゴシック" pitchFamily="34" charset="-128"/>
                <a:cs typeface="Arial" pitchFamily="34" charset="0"/>
              </a:rPr>
              <a:t> </a:t>
            </a:r>
            <a:r>
              <a:rPr lang="es-ES" altLang="es-ES" dirty="0">
                <a:solidFill>
                  <a:schemeClr val="tx2"/>
                </a:solidFill>
                <a:latin typeface="+mj-lt"/>
                <a:ea typeface="ＭＳ Ｐゴシック" pitchFamily="34" charset="-128"/>
                <a:cs typeface="Arial" pitchFamily="34" charset="0"/>
              </a:rPr>
              <a:t>94-</a:t>
            </a:r>
            <a:r>
              <a:rPr lang="es-ES" altLang="es-ES" dirty="0" smtClean="0">
                <a:solidFill>
                  <a:schemeClr val="tx2"/>
                </a:solidFill>
                <a:latin typeface="+mj-lt"/>
                <a:ea typeface="ＭＳ Ｐゴシック" pitchFamily="34" charset="-128"/>
                <a:cs typeface="Arial" pitchFamily="34" charset="0"/>
              </a:rPr>
              <a:t>2000</a:t>
            </a:r>
            <a:r>
              <a:rPr lang="es-ES" altLang="es-ES" dirty="0">
                <a:solidFill>
                  <a:schemeClr val="tx2"/>
                </a:solidFill>
                <a:latin typeface="+mj-lt"/>
                <a:ea typeface="ＭＳ Ｐゴシック" pitchFamily="34" charset="-128"/>
                <a:cs typeface="Arial" pitchFamily="34" charset="0"/>
              </a:rPr>
              <a:t>)</a:t>
            </a:r>
          </a:p>
          <a:p>
            <a:pPr lvl="1" algn="just">
              <a:lnSpc>
                <a:spcPct val="150000"/>
              </a:lnSpc>
              <a:buFont typeface="Arial"/>
              <a:buChar char="•"/>
            </a:pPr>
            <a:r>
              <a:rPr lang="es-ES" altLang="es-ES" dirty="0" smtClean="0">
                <a:solidFill>
                  <a:schemeClr val="tx2"/>
                </a:solidFill>
                <a:latin typeface="+mj-lt"/>
                <a:ea typeface="ＭＳ Ｐゴシック" pitchFamily="34" charset="-128"/>
                <a:cs typeface="Arial" pitchFamily="34" charset="0"/>
              </a:rPr>
              <a:t>Free </a:t>
            </a:r>
            <a:r>
              <a:rPr lang="es-ES" altLang="es-ES" dirty="0" err="1" smtClean="0">
                <a:solidFill>
                  <a:schemeClr val="tx2"/>
                </a:solidFill>
                <a:latin typeface="+mj-lt"/>
                <a:ea typeface="ＭＳ Ｐゴシック" pitchFamily="34" charset="-128"/>
                <a:cs typeface="Arial" pitchFamily="34" charset="0"/>
              </a:rPr>
              <a:t>Trade</a:t>
            </a:r>
            <a:r>
              <a:rPr lang="es-ES" altLang="es-ES" dirty="0" smtClean="0">
                <a:solidFill>
                  <a:schemeClr val="tx2"/>
                </a:solidFill>
                <a:latin typeface="+mj-lt"/>
                <a:ea typeface="ＭＳ Ｐゴシック" pitchFamily="34" charset="-128"/>
                <a:cs typeface="Arial" pitchFamily="34" charset="0"/>
              </a:rPr>
              <a:t> </a:t>
            </a:r>
            <a:r>
              <a:rPr lang="es-ES" altLang="es-ES" dirty="0" err="1" smtClean="0">
                <a:solidFill>
                  <a:schemeClr val="tx2"/>
                </a:solidFill>
                <a:latin typeface="+mj-lt"/>
                <a:ea typeface="ＭＳ Ｐゴシック" pitchFamily="34" charset="-128"/>
                <a:cs typeface="Arial" pitchFamily="34" charset="0"/>
              </a:rPr>
              <a:t>Zone</a:t>
            </a:r>
            <a:r>
              <a:rPr lang="es-ES" altLang="es-ES" dirty="0" smtClean="0">
                <a:solidFill>
                  <a:schemeClr val="tx2"/>
                </a:solidFill>
                <a:latin typeface="+mj-lt"/>
                <a:ea typeface="ＭＳ Ｐゴシック" pitchFamily="34" charset="-128"/>
                <a:cs typeface="Arial" pitchFamily="34" charset="0"/>
              </a:rPr>
              <a:t> </a:t>
            </a:r>
            <a:r>
              <a:rPr lang="es-ES" altLang="es-ES" dirty="0" err="1" smtClean="0">
                <a:solidFill>
                  <a:schemeClr val="tx2"/>
                </a:solidFill>
                <a:latin typeface="+mj-lt"/>
                <a:ea typeface="ＭＳ Ｐゴシック" pitchFamily="34" charset="-128"/>
                <a:cs typeface="Arial" pitchFamily="34" charset="0"/>
              </a:rPr>
              <a:t>Law</a:t>
            </a:r>
            <a:r>
              <a:rPr lang="es-ES" altLang="es-ES" dirty="0" smtClean="0">
                <a:solidFill>
                  <a:schemeClr val="tx2"/>
                </a:solidFill>
                <a:latin typeface="+mj-lt"/>
                <a:ea typeface="ＭＳ Ｐゴシック" pitchFamily="34" charset="-128"/>
                <a:cs typeface="Arial" pitchFamily="34" charset="0"/>
              </a:rPr>
              <a:t> 65-89</a:t>
            </a:r>
            <a:r>
              <a:rPr lang="es-ES" altLang="es-ES" dirty="0">
                <a:solidFill>
                  <a:schemeClr val="tx2"/>
                </a:solidFill>
                <a:latin typeface="+mj-lt"/>
                <a:ea typeface="ＭＳ Ｐゴシック" pitchFamily="34" charset="-128"/>
                <a:cs typeface="Arial" pitchFamily="34" charset="0"/>
              </a:rPr>
              <a:t>)</a:t>
            </a:r>
          </a:p>
          <a:p>
            <a:pPr lvl="1" algn="just">
              <a:lnSpc>
                <a:spcPct val="150000"/>
              </a:lnSpc>
              <a:buFont typeface="Arial"/>
              <a:buChar char="•"/>
            </a:pPr>
            <a:r>
              <a:rPr lang="es-ES" altLang="es-ES" dirty="0" smtClean="0">
                <a:solidFill>
                  <a:schemeClr val="tx2"/>
                </a:solidFill>
                <a:latin typeface="+mj-lt"/>
                <a:ea typeface="ＭＳ Ｐゴシック" pitchFamily="34" charset="-128"/>
                <a:cs typeface="Arial" pitchFamily="34" charset="0"/>
              </a:rPr>
              <a:t>Free </a:t>
            </a:r>
            <a:r>
              <a:rPr lang="es-ES" altLang="es-ES" dirty="0" err="1" smtClean="0">
                <a:solidFill>
                  <a:schemeClr val="tx2"/>
                </a:solidFill>
                <a:latin typeface="+mj-lt"/>
                <a:ea typeface="ＭＳ Ｐゴシック" pitchFamily="34" charset="-128"/>
                <a:cs typeface="Arial" pitchFamily="34" charset="0"/>
              </a:rPr>
              <a:t>Trade</a:t>
            </a:r>
            <a:r>
              <a:rPr lang="es-ES" altLang="es-ES" dirty="0" smtClean="0">
                <a:solidFill>
                  <a:schemeClr val="tx2"/>
                </a:solidFill>
                <a:latin typeface="+mj-lt"/>
                <a:ea typeface="ＭＳ Ｐゴシック" pitchFamily="34" charset="-128"/>
                <a:cs typeface="Arial" pitchFamily="34" charset="0"/>
              </a:rPr>
              <a:t> Industrial </a:t>
            </a:r>
            <a:r>
              <a:rPr lang="es-ES" altLang="es-ES" dirty="0" err="1" smtClean="0">
                <a:solidFill>
                  <a:schemeClr val="tx2"/>
                </a:solidFill>
                <a:latin typeface="+mj-lt"/>
                <a:ea typeface="ＭＳ Ｐゴシック" pitchFamily="34" charset="-128"/>
                <a:cs typeface="Arial" pitchFamily="34" charset="0"/>
              </a:rPr>
              <a:t>Zone</a:t>
            </a:r>
            <a:r>
              <a:rPr lang="es-ES" altLang="es-ES" dirty="0" smtClean="0">
                <a:solidFill>
                  <a:schemeClr val="tx2"/>
                </a:solidFill>
                <a:latin typeface="+mj-lt"/>
                <a:ea typeface="ＭＳ Ｐゴシック" pitchFamily="34" charset="-128"/>
                <a:cs typeface="Arial" pitchFamily="34" charset="0"/>
              </a:rPr>
              <a:t> –ZOLIC- </a:t>
            </a:r>
            <a:r>
              <a:rPr lang="es-ES" altLang="es-ES" dirty="0">
                <a:solidFill>
                  <a:schemeClr val="tx2"/>
                </a:solidFill>
                <a:latin typeface="+mj-lt"/>
                <a:ea typeface="ＭＳ Ｐゴシック" pitchFamily="34" charset="-128"/>
                <a:cs typeface="Arial" pitchFamily="34" charset="0"/>
              </a:rPr>
              <a:t>(</a:t>
            </a:r>
            <a:r>
              <a:rPr lang="es-ES" altLang="es-ES" dirty="0" err="1" smtClean="0">
                <a:solidFill>
                  <a:schemeClr val="tx2"/>
                </a:solidFill>
                <a:latin typeface="+mj-lt"/>
                <a:ea typeface="ＭＳ Ｐゴシック" pitchFamily="34" charset="-128"/>
                <a:cs typeface="Arial" pitchFamily="34" charset="0"/>
              </a:rPr>
              <a:t>Decree</a:t>
            </a:r>
            <a:r>
              <a:rPr lang="es-ES" altLang="es-ES" dirty="0" smtClean="0">
                <a:solidFill>
                  <a:schemeClr val="tx2"/>
                </a:solidFill>
                <a:latin typeface="+mj-lt"/>
                <a:ea typeface="ＭＳ Ｐゴシック" pitchFamily="34" charset="-128"/>
                <a:cs typeface="Arial" pitchFamily="34" charset="0"/>
              </a:rPr>
              <a:t> </a:t>
            </a:r>
            <a:r>
              <a:rPr lang="es-ES" altLang="es-ES" dirty="0">
                <a:solidFill>
                  <a:schemeClr val="tx2"/>
                </a:solidFill>
                <a:latin typeface="+mj-lt"/>
                <a:ea typeface="ＭＳ Ｐゴシック" pitchFamily="34" charset="-128"/>
                <a:cs typeface="Arial" pitchFamily="34" charset="0"/>
              </a:rPr>
              <a:t>22-73)</a:t>
            </a:r>
          </a:p>
          <a:p>
            <a:pPr lvl="1" algn="just">
              <a:lnSpc>
                <a:spcPct val="150000"/>
              </a:lnSpc>
              <a:buFont typeface="Arial"/>
              <a:buChar char="•"/>
            </a:pPr>
            <a:r>
              <a:rPr lang="es-ES" altLang="es-ES" dirty="0" err="1" smtClean="0">
                <a:solidFill>
                  <a:schemeClr val="tx2"/>
                </a:solidFill>
                <a:latin typeface="+mj-lt"/>
                <a:ea typeface="ＭＳ Ｐゴシック" pitchFamily="34" charset="-128"/>
                <a:cs typeface="Arial" pitchFamily="34" charset="0"/>
              </a:rPr>
              <a:t>Public-Private</a:t>
            </a:r>
            <a:r>
              <a:rPr lang="es-ES" altLang="es-ES" dirty="0" smtClean="0">
                <a:solidFill>
                  <a:schemeClr val="tx2"/>
                </a:solidFill>
                <a:latin typeface="+mj-lt"/>
                <a:ea typeface="ＭＳ Ｐゴシック" pitchFamily="34" charset="-128"/>
                <a:cs typeface="Arial" pitchFamily="34" charset="0"/>
              </a:rPr>
              <a:t> </a:t>
            </a:r>
            <a:r>
              <a:rPr lang="es-ES" altLang="es-ES" dirty="0" err="1" smtClean="0">
                <a:solidFill>
                  <a:schemeClr val="tx2"/>
                </a:solidFill>
                <a:latin typeface="+mj-lt"/>
                <a:ea typeface="ＭＳ Ｐゴシック" pitchFamily="34" charset="-128"/>
                <a:cs typeface="Arial" pitchFamily="34" charset="0"/>
              </a:rPr>
              <a:t>Partnership</a:t>
            </a:r>
            <a:r>
              <a:rPr lang="es-ES" altLang="es-ES" dirty="0" smtClean="0">
                <a:solidFill>
                  <a:schemeClr val="tx2"/>
                </a:solidFill>
                <a:latin typeface="+mj-lt"/>
                <a:ea typeface="ＭＳ Ｐゴシック" pitchFamily="34" charset="-128"/>
                <a:cs typeface="Arial" pitchFamily="34" charset="0"/>
              </a:rPr>
              <a:t> </a:t>
            </a:r>
            <a:r>
              <a:rPr lang="es-ES" altLang="es-ES" dirty="0" err="1" smtClean="0">
                <a:solidFill>
                  <a:schemeClr val="tx2"/>
                </a:solidFill>
                <a:latin typeface="+mj-lt"/>
                <a:ea typeface="ＭＳ Ｐゴシック" pitchFamily="34" charset="-128"/>
                <a:cs typeface="Arial" pitchFamily="34" charset="0"/>
              </a:rPr>
              <a:t>Law</a:t>
            </a:r>
            <a:r>
              <a:rPr lang="es-ES" altLang="es-ES" dirty="0" smtClean="0">
                <a:solidFill>
                  <a:schemeClr val="tx2"/>
                </a:solidFill>
                <a:latin typeface="+mj-lt"/>
                <a:ea typeface="ＭＳ Ｐゴシック" pitchFamily="34" charset="-128"/>
                <a:cs typeface="Arial" pitchFamily="34" charset="0"/>
              </a:rPr>
              <a:t> (</a:t>
            </a:r>
            <a:r>
              <a:rPr lang="es-ES" altLang="es-ES" dirty="0" err="1" smtClean="0">
                <a:solidFill>
                  <a:schemeClr val="tx2"/>
                </a:solidFill>
                <a:latin typeface="+mj-lt"/>
                <a:ea typeface="ＭＳ Ｐゴシック" pitchFamily="34" charset="-128"/>
                <a:cs typeface="Arial" pitchFamily="34" charset="0"/>
              </a:rPr>
              <a:t>Decree</a:t>
            </a:r>
            <a:r>
              <a:rPr lang="es-ES" altLang="es-ES" dirty="0" smtClean="0">
                <a:solidFill>
                  <a:schemeClr val="tx2"/>
                </a:solidFill>
                <a:latin typeface="+mj-lt"/>
                <a:ea typeface="ＭＳ Ｐゴシック" pitchFamily="34" charset="-128"/>
                <a:cs typeface="Arial" pitchFamily="34" charset="0"/>
              </a:rPr>
              <a:t> </a:t>
            </a:r>
            <a:r>
              <a:rPr lang="es-ES" altLang="es-ES" dirty="0">
                <a:solidFill>
                  <a:schemeClr val="tx2"/>
                </a:solidFill>
                <a:latin typeface="+mj-lt"/>
                <a:ea typeface="ＭＳ Ｐゴシック" pitchFamily="34" charset="-128"/>
                <a:cs typeface="Arial" pitchFamily="34" charset="0"/>
              </a:rPr>
              <a:t>16-2010).</a:t>
            </a:r>
            <a:r>
              <a:rPr lang="es-ES" altLang="es-ES" dirty="0">
                <a:solidFill>
                  <a:schemeClr val="tx2"/>
                </a:solidFill>
                <a:latin typeface="+mj-lt"/>
                <a:ea typeface="ＭＳ Ｐゴシック" pitchFamily="34" charset="-128"/>
              </a:rPr>
              <a:t> </a:t>
            </a:r>
            <a:r>
              <a:rPr lang="es-ES" altLang="es-ES" dirty="0" smtClean="0">
                <a:solidFill>
                  <a:schemeClr val="tx2"/>
                </a:solidFill>
                <a:latin typeface="+mj-lt"/>
                <a:ea typeface="ＭＳ Ｐゴシック" pitchFamily="34" charset="-128"/>
              </a:rPr>
              <a:t>   </a:t>
            </a:r>
            <a:endParaRPr lang="es-ES" altLang="es-ES" dirty="0">
              <a:solidFill>
                <a:schemeClr val="tx2"/>
              </a:solidFill>
              <a:latin typeface="+mj-lt"/>
              <a:ea typeface="ＭＳ Ｐゴシック" pitchFamily="34" charset="-128"/>
            </a:endParaRPr>
          </a:p>
          <a:p>
            <a:pPr lvl="1" algn="just">
              <a:lnSpc>
                <a:spcPct val="150000"/>
              </a:lnSpc>
              <a:buNone/>
            </a:pPr>
            <a:endParaRPr lang="es-ES" altLang="es-ES" b="1" dirty="0" smtClean="0">
              <a:solidFill>
                <a:schemeClr val="tx2"/>
              </a:solidFill>
              <a:latin typeface="+mj-lt"/>
              <a:ea typeface="ＭＳ Ｐゴシック" pitchFamily="34" charset="-128"/>
            </a:endParaRPr>
          </a:p>
          <a:p>
            <a:pPr marL="0" indent="0" algn="ctr">
              <a:spcBef>
                <a:spcPts val="0"/>
              </a:spcBef>
              <a:buNone/>
            </a:pPr>
            <a:r>
              <a:rPr lang="en-US" dirty="0"/>
              <a:t/>
            </a:r>
            <a:br>
              <a:rPr lang="en-US" dirty="0"/>
            </a:br>
            <a:r>
              <a:rPr lang="en-US" sz="4100" dirty="0">
                <a:solidFill>
                  <a:schemeClr val="tx2"/>
                </a:solidFill>
                <a:latin typeface="+mj-lt"/>
                <a:ea typeface="+mj-ea"/>
                <a:cs typeface="+mj-cs"/>
              </a:rPr>
              <a:t>FOREIGN AND LOCAL LEVEL PLAYING FIELD</a:t>
            </a:r>
            <a:endParaRPr lang="es-GT" sz="4100" dirty="0">
              <a:solidFill>
                <a:schemeClr val="tx2"/>
              </a:solidFill>
              <a:latin typeface="+mj-lt"/>
              <a:ea typeface="+mj-ea"/>
              <a:cs typeface="+mj-cs"/>
            </a:endParaRPr>
          </a:p>
        </p:txBody>
      </p:sp>
    </p:spTree>
    <p:extLst>
      <p:ext uri="{BB962C8B-B14F-4D97-AF65-F5344CB8AC3E}">
        <p14:creationId xmlns:p14="http://schemas.microsoft.com/office/powerpoint/2010/main" xmlns="" val="42518436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a:lnSpc>
                <a:spcPct val="80000"/>
              </a:lnSpc>
              <a:spcBef>
                <a:spcPts val="0"/>
              </a:spcBef>
              <a:buNone/>
            </a:pPr>
            <a:r>
              <a:rPr lang="es-ES_tradnl" sz="4000" b="1" noProof="1" smtClean="0">
                <a:solidFill>
                  <a:schemeClr val="tx2"/>
                </a:solidFill>
              </a:rPr>
              <a:t>Guatemala GDP Growth</a:t>
            </a:r>
            <a:endParaRPr lang="es-ES_tradnl" sz="4000" b="1" i="0" noProof="1">
              <a:solidFill>
                <a:schemeClr val="tx2"/>
              </a:solidFill>
              <a:ea typeface="+mj-ea"/>
              <a:cs typeface="+mj-cs"/>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xmlns="" val="1876879550"/>
              </p:ext>
            </p:extLst>
          </p:nvPr>
        </p:nvGraphicFramePr>
        <p:xfrm>
          <a:off x="457200" y="1600200"/>
          <a:ext cx="8229600" cy="4053840"/>
        </p:xfrm>
        <a:graphic>
          <a:graphicData uri="http://schemas.openxmlformats.org/drawingml/2006/table">
            <a:tbl>
              <a:tblPr firstRow="1" bandRow="1">
                <a:tableStyleId>{5C22544A-7EE6-4342-B048-85BDC9FD1C3A}</a:tableStyleId>
              </a:tblPr>
              <a:tblGrid>
                <a:gridCol w="4114800"/>
                <a:gridCol w="4114800"/>
              </a:tblGrid>
              <a:tr h="460648">
                <a:tc>
                  <a:txBody>
                    <a:bodyPr/>
                    <a:lstStyle/>
                    <a:p>
                      <a:pPr algn="ctr"/>
                      <a:r>
                        <a:rPr lang="es-GT" sz="2800" dirty="0" err="1" smtClean="0"/>
                        <a:t>Year</a:t>
                      </a:r>
                      <a:endParaRPr lang="es-GT" sz="2800" dirty="0"/>
                    </a:p>
                  </a:txBody>
                  <a:tcPr/>
                </a:tc>
                <a:tc>
                  <a:txBody>
                    <a:bodyPr/>
                    <a:lstStyle/>
                    <a:p>
                      <a:pPr algn="ctr"/>
                      <a:r>
                        <a:rPr lang="es-GT" sz="2800" dirty="0" smtClean="0"/>
                        <a:t>GDP </a:t>
                      </a:r>
                      <a:r>
                        <a:rPr lang="es-GT" sz="2800" dirty="0" err="1" smtClean="0"/>
                        <a:t>Purchasing</a:t>
                      </a:r>
                      <a:r>
                        <a:rPr lang="es-GT" sz="2800" dirty="0" smtClean="0"/>
                        <a:t> </a:t>
                      </a:r>
                      <a:r>
                        <a:rPr lang="es-GT" sz="2800" dirty="0" err="1" smtClean="0"/>
                        <a:t>Power</a:t>
                      </a:r>
                      <a:r>
                        <a:rPr lang="es-GT" sz="2800" dirty="0" smtClean="0"/>
                        <a:t> </a:t>
                      </a:r>
                      <a:r>
                        <a:rPr lang="es-GT" sz="2800" dirty="0" err="1" smtClean="0"/>
                        <a:t>Parity</a:t>
                      </a:r>
                      <a:endParaRPr lang="es-GT" sz="2800" dirty="0"/>
                    </a:p>
                  </a:txBody>
                  <a:tcPr/>
                </a:tc>
              </a:tr>
              <a:tr h="370840">
                <a:tc>
                  <a:txBody>
                    <a:bodyPr/>
                    <a:lstStyle/>
                    <a:p>
                      <a:pPr algn="ctr"/>
                      <a:r>
                        <a:rPr lang="es-GT" sz="2800" dirty="0" smtClean="0"/>
                        <a:t>2009</a:t>
                      </a:r>
                      <a:endParaRPr lang="es-GT" sz="2800" dirty="0"/>
                    </a:p>
                  </a:txBody>
                  <a:tcPr/>
                </a:tc>
                <a:tc>
                  <a:txBody>
                    <a:bodyPr/>
                    <a:lstStyle/>
                    <a:p>
                      <a:pPr algn="ctr"/>
                      <a:r>
                        <a:rPr lang="es-GT" sz="2800" dirty="0" smtClean="0"/>
                        <a:t>US$68,750,000,000</a:t>
                      </a:r>
                      <a:endParaRPr lang="es-GT" sz="2800" dirty="0"/>
                    </a:p>
                  </a:txBody>
                  <a:tcPr/>
                </a:tc>
              </a:tr>
              <a:tr h="370840">
                <a:tc>
                  <a:txBody>
                    <a:bodyPr/>
                    <a:lstStyle/>
                    <a:p>
                      <a:pPr algn="ctr"/>
                      <a:r>
                        <a:rPr lang="es-GT" sz="2800" dirty="0" smtClean="0"/>
                        <a:t>2010</a:t>
                      </a:r>
                      <a:endParaRPr lang="es-GT" sz="2800" dirty="0"/>
                    </a:p>
                  </a:txBody>
                  <a:tcPr/>
                </a:tc>
                <a:tc>
                  <a:txBody>
                    <a:bodyPr/>
                    <a:lstStyle/>
                    <a:p>
                      <a:pPr algn="ctr"/>
                      <a:r>
                        <a:rPr lang="es-GT" sz="2800" dirty="0" smtClean="0"/>
                        <a:t>US$70,310,000,000</a:t>
                      </a:r>
                      <a:endParaRPr lang="es-GT" sz="2800" dirty="0"/>
                    </a:p>
                  </a:txBody>
                  <a:tcPr/>
                </a:tc>
              </a:tr>
              <a:tr h="370840">
                <a:tc>
                  <a:txBody>
                    <a:bodyPr/>
                    <a:lstStyle/>
                    <a:p>
                      <a:pPr algn="ctr"/>
                      <a:r>
                        <a:rPr lang="es-GT" sz="2800" dirty="0" smtClean="0"/>
                        <a:t>2011</a:t>
                      </a:r>
                      <a:endParaRPr lang="es-GT" sz="2800" dirty="0"/>
                    </a:p>
                  </a:txBody>
                  <a:tcPr/>
                </a:tc>
                <a:tc>
                  <a:txBody>
                    <a:bodyPr/>
                    <a:lstStyle/>
                    <a:p>
                      <a:pPr algn="ctr"/>
                      <a:r>
                        <a:rPr lang="es-GT" sz="2800" dirty="0" smtClean="0"/>
                        <a:t>US$70,150,000,000</a:t>
                      </a:r>
                      <a:endParaRPr lang="es-GT" sz="2800" dirty="0"/>
                    </a:p>
                  </a:txBody>
                  <a:tcPr/>
                </a:tc>
              </a:tr>
              <a:tr h="370840">
                <a:tc>
                  <a:txBody>
                    <a:bodyPr/>
                    <a:lstStyle/>
                    <a:p>
                      <a:pPr algn="ctr"/>
                      <a:r>
                        <a:rPr lang="es-GT" sz="2800" dirty="0" smtClean="0"/>
                        <a:t>2012</a:t>
                      </a:r>
                      <a:endParaRPr lang="es-GT" sz="2800" dirty="0"/>
                    </a:p>
                  </a:txBody>
                  <a:tcPr/>
                </a:tc>
                <a:tc>
                  <a:txBody>
                    <a:bodyPr/>
                    <a:lstStyle/>
                    <a:p>
                      <a:pPr algn="ctr"/>
                      <a:r>
                        <a:rPr lang="es-GT" sz="2800" dirty="0" smtClean="0"/>
                        <a:t>US$78,420,000,000</a:t>
                      </a:r>
                      <a:endParaRPr lang="es-GT" sz="2800" dirty="0"/>
                    </a:p>
                  </a:txBody>
                  <a:tcPr/>
                </a:tc>
              </a:tr>
              <a:tr h="370840">
                <a:tc>
                  <a:txBody>
                    <a:bodyPr/>
                    <a:lstStyle/>
                    <a:p>
                      <a:pPr algn="ctr"/>
                      <a:r>
                        <a:rPr lang="es-GT" sz="2800" dirty="0" smtClean="0"/>
                        <a:t>2013</a:t>
                      </a:r>
                      <a:endParaRPr lang="es-GT" sz="2800" dirty="0"/>
                    </a:p>
                  </a:txBody>
                  <a:tcPr/>
                </a:tc>
                <a:tc>
                  <a:txBody>
                    <a:bodyPr/>
                    <a:lstStyle/>
                    <a:p>
                      <a:pPr algn="ctr"/>
                      <a:r>
                        <a:rPr lang="es-GT" sz="2800" dirty="0" smtClean="0"/>
                        <a:t>US$77,840,000,000</a:t>
                      </a:r>
                      <a:endParaRPr lang="es-GT" sz="2800" dirty="0"/>
                    </a:p>
                  </a:txBody>
                  <a:tcPr/>
                </a:tc>
              </a:tr>
              <a:tr h="370840">
                <a:tc>
                  <a:txBody>
                    <a:bodyPr/>
                    <a:lstStyle/>
                    <a:p>
                      <a:pPr algn="ctr"/>
                      <a:r>
                        <a:rPr lang="es-GT" sz="2800" dirty="0" smtClean="0"/>
                        <a:t>2014</a:t>
                      </a:r>
                      <a:endParaRPr lang="es-GT" sz="2800" dirty="0"/>
                    </a:p>
                  </a:txBody>
                  <a:tcPr/>
                </a:tc>
                <a:tc>
                  <a:txBody>
                    <a:bodyPr/>
                    <a:lstStyle/>
                    <a:p>
                      <a:pPr algn="ctr"/>
                      <a:r>
                        <a:rPr lang="es-GT" sz="2800" dirty="0" smtClean="0"/>
                        <a:t>US$81,510,000,000</a:t>
                      </a:r>
                      <a:endParaRPr lang="es-GT" sz="2800" dirty="0"/>
                    </a:p>
                  </a:txBody>
                  <a:tcPr/>
                </a:tc>
              </a:tr>
            </a:tbl>
          </a:graphicData>
        </a:graphic>
      </p:graphicFrame>
    </p:spTree>
    <p:extLst>
      <p:ext uri="{BB962C8B-B14F-4D97-AF65-F5344CB8AC3E}">
        <p14:creationId xmlns:p14="http://schemas.microsoft.com/office/powerpoint/2010/main" xmlns="" val="33789621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a:lnSpc>
                <a:spcPct val="80000"/>
              </a:lnSpc>
              <a:spcBef>
                <a:spcPts val="0"/>
              </a:spcBef>
              <a:buNone/>
            </a:pPr>
            <a:r>
              <a:rPr lang="es-ES_tradnl" sz="4000" b="1" noProof="1" smtClean="0">
                <a:solidFill>
                  <a:schemeClr val="tx2"/>
                </a:solidFill>
              </a:rPr>
              <a:t>Central America 2016 GDP  </a:t>
            </a:r>
            <a:br>
              <a:rPr lang="es-ES_tradnl" sz="4000" b="1" noProof="1" smtClean="0">
                <a:solidFill>
                  <a:schemeClr val="tx2"/>
                </a:solidFill>
              </a:rPr>
            </a:br>
            <a:r>
              <a:rPr lang="es-ES_tradnl" sz="4000" b="1" noProof="1" smtClean="0">
                <a:solidFill>
                  <a:schemeClr val="tx2"/>
                </a:solidFill>
              </a:rPr>
              <a:t>Growth Estimates</a:t>
            </a:r>
            <a:endParaRPr lang="es-ES_tradnl" sz="4000" b="1" i="0" noProof="1">
              <a:solidFill>
                <a:schemeClr val="tx2"/>
              </a:solidFill>
              <a:ea typeface="+mj-ea"/>
              <a:cs typeface="+mj-cs"/>
            </a:endParaRPr>
          </a:p>
        </p:txBody>
      </p:sp>
      <p:graphicFrame>
        <p:nvGraphicFramePr>
          <p:cNvPr id="5" name="1 Gráfico"/>
          <p:cNvGraphicFramePr>
            <a:graphicFrameLocks noGrp="1"/>
          </p:cNvGraphicFramePr>
          <p:nvPr>
            <p:ph idx="1"/>
            <p:extLst>
              <p:ext uri="{D42A27DB-BD31-4B8C-83A1-F6EECF244321}">
                <p14:modId xmlns:p14="http://schemas.microsoft.com/office/powerpoint/2010/main" xmlns="" val="396659069"/>
              </p:ext>
            </p:extLst>
          </p:nvPr>
        </p:nvGraphicFramePr>
        <p:xfrm>
          <a:off x="914400" y="1773238"/>
          <a:ext cx="73152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7560840" y="6444044"/>
            <a:ext cx="2843808" cy="369332"/>
          </a:xfrm>
          <a:prstGeom prst="rect">
            <a:avLst/>
          </a:prstGeom>
          <a:noFill/>
        </p:spPr>
        <p:txBody>
          <a:bodyPr wrap="square" rtlCol="0">
            <a:spAutoFit/>
          </a:bodyPr>
          <a:lstStyle/>
          <a:p>
            <a:r>
              <a:rPr lang="es-GT" dirty="0" smtClean="0">
                <a:solidFill>
                  <a:schemeClr val="tx2"/>
                </a:solidFill>
              </a:rPr>
              <a:t>Fuente: CEPAL</a:t>
            </a:r>
            <a:endParaRPr lang="es-GT" dirty="0">
              <a:solidFill>
                <a:schemeClr val="tx2"/>
              </a:solidFill>
            </a:endParaRPr>
          </a:p>
        </p:txBody>
      </p:sp>
    </p:spTree>
    <p:extLst>
      <p:ext uri="{BB962C8B-B14F-4D97-AF65-F5344CB8AC3E}">
        <p14:creationId xmlns:p14="http://schemas.microsoft.com/office/powerpoint/2010/main" xmlns="" val="36611192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708921"/>
            <a:ext cx="7772400" cy="1368152"/>
          </a:xfrm>
        </p:spPr>
        <p:txBody>
          <a:bodyPr>
            <a:normAutofit/>
          </a:bodyPr>
          <a:lstStyle/>
          <a:p>
            <a:pPr algn="ctr" defTabSz="914400">
              <a:lnSpc>
                <a:spcPct val="80000"/>
              </a:lnSpc>
              <a:spcBef>
                <a:spcPts val="0"/>
              </a:spcBef>
              <a:buNone/>
            </a:pPr>
            <a:r>
              <a:rPr lang="es-ES_tradnl" sz="4000" b="1" i="0" noProof="1" smtClean="0">
                <a:solidFill>
                  <a:schemeClr val="tx2"/>
                </a:solidFill>
                <a:ea typeface="+mj-ea"/>
                <a:cs typeface="+mj-cs"/>
              </a:rPr>
              <a:t>Guatemala Foreign Trade 2016</a:t>
            </a:r>
            <a:r>
              <a:rPr lang="es-ES_tradnl" sz="4000" b="1" noProof="1">
                <a:solidFill>
                  <a:schemeClr val="bg1"/>
                </a:solidFill>
              </a:rPr>
              <a:t/>
            </a:r>
            <a:br>
              <a:rPr lang="es-ES_tradnl" sz="4000" b="1" noProof="1">
                <a:solidFill>
                  <a:schemeClr val="bg1"/>
                </a:solidFill>
              </a:rPr>
            </a:br>
            <a:endParaRPr lang="es-ES_tradnl" sz="4000" b="1" i="0" noProof="1">
              <a:solidFill>
                <a:schemeClr val="bg1"/>
              </a:solidFill>
              <a:ea typeface="+mj-ea"/>
              <a:cs typeface="+mj-cs"/>
            </a:endParaRPr>
          </a:p>
        </p:txBody>
      </p:sp>
    </p:spTree>
    <p:extLst>
      <p:ext uri="{BB962C8B-B14F-4D97-AF65-F5344CB8AC3E}">
        <p14:creationId xmlns:p14="http://schemas.microsoft.com/office/powerpoint/2010/main" xmlns="" val="31798294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400">
              <a:lnSpc>
                <a:spcPct val="80000"/>
              </a:lnSpc>
              <a:spcBef>
                <a:spcPts val="0"/>
              </a:spcBef>
              <a:buNone/>
            </a:pPr>
            <a:r>
              <a:rPr lang="es-ES_tradnl" sz="4000" b="1" i="0" noProof="1" smtClean="0">
                <a:solidFill>
                  <a:schemeClr val="tx2"/>
                </a:solidFill>
                <a:ea typeface="+mj-ea"/>
                <a:cs typeface="+mj-cs"/>
              </a:rPr>
              <a:t>Exports</a:t>
            </a:r>
            <a:br>
              <a:rPr lang="es-ES_tradnl" sz="4000" b="1" i="0" noProof="1" smtClean="0">
                <a:solidFill>
                  <a:schemeClr val="tx2"/>
                </a:solidFill>
                <a:ea typeface="+mj-ea"/>
                <a:cs typeface="+mj-cs"/>
              </a:rPr>
            </a:br>
            <a:r>
              <a:rPr lang="es-ES_tradnl" sz="4000" b="1" noProof="1" smtClean="0">
                <a:solidFill>
                  <a:schemeClr val="tx2"/>
                </a:solidFill>
              </a:rPr>
              <a:t>2016</a:t>
            </a:r>
            <a:endParaRPr lang="es-ES_tradnl" sz="4000" b="1" i="0" noProof="1">
              <a:solidFill>
                <a:schemeClr val="tx2"/>
              </a:solidFill>
              <a:ea typeface="+mj-ea"/>
              <a:cs typeface="+mj-cs"/>
            </a:endParaRPr>
          </a:p>
        </p:txBody>
      </p:sp>
      <p:sp>
        <p:nvSpPr>
          <p:cNvPr id="3" name="2 Marcador de contenido"/>
          <p:cNvSpPr>
            <a:spLocks noGrp="1"/>
          </p:cNvSpPr>
          <p:nvPr>
            <p:ph idx="1"/>
          </p:nvPr>
        </p:nvSpPr>
        <p:spPr/>
        <p:txBody>
          <a:bodyPr>
            <a:normAutofit/>
          </a:bodyPr>
          <a:lstStyle/>
          <a:p>
            <a:pPr marL="0" indent="0" algn="just">
              <a:buNone/>
            </a:pPr>
            <a:r>
              <a:rPr lang="es-MX" sz="2400" dirty="0" err="1" smtClean="0">
                <a:solidFill>
                  <a:schemeClr val="tx2"/>
                </a:solidFill>
                <a:latin typeface="+mj-lt"/>
              </a:rPr>
              <a:t>The</a:t>
            </a:r>
            <a:r>
              <a:rPr lang="es-MX" sz="2400" dirty="0" smtClean="0">
                <a:solidFill>
                  <a:schemeClr val="tx2"/>
                </a:solidFill>
                <a:latin typeface="+mj-lt"/>
              </a:rPr>
              <a:t> total </a:t>
            </a:r>
            <a:r>
              <a:rPr lang="es-MX" sz="2400" dirty="0" err="1" smtClean="0">
                <a:solidFill>
                  <a:schemeClr val="tx2"/>
                </a:solidFill>
                <a:latin typeface="+mj-lt"/>
              </a:rPr>
              <a:t>amount</a:t>
            </a:r>
            <a:r>
              <a:rPr lang="es-MX" sz="2400" dirty="0" smtClean="0">
                <a:solidFill>
                  <a:schemeClr val="tx2"/>
                </a:solidFill>
                <a:latin typeface="+mj-lt"/>
              </a:rPr>
              <a:t> </a:t>
            </a:r>
            <a:r>
              <a:rPr lang="es-MX" sz="2400" dirty="0" err="1" smtClean="0">
                <a:solidFill>
                  <a:schemeClr val="tx2"/>
                </a:solidFill>
                <a:latin typeface="+mj-lt"/>
              </a:rPr>
              <a:t>exported</a:t>
            </a:r>
            <a:r>
              <a:rPr lang="es-MX" sz="2400" dirty="0" smtClean="0">
                <a:solidFill>
                  <a:schemeClr val="tx2"/>
                </a:solidFill>
                <a:latin typeface="+mj-lt"/>
              </a:rPr>
              <a:t> </a:t>
            </a:r>
            <a:r>
              <a:rPr lang="es-MX" sz="2400" dirty="0" err="1" smtClean="0">
                <a:solidFill>
                  <a:schemeClr val="tx2"/>
                </a:solidFill>
                <a:latin typeface="+mj-lt"/>
              </a:rPr>
              <a:t>by</a:t>
            </a:r>
            <a:r>
              <a:rPr lang="es-MX" sz="2400" dirty="0" smtClean="0">
                <a:solidFill>
                  <a:schemeClr val="tx2"/>
                </a:solidFill>
                <a:latin typeface="+mj-lt"/>
              </a:rPr>
              <a:t> Guatemala in 2016 </a:t>
            </a:r>
            <a:r>
              <a:rPr lang="es-MX" sz="2400" dirty="0" err="1" smtClean="0">
                <a:solidFill>
                  <a:schemeClr val="tx2"/>
                </a:solidFill>
                <a:latin typeface="+mj-lt"/>
              </a:rPr>
              <a:t>was</a:t>
            </a:r>
            <a:r>
              <a:rPr lang="es-MX" sz="2400" dirty="0" smtClean="0">
                <a:solidFill>
                  <a:schemeClr val="tx2"/>
                </a:solidFill>
                <a:latin typeface="+mj-lt"/>
              </a:rPr>
              <a:t> </a:t>
            </a:r>
            <a:r>
              <a:rPr lang="es-MX" sz="2400" b="1" dirty="0" smtClean="0">
                <a:solidFill>
                  <a:schemeClr val="tx2"/>
                </a:solidFill>
                <a:latin typeface="+mj-lt"/>
              </a:rPr>
              <a:t>US$10,465.3 </a:t>
            </a:r>
            <a:r>
              <a:rPr lang="es-MX" sz="2400" b="1" dirty="0" err="1" smtClean="0">
                <a:solidFill>
                  <a:schemeClr val="tx2"/>
                </a:solidFill>
                <a:latin typeface="+mj-lt"/>
              </a:rPr>
              <a:t>millions</a:t>
            </a:r>
            <a:endParaRPr lang="es-GT" sz="2800" dirty="0">
              <a:solidFill>
                <a:schemeClr val="tx2"/>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xmlns="" val="3196500425"/>
              </p:ext>
            </p:extLst>
          </p:nvPr>
        </p:nvGraphicFramePr>
        <p:xfrm>
          <a:off x="523565" y="2996954"/>
          <a:ext cx="8260080" cy="3368449"/>
        </p:xfrm>
        <a:graphic>
          <a:graphicData uri="http://schemas.openxmlformats.org/drawingml/2006/table">
            <a:tbl>
              <a:tblPr firstRow="1" firstCol="1" bandRow="1"/>
              <a:tblGrid>
                <a:gridCol w="3467059"/>
                <a:gridCol w="4793021"/>
              </a:tblGrid>
              <a:tr h="481207">
                <a:tc gridSpan="2">
                  <a:txBody>
                    <a:bodyPr/>
                    <a:lstStyle/>
                    <a:p>
                      <a:pPr algn="ctr">
                        <a:lnSpc>
                          <a:spcPct val="115000"/>
                        </a:lnSpc>
                        <a:spcAft>
                          <a:spcPts val="1000"/>
                        </a:spcAft>
                      </a:pPr>
                      <a:r>
                        <a:rPr lang="es-MX" sz="1600" b="1" dirty="0" err="1" smtClean="0">
                          <a:solidFill>
                            <a:schemeClr val="tx2"/>
                          </a:solidFill>
                          <a:effectLst/>
                          <a:latin typeface="Calibri"/>
                          <a:ea typeface="Times New Roman"/>
                          <a:cs typeface="Arial"/>
                        </a:rPr>
                        <a:t>Main</a:t>
                      </a:r>
                      <a:r>
                        <a:rPr lang="es-MX" sz="1600" b="1" dirty="0" smtClean="0">
                          <a:solidFill>
                            <a:schemeClr val="tx2"/>
                          </a:solidFill>
                          <a:effectLst/>
                          <a:latin typeface="Calibri"/>
                          <a:ea typeface="Times New Roman"/>
                          <a:cs typeface="Arial"/>
                        </a:rPr>
                        <a:t> </a:t>
                      </a:r>
                      <a:r>
                        <a:rPr lang="es-MX" sz="1600" b="1" dirty="0" err="1" smtClean="0">
                          <a:solidFill>
                            <a:schemeClr val="tx2"/>
                          </a:solidFill>
                          <a:effectLst/>
                          <a:latin typeface="Calibri"/>
                          <a:ea typeface="Times New Roman"/>
                          <a:cs typeface="Arial"/>
                        </a:rPr>
                        <a:t>Exported</a:t>
                      </a:r>
                      <a:r>
                        <a:rPr lang="es-MX" sz="1600" b="1" dirty="0" smtClean="0">
                          <a:solidFill>
                            <a:schemeClr val="tx2"/>
                          </a:solidFill>
                          <a:effectLst/>
                          <a:latin typeface="Calibri"/>
                          <a:ea typeface="Times New Roman"/>
                          <a:cs typeface="Arial"/>
                        </a:rPr>
                        <a:t> </a:t>
                      </a:r>
                      <a:r>
                        <a:rPr lang="es-MX" sz="1600" b="1" dirty="0" err="1" smtClean="0">
                          <a:solidFill>
                            <a:schemeClr val="tx2"/>
                          </a:solidFill>
                          <a:effectLst/>
                          <a:latin typeface="Calibri"/>
                          <a:ea typeface="Times New Roman"/>
                          <a:cs typeface="Arial"/>
                        </a:rPr>
                        <a:t>Products</a:t>
                      </a:r>
                      <a:r>
                        <a:rPr lang="es-MX" sz="1600" b="1" dirty="0" smtClean="0">
                          <a:solidFill>
                            <a:schemeClr val="tx2"/>
                          </a:solidFill>
                          <a:effectLst/>
                          <a:latin typeface="Calibri"/>
                          <a:ea typeface="Times New Roman"/>
                          <a:cs typeface="Arial"/>
                        </a:rPr>
                        <a:t> </a:t>
                      </a:r>
                      <a:endParaRPr lang="es-GT" sz="16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GT"/>
                    </a:p>
                  </a:txBody>
                  <a:tcPr/>
                </a:tc>
              </a:tr>
              <a:tr h="481207">
                <a:tc>
                  <a:txBody>
                    <a:bodyPr/>
                    <a:lstStyle/>
                    <a:p>
                      <a:pPr algn="just">
                        <a:lnSpc>
                          <a:spcPct val="115000"/>
                        </a:lnSpc>
                        <a:spcAft>
                          <a:spcPts val="1000"/>
                        </a:spcAft>
                      </a:pPr>
                      <a:r>
                        <a:rPr lang="es-MX" sz="1600" dirty="0" err="1" smtClean="0">
                          <a:solidFill>
                            <a:schemeClr val="tx2"/>
                          </a:solidFill>
                          <a:effectLst/>
                          <a:latin typeface="Calibri"/>
                          <a:ea typeface="Times New Roman"/>
                          <a:cs typeface="Arial"/>
                        </a:rPr>
                        <a:t>Clothing</a:t>
                      </a:r>
                      <a:endParaRPr lang="es-GT" sz="16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1600" dirty="0" smtClean="0">
                          <a:solidFill>
                            <a:schemeClr val="tx2"/>
                          </a:solidFill>
                          <a:effectLst/>
                          <a:latin typeface="Calibri"/>
                          <a:ea typeface="Times New Roman"/>
                          <a:cs typeface="Arial"/>
                        </a:rPr>
                        <a:t>US$1,270.0 </a:t>
                      </a:r>
                      <a:r>
                        <a:rPr lang="es-MX" sz="1600" dirty="0" err="1" smtClean="0">
                          <a:solidFill>
                            <a:schemeClr val="tx2"/>
                          </a:solidFill>
                          <a:effectLst/>
                          <a:latin typeface="Calibri"/>
                          <a:ea typeface="Times New Roman"/>
                          <a:cs typeface="Arial"/>
                        </a:rPr>
                        <a:t>millions</a:t>
                      </a:r>
                      <a:r>
                        <a:rPr lang="es-MX" sz="1600" dirty="0" smtClean="0">
                          <a:solidFill>
                            <a:schemeClr val="tx2"/>
                          </a:solidFill>
                          <a:effectLst/>
                          <a:latin typeface="Calibri"/>
                          <a:ea typeface="Times New Roman"/>
                          <a:cs typeface="Arial"/>
                        </a:rPr>
                        <a:t> </a:t>
                      </a:r>
                      <a:r>
                        <a:rPr lang="es-MX" sz="1600" dirty="0">
                          <a:solidFill>
                            <a:schemeClr val="tx2"/>
                          </a:solidFill>
                          <a:effectLst/>
                          <a:latin typeface="Calibri"/>
                          <a:ea typeface="Times New Roman"/>
                          <a:cs typeface="Arial"/>
                        </a:rPr>
                        <a:t>(</a:t>
                      </a:r>
                      <a:r>
                        <a:rPr lang="es-MX" sz="1600" dirty="0" smtClean="0">
                          <a:solidFill>
                            <a:schemeClr val="tx2"/>
                          </a:solidFill>
                          <a:effectLst/>
                          <a:latin typeface="Calibri"/>
                          <a:ea typeface="Times New Roman"/>
                          <a:cs typeface="Arial"/>
                        </a:rPr>
                        <a:t>12.1%)</a:t>
                      </a:r>
                      <a:endParaRPr lang="es-GT" sz="16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207">
                <a:tc>
                  <a:txBody>
                    <a:bodyPr/>
                    <a:lstStyle/>
                    <a:p>
                      <a:pPr algn="just">
                        <a:lnSpc>
                          <a:spcPct val="115000"/>
                        </a:lnSpc>
                        <a:spcAft>
                          <a:spcPts val="1000"/>
                        </a:spcAft>
                      </a:pPr>
                      <a:r>
                        <a:rPr lang="es-MX" sz="1600" dirty="0" err="1" smtClean="0">
                          <a:solidFill>
                            <a:schemeClr val="tx2"/>
                          </a:solidFill>
                          <a:effectLst/>
                          <a:latin typeface="Calibri"/>
                          <a:ea typeface="Calibri"/>
                          <a:cs typeface="Arial"/>
                        </a:rPr>
                        <a:t>Sugar</a:t>
                      </a:r>
                      <a:endParaRPr lang="es-GT" sz="16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1600" dirty="0" smtClean="0">
                          <a:solidFill>
                            <a:schemeClr val="tx2"/>
                          </a:solidFill>
                          <a:effectLst/>
                          <a:latin typeface="Calibri"/>
                          <a:ea typeface="Times New Roman"/>
                          <a:cs typeface="Arial"/>
                        </a:rPr>
                        <a:t>US$817.1 </a:t>
                      </a:r>
                      <a:r>
                        <a:rPr lang="es-MX" sz="1600" dirty="0" err="1" smtClean="0">
                          <a:solidFill>
                            <a:schemeClr val="tx2"/>
                          </a:solidFill>
                          <a:effectLst/>
                          <a:latin typeface="Calibri"/>
                          <a:ea typeface="Times New Roman"/>
                          <a:cs typeface="Arial"/>
                        </a:rPr>
                        <a:t>millions</a:t>
                      </a:r>
                      <a:r>
                        <a:rPr lang="es-MX" sz="1600" baseline="0" dirty="0" smtClean="0">
                          <a:solidFill>
                            <a:schemeClr val="tx2"/>
                          </a:solidFill>
                          <a:effectLst/>
                          <a:latin typeface="Calibri"/>
                          <a:ea typeface="Times New Roman"/>
                          <a:cs typeface="Arial"/>
                        </a:rPr>
                        <a:t> </a:t>
                      </a:r>
                      <a:r>
                        <a:rPr lang="es-MX" sz="1600" dirty="0" smtClean="0">
                          <a:solidFill>
                            <a:schemeClr val="tx2"/>
                          </a:solidFill>
                          <a:effectLst/>
                          <a:latin typeface="Calibri"/>
                          <a:ea typeface="Times New Roman"/>
                          <a:cs typeface="Arial"/>
                        </a:rPr>
                        <a:t>(7.8%)</a:t>
                      </a:r>
                      <a:endParaRPr lang="es-GT" sz="16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207">
                <a:tc>
                  <a:txBody>
                    <a:bodyPr/>
                    <a:lstStyle/>
                    <a:p>
                      <a:pPr algn="just">
                        <a:lnSpc>
                          <a:spcPct val="115000"/>
                        </a:lnSpc>
                        <a:spcAft>
                          <a:spcPts val="1000"/>
                        </a:spcAft>
                      </a:pPr>
                      <a:r>
                        <a:rPr lang="es-MX" sz="1600" dirty="0" smtClean="0">
                          <a:solidFill>
                            <a:schemeClr val="tx2"/>
                          </a:solidFill>
                          <a:effectLst/>
                          <a:latin typeface="Calibri"/>
                          <a:ea typeface="Times New Roman"/>
                          <a:cs typeface="Arial"/>
                        </a:rPr>
                        <a:t>Banana</a:t>
                      </a:r>
                      <a:endParaRPr lang="es-GT" sz="16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1600" dirty="0" smtClean="0">
                          <a:solidFill>
                            <a:schemeClr val="tx2"/>
                          </a:solidFill>
                          <a:effectLst/>
                          <a:latin typeface="Calibri"/>
                          <a:ea typeface="Times New Roman"/>
                          <a:cs typeface="Arial"/>
                        </a:rPr>
                        <a:t>US$700.4 </a:t>
                      </a:r>
                      <a:r>
                        <a:rPr lang="es-MX" sz="1600" dirty="0" err="1" smtClean="0">
                          <a:solidFill>
                            <a:schemeClr val="tx2"/>
                          </a:solidFill>
                          <a:effectLst/>
                          <a:latin typeface="Calibri"/>
                          <a:ea typeface="Times New Roman"/>
                          <a:cs typeface="Arial"/>
                        </a:rPr>
                        <a:t>millions</a:t>
                      </a:r>
                      <a:r>
                        <a:rPr lang="es-MX" sz="1600" baseline="0" dirty="0" smtClean="0">
                          <a:solidFill>
                            <a:schemeClr val="tx2"/>
                          </a:solidFill>
                          <a:effectLst/>
                          <a:latin typeface="Calibri"/>
                          <a:ea typeface="Times New Roman"/>
                          <a:cs typeface="Arial"/>
                        </a:rPr>
                        <a:t> </a:t>
                      </a:r>
                      <a:r>
                        <a:rPr lang="es-MX" sz="1600" dirty="0" smtClean="0">
                          <a:solidFill>
                            <a:schemeClr val="tx2"/>
                          </a:solidFill>
                          <a:effectLst/>
                          <a:latin typeface="Calibri"/>
                          <a:ea typeface="Times New Roman"/>
                          <a:cs typeface="Arial"/>
                        </a:rPr>
                        <a:t> (6.7%)</a:t>
                      </a:r>
                      <a:endParaRPr lang="es-GT" sz="16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207">
                <a:tc>
                  <a:txBody>
                    <a:bodyPr/>
                    <a:lstStyle/>
                    <a:p>
                      <a:pPr algn="just">
                        <a:lnSpc>
                          <a:spcPct val="115000"/>
                        </a:lnSpc>
                        <a:spcAft>
                          <a:spcPts val="1000"/>
                        </a:spcAft>
                      </a:pPr>
                      <a:r>
                        <a:rPr lang="es-MX" sz="1600" dirty="0" err="1" smtClean="0">
                          <a:solidFill>
                            <a:schemeClr val="tx2"/>
                          </a:solidFill>
                          <a:effectLst/>
                          <a:latin typeface="Calibri"/>
                          <a:ea typeface="Times New Roman"/>
                          <a:cs typeface="Arial"/>
                        </a:rPr>
                        <a:t>Coffee</a:t>
                      </a:r>
                      <a:r>
                        <a:rPr lang="es-MX" sz="1600" dirty="0" smtClean="0">
                          <a:solidFill>
                            <a:schemeClr val="tx2"/>
                          </a:solidFill>
                          <a:effectLst/>
                          <a:latin typeface="Calibri"/>
                          <a:ea typeface="Times New Roman"/>
                          <a:cs typeface="Arial"/>
                        </a:rPr>
                        <a:t> </a:t>
                      </a:r>
                      <a:endParaRPr lang="es-GT" sz="16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1600" dirty="0" smtClean="0">
                          <a:solidFill>
                            <a:schemeClr val="tx2"/>
                          </a:solidFill>
                          <a:effectLst/>
                          <a:latin typeface="Calibri"/>
                          <a:ea typeface="Times New Roman"/>
                          <a:cs typeface="Arial"/>
                        </a:rPr>
                        <a:t>US$649.1 </a:t>
                      </a:r>
                      <a:r>
                        <a:rPr lang="es-MX" sz="1600" dirty="0" err="1" smtClean="0">
                          <a:solidFill>
                            <a:schemeClr val="tx2"/>
                          </a:solidFill>
                          <a:effectLst/>
                          <a:latin typeface="Calibri"/>
                          <a:ea typeface="Times New Roman"/>
                          <a:cs typeface="Arial"/>
                        </a:rPr>
                        <a:t>millions</a:t>
                      </a:r>
                      <a:r>
                        <a:rPr lang="es-MX" sz="1600" baseline="0" dirty="0" smtClean="0">
                          <a:solidFill>
                            <a:schemeClr val="tx2"/>
                          </a:solidFill>
                          <a:effectLst/>
                          <a:latin typeface="Calibri"/>
                          <a:ea typeface="Times New Roman"/>
                          <a:cs typeface="Arial"/>
                        </a:rPr>
                        <a:t> </a:t>
                      </a:r>
                      <a:r>
                        <a:rPr lang="es-MX" sz="1600" dirty="0" smtClean="0">
                          <a:solidFill>
                            <a:schemeClr val="tx2"/>
                          </a:solidFill>
                          <a:effectLst/>
                          <a:latin typeface="Calibri"/>
                          <a:ea typeface="Times New Roman"/>
                          <a:cs typeface="Arial"/>
                        </a:rPr>
                        <a:t> </a:t>
                      </a:r>
                      <a:r>
                        <a:rPr lang="es-MX" sz="1600" dirty="0">
                          <a:solidFill>
                            <a:schemeClr val="tx2"/>
                          </a:solidFill>
                          <a:effectLst/>
                          <a:latin typeface="Calibri"/>
                          <a:ea typeface="Times New Roman"/>
                          <a:cs typeface="Arial"/>
                        </a:rPr>
                        <a:t>(6.2%)</a:t>
                      </a:r>
                      <a:endParaRPr lang="es-GT" sz="16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207">
                <a:tc>
                  <a:txBody>
                    <a:bodyPr/>
                    <a:lstStyle/>
                    <a:p>
                      <a:pPr algn="just">
                        <a:lnSpc>
                          <a:spcPct val="115000"/>
                        </a:lnSpc>
                        <a:spcAft>
                          <a:spcPts val="1000"/>
                        </a:spcAft>
                      </a:pPr>
                      <a:r>
                        <a:rPr lang="es-MX" sz="1600" dirty="0" err="1" smtClean="0">
                          <a:solidFill>
                            <a:schemeClr val="tx2"/>
                          </a:solidFill>
                          <a:effectLst/>
                          <a:latin typeface="Calibri"/>
                          <a:ea typeface="Times New Roman"/>
                          <a:cs typeface="Arial"/>
                        </a:rPr>
                        <a:t>Edible</a:t>
                      </a:r>
                      <a:r>
                        <a:rPr lang="es-MX" sz="1600" dirty="0" smtClean="0">
                          <a:solidFill>
                            <a:schemeClr val="tx2"/>
                          </a:solidFill>
                          <a:effectLst/>
                          <a:latin typeface="Calibri"/>
                          <a:ea typeface="Times New Roman"/>
                          <a:cs typeface="Arial"/>
                        </a:rPr>
                        <a:t> </a:t>
                      </a:r>
                      <a:r>
                        <a:rPr lang="es-MX" sz="1600" dirty="0" err="1" smtClean="0">
                          <a:solidFill>
                            <a:schemeClr val="tx2"/>
                          </a:solidFill>
                          <a:effectLst/>
                          <a:latin typeface="Calibri"/>
                          <a:ea typeface="Times New Roman"/>
                          <a:cs typeface="Arial"/>
                        </a:rPr>
                        <a:t>fats</a:t>
                      </a:r>
                      <a:r>
                        <a:rPr lang="es-MX" sz="1600" dirty="0" smtClean="0">
                          <a:solidFill>
                            <a:schemeClr val="tx2"/>
                          </a:solidFill>
                          <a:effectLst/>
                          <a:latin typeface="Calibri"/>
                          <a:ea typeface="Times New Roman"/>
                          <a:cs typeface="Arial"/>
                        </a:rPr>
                        <a:t> and </a:t>
                      </a:r>
                      <a:r>
                        <a:rPr lang="es-MX" sz="1600" dirty="0" err="1" smtClean="0">
                          <a:solidFill>
                            <a:schemeClr val="tx2"/>
                          </a:solidFill>
                          <a:effectLst/>
                          <a:latin typeface="Calibri"/>
                          <a:ea typeface="Times New Roman"/>
                          <a:cs typeface="Arial"/>
                        </a:rPr>
                        <a:t>oils</a:t>
                      </a:r>
                      <a:endParaRPr lang="es-MX" sz="1600" dirty="0" smtClean="0">
                        <a:solidFill>
                          <a:schemeClr val="tx2"/>
                        </a:solidFill>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1600" dirty="0" smtClean="0">
                          <a:solidFill>
                            <a:schemeClr val="tx2"/>
                          </a:solidFill>
                          <a:effectLst/>
                          <a:latin typeface="Calibri"/>
                          <a:ea typeface="Times New Roman"/>
                          <a:cs typeface="Arial"/>
                        </a:rPr>
                        <a:t>US$471.0 </a:t>
                      </a:r>
                      <a:r>
                        <a:rPr lang="es-MX" sz="1600" dirty="0" err="1" smtClean="0">
                          <a:solidFill>
                            <a:schemeClr val="tx2"/>
                          </a:solidFill>
                          <a:effectLst/>
                          <a:latin typeface="Calibri"/>
                          <a:ea typeface="Times New Roman"/>
                          <a:cs typeface="Arial"/>
                        </a:rPr>
                        <a:t>millions</a:t>
                      </a:r>
                      <a:r>
                        <a:rPr lang="es-MX" sz="1600" baseline="0" dirty="0" smtClean="0">
                          <a:solidFill>
                            <a:schemeClr val="tx2"/>
                          </a:solidFill>
                          <a:effectLst/>
                          <a:latin typeface="Calibri"/>
                          <a:ea typeface="Times New Roman"/>
                          <a:cs typeface="Arial"/>
                        </a:rPr>
                        <a:t> </a:t>
                      </a:r>
                      <a:r>
                        <a:rPr lang="es-MX" sz="1600" dirty="0" smtClean="0">
                          <a:solidFill>
                            <a:schemeClr val="tx2"/>
                          </a:solidFill>
                          <a:effectLst/>
                          <a:latin typeface="Calibri"/>
                          <a:ea typeface="Times New Roman"/>
                          <a:cs typeface="Arial"/>
                        </a:rPr>
                        <a:t> (4.5%)</a:t>
                      </a:r>
                      <a:endParaRPr lang="es-GT" sz="16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207">
                <a:tc>
                  <a:txBody>
                    <a:bodyPr/>
                    <a:lstStyle/>
                    <a:p>
                      <a:pPr algn="just">
                        <a:lnSpc>
                          <a:spcPct val="115000"/>
                        </a:lnSpc>
                        <a:spcAft>
                          <a:spcPts val="1000"/>
                        </a:spcAft>
                      </a:pPr>
                      <a:r>
                        <a:rPr lang="es-MX" sz="1600" dirty="0" smtClean="0">
                          <a:solidFill>
                            <a:schemeClr val="tx2"/>
                          </a:solidFill>
                          <a:effectLst/>
                          <a:latin typeface="Calibri"/>
                          <a:ea typeface="Times New Roman"/>
                          <a:cs typeface="Arial"/>
                        </a:rPr>
                        <a:t>Total</a:t>
                      </a:r>
                      <a:endParaRPr lang="es-GT" sz="16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1600" dirty="0" smtClean="0">
                          <a:solidFill>
                            <a:schemeClr val="tx2"/>
                          </a:solidFill>
                          <a:effectLst/>
                          <a:latin typeface="Calibri"/>
                          <a:ea typeface="Times New Roman"/>
                          <a:cs typeface="Arial"/>
                        </a:rPr>
                        <a:t>37.3%</a:t>
                      </a:r>
                      <a:endParaRPr lang="es-GT" sz="16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1730741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a:lnSpc>
                <a:spcPct val="80000"/>
              </a:lnSpc>
              <a:spcBef>
                <a:spcPts val="0"/>
              </a:spcBef>
              <a:buNone/>
            </a:pPr>
            <a:r>
              <a:rPr lang="es-ES_tradnl" sz="4000" b="1" i="0" noProof="1" smtClean="0">
                <a:solidFill>
                  <a:schemeClr val="tx2"/>
                </a:solidFill>
                <a:ea typeface="+mj-ea"/>
                <a:cs typeface="+mj-cs"/>
              </a:rPr>
              <a:t>Exports by Sectors 2016</a:t>
            </a:r>
            <a:endParaRPr lang="es-ES_tradnl" sz="4000" b="1" i="0" noProof="1">
              <a:solidFill>
                <a:schemeClr val="tx2"/>
              </a:solidFill>
              <a:ea typeface="+mj-ea"/>
              <a:cs typeface="+mj-cs"/>
            </a:endParaRPr>
          </a:p>
        </p:txBody>
      </p:sp>
      <p:sp>
        <p:nvSpPr>
          <p:cNvPr id="5" name="4 CuadroTexto"/>
          <p:cNvSpPr txBox="1"/>
          <p:nvPr/>
        </p:nvSpPr>
        <p:spPr>
          <a:xfrm>
            <a:off x="6408712" y="6516052"/>
            <a:ext cx="3131840" cy="369332"/>
          </a:xfrm>
          <a:prstGeom prst="rect">
            <a:avLst/>
          </a:prstGeom>
          <a:noFill/>
        </p:spPr>
        <p:txBody>
          <a:bodyPr wrap="square" rtlCol="0">
            <a:spAutoFit/>
          </a:bodyPr>
          <a:lstStyle/>
          <a:p>
            <a:r>
              <a:rPr lang="es-GT" dirty="0" err="1" smtClean="0"/>
              <a:t>Source</a:t>
            </a:r>
            <a:r>
              <a:rPr lang="es-GT" dirty="0" smtClean="0"/>
              <a:t>: Bank of Guatemala</a:t>
            </a:r>
            <a:endParaRPr lang="es-GT" dirty="0"/>
          </a:p>
        </p:txBody>
      </p:sp>
      <p:graphicFrame>
        <p:nvGraphicFramePr>
          <p:cNvPr id="6" name="8 Gráfico"/>
          <p:cNvGraphicFramePr>
            <a:graphicFrameLocks/>
          </p:cNvGraphicFramePr>
          <p:nvPr>
            <p:extLst>
              <p:ext uri="{D42A27DB-BD31-4B8C-83A1-F6EECF244321}">
                <p14:modId xmlns:p14="http://schemas.microsoft.com/office/powerpoint/2010/main" xmlns="" val="2286945253"/>
              </p:ext>
            </p:extLst>
          </p:nvPr>
        </p:nvGraphicFramePr>
        <p:xfrm>
          <a:off x="251520" y="1196753"/>
          <a:ext cx="8568952"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197980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defTabSz="914400">
              <a:lnSpc>
                <a:spcPct val="80000"/>
              </a:lnSpc>
              <a:spcBef>
                <a:spcPts val="0"/>
              </a:spcBef>
              <a:buNone/>
            </a:pPr>
            <a:r>
              <a:rPr lang="es-ES_tradnl" sz="4000" b="1" noProof="1" smtClean="0">
                <a:solidFill>
                  <a:schemeClr val="tx2"/>
                </a:solidFill>
              </a:rPr>
              <a:t>Diversified Market</a:t>
            </a:r>
            <a:endParaRPr lang="es-ES_tradnl" sz="4000" b="1" i="0" noProof="1">
              <a:solidFill>
                <a:schemeClr val="tx2"/>
              </a:solidFill>
            </a:endParaRPr>
          </a:p>
        </p:txBody>
      </p:sp>
      <p:sp>
        <p:nvSpPr>
          <p:cNvPr id="3" name="2 Marcador de contenido"/>
          <p:cNvSpPr>
            <a:spLocks noGrp="1"/>
          </p:cNvSpPr>
          <p:nvPr>
            <p:ph idx="1"/>
          </p:nvPr>
        </p:nvSpPr>
        <p:spPr/>
        <p:txBody>
          <a:bodyPr/>
          <a:lstStyle/>
          <a:p>
            <a:pPr marL="0" indent="0" algn="just">
              <a:buNone/>
            </a:pPr>
            <a:endParaRPr lang="es-MX" sz="2000" dirty="0" smtClean="0">
              <a:latin typeface="+mj-lt"/>
            </a:endParaRPr>
          </a:p>
          <a:p>
            <a:pPr marL="0" indent="0" algn="just">
              <a:buNone/>
            </a:pPr>
            <a:endParaRPr lang="es-MX" sz="2000" dirty="0">
              <a:latin typeface="+mj-lt"/>
            </a:endParaRPr>
          </a:p>
          <a:p>
            <a:pPr marL="0" indent="0" algn="just">
              <a:buNone/>
            </a:pPr>
            <a:r>
              <a:rPr lang="es-MX" sz="2000" dirty="0" smtClean="0">
                <a:latin typeface="+mj-lt"/>
              </a:rPr>
              <a:t> </a:t>
            </a:r>
            <a:endParaRPr lang="es-GT" dirty="0"/>
          </a:p>
        </p:txBody>
      </p:sp>
      <p:graphicFrame>
        <p:nvGraphicFramePr>
          <p:cNvPr id="5" name="4 Tabla"/>
          <p:cNvGraphicFramePr>
            <a:graphicFrameLocks noGrp="1"/>
          </p:cNvGraphicFramePr>
          <p:nvPr>
            <p:extLst>
              <p:ext uri="{D42A27DB-BD31-4B8C-83A1-F6EECF244321}">
                <p14:modId xmlns:p14="http://schemas.microsoft.com/office/powerpoint/2010/main" xmlns="" val="3081484379"/>
              </p:ext>
            </p:extLst>
          </p:nvPr>
        </p:nvGraphicFramePr>
        <p:xfrm>
          <a:off x="323528" y="1844824"/>
          <a:ext cx="8580120" cy="4267200"/>
        </p:xfrm>
        <a:graphic>
          <a:graphicData uri="http://schemas.openxmlformats.org/drawingml/2006/table">
            <a:tbl>
              <a:tblPr firstRow="1" firstCol="1" bandRow="1"/>
              <a:tblGrid>
                <a:gridCol w="3480113"/>
                <a:gridCol w="5100007"/>
              </a:tblGrid>
              <a:tr h="609600">
                <a:tc gridSpan="2">
                  <a:txBody>
                    <a:bodyPr/>
                    <a:lstStyle/>
                    <a:p>
                      <a:pPr algn="ctr">
                        <a:lnSpc>
                          <a:spcPct val="115000"/>
                        </a:lnSpc>
                        <a:spcAft>
                          <a:spcPts val="1000"/>
                        </a:spcAft>
                      </a:pPr>
                      <a:r>
                        <a:rPr lang="es-MX" sz="2400" b="1" dirty="0" err="1" smtClean="0">
                          <a:solidFill>
                            <a:schemeClr val="tx2"/>
                          </a:solidFill>
                          <a:effectLst/>
                          <a:latin typeface="Calibri"/>
                          <a:ea typeface="Times New Roman"/>
                          <a:cs typeface="Arial"/>
                        </a:rPr>
                        <a:t>Main</a:t>
                      </a:r>
                      <a:r>
                        <a:rPr lang="es-MX" sz="2400" b="1" dirty="0" smtClean="0">
                          <a:solidFill>
                            <a:schemeClr val="tx2"/>
                          </a:solidFill>
                          <a:effectLst/>
                          <a:latin typeface="Calibri"/>
                          <a:ea typeface="Times New Roman"/>
                          <a:cs typeface="Arial"/>
                        </a:rPr>
                        <a:t> </a:t>
                      </a:r>
                      <a:r>
                        <a:rPr lang="es-MX" sz="2400" b="1" dirty="0" err="1" smtClean="0">
                          <a:solidFill>
                            <a:schemeClr val="tx2"/>
                          </a:solidFill>
                          <a:effectLst/>
                          <a:latin typeface="Calibri"/>
                          <a:ea typeface="Times New Roman"/>
                          <a:cs typeface="Arial"/>
                        </a:rPr>
                        <a:t>destinations</a:t>
                      </a:r>
                      <a:r>
                        <a:rPr lang="es-MX" sz="2400" b="1" dirty="0" smtClean="0">
                          <a:solidFill>
                            <a:schemeClr val="tx2"/>
                          </a:solidFill>
                          <a:effectLst/>
                          <a:latin typeface="Calibri"/>
                          <a:ea typeface="Times New Roman"/>
                          <a:cs typeface="Arial"/>
                        </a:rPr>
                        <a:t> of </a:t>
                      </a:r>
                      <a:r>
                        <a:rPr lang="es-MX" sz="2400" b="1" dirty="0" err="1" smtClean="0">
                          <a:solidFill>
                            <a:schemeClr val="tx2"/>
                          </a:solidFill>
                          <a:effectLst/>
                          <a:latin typeface="Calibri"/>
                          <a:ea typeface="Times New Roman"/>
                          <a:cs typeface="Arial"/>
                        </a:rPr>
                        <a:t>exports</a:t>
                      </a:r>
                      <a:r>
                        <a:rPr lang="es-MX" sz="2400" b="1" dirty="0" smtClean="0">
                          <a:solidFill>
                            <a:schemeClr val="tx2"/>
                          </a:solidFill>
                          <a:effectLst/>
                          <a:latin typeface="Calibri"/>
                          <a:ea typeface="Times New Roman"/>
                          <a:cs typeface="Arial"/>
                        </a:rPr>
                        <a:t> </a:t>
                      </a:r>
                      <a:r>
                        <a:rPr lang="es-MX" sz="2400" b="1" dirty="0" err="1" smtClean="0">
                          <a:solidFill>
                            <a:schemeClr val="tx2"/>
                          </a:solidFill>
                          <a:effectLst/>
                          <a:latin typeface="Calibri"/>
                          <a:ea typeface="Times New Roman"/>
                          <a:cs typeface="Arial"/>
                        </a:rPr>
                        <a:t>for</a:t>
                      </a:r>
                      <a:r>
                        <a:rPr lang="es-MX" sz="2400" b="1" dirty="0" smtClean="0">
                          <a:solidFill>
                            <a:schemeClr val="tx2"/>
                          </a:solidFill>
                          <a:effectLst/>
                          <a:latin typeface="Calibri"/>
                          <a:ea typeface="Times New Roman"/>
                          <a:cs typeface="Arial"/>
                        </a:rPr>
                        <a:t> 2016</a:t>
                      </a:r>
                      <a:endParaRPr lang="es-GT" sz="24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GT"/>
                    </a:p>
                  </a:txBody>
                  <a:tcPr/>
                </a:tc>
              </a:tr>
              <a:tr h="609600">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USA</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US$3,465.3 </a:t>
                      </a:r>
                      <a:r>
                        <a:rPr lang="es-MX" sz="2000" dirty="0" err="1" smtClean="0">
                          <a:solidFill>
                            <a:schemeClr val="tx2"/>
                          </a:solidFill>
                          <a:effectLst/>
                          <a:latin typeface="Calibri"/>
                          <a:ea typeface="Times New Roman"/>
                          <a:cs typeface="Arial"/>
                        </a:rPr>
                        <a:t>millions</a:t>
                      </a:r>
                      <a:r>
                        <a:rPr lang="es-MX" sz="2000" dirty="0" smtClean="0">
                          <a:solidFill>
                            <a:schemeClr val="tx2"/>
                          </a:solidFill>
                          <a:effectLst/>
                          <a:latin typeface="Calibri"/>
                          <a:ea typeface="Times New Roman"/>
                          <a:cs typeface="Arial"/>
                        </a:rPr>
                        <a:t> </a:t>
                      </a:r>
                      <a:r>
                        <a:rPr lang="es-MX" sz="2000" dirty="0">
                          <a:solidFill>
                            <a:schemeClr val="tx2"/>
                          </a:solidFill>
                          <a:effectLst/>
                          <a:latin typeface="Calibri"/>
                          <a:ea typeface="Times New Roman"/>
                          <a:cs typeface="Arial"/>
                        </a:rPr>
                        <a:t>(</a:t>
                      </a:r>
                      <a:r>
                        <a:rPr lang="es-MX" sz="2000" dirty="0" smtClean="0">
                          <a:solidFill>
                            <a:schemeClr val="tx2"/>
                          </a:solidFill>
                          <a:effectLst/>
                          <a:latin typeface="Calibri"/>
                          <a:ea typeface="Times New Roman"/>
                          <a:cs typeface="Arial"/>
                        </a:rPr>
                        <a:t>33.1%)</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Central America</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US$3,113.2 </a:t>
                      </a:r>
                      <a:r>
                        <a:rPr lang="es-MX" sz="2000" dirty="0" err="1" smtClean="0">
                          <a:solidFill>
                            <a:schemeClr val="tx2"/>
                          </a:solidFill>
                          <a:effectLst/>
                          <a:latin typeface="Calibri"/>
                          <a:ea typeface="Times New Roman"/>
                          <a:cs typeface="Arial"/>
                        </a:rPr>
                        <a:t>millions</a:t>
                      </a:r>
                      <a:r>
                        <a:rPr lang="es-MX" sz="2000" dirty="0" smtClean="0">
                          <a:solidFill>
                            <a:schemeClr val="tx2"/>
                          </a:solidFill>
                          <a:effectLst/>
                          <a:latin typeface="Calibri"/>
                          <a:ea typeface="Times New Roman"/>
                          <a:cs typeface="Arial"/>
                        </a:rPr>
                        <a:t> </a:t>
                      </a:r>
                      <a:r>
                        <a:rPr lang="es-MX" sz="2000" dirty="0">
                          <a:solidFill>
                            <a:schemeClr val="tx2"/>
                          </a:solidFill>
                          <a:effectLst/>
                          <a:latin typeface="Calibri"/>
                          <a:ea typeface="Times New Roman"/>
                          <a:cs typeface="Arial"/>
                        </a:rPr>
                        <a:t>(</a:t>
                      </a:r>
                      <a:r>
                        <a:rPr lang="es-MX" sz="2000" dirty="0" smtClean="0">
                          <a:solidFill>
                            <a:schemeClr val="tx2"/>
                          </a:solidFill>
                          <a:effectLst/>
                          <a:latin typeface="Calibri"/>
                          <a:ea typeface="Times New Roman"/>
                          <a:cs typeface="Arial"/>
                        </a:rPr>
                        <a:t>29.7%)</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gn="just">
                        <a:lnSpc>
                          <a:spcPct val="115000"/>
                        </a:lnSpc>
                        <a:spcAft>
                          <a:spcPts val="1000"/>
                        </a:spcAft>
                      </a:pPr>
                      <a:r>
                        <a:rPr lang="es-MX" sz="2000" dirty="0" err="1" smtClean="0">
                          <a:solidFill>
                            <a:schemeClr val="tx2"/>
                          </a:solidFill>
                          <a:effectLst/>
                          <a:latin typeface="Calibri"/>
                          <a:ea typeface="Times New Roman"/>
                          <a:cs typeface="Arial"/>
                        </a:rPr>
                        <a:t>Eurozone</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US$832.9 </a:t>
                      </a:r>
                      <a:r>
                        <a:rPr lang="es-MX" sz="2000" dirty="0" err="1" smtClean="0">
                          <a:solidFill>
                            <a:schemeClr val="tx2"/>
                          </a:solidFill>
                          <a:effectLst/>
                          <a:latin typeface="Calibri"/>
                          <a:ea typeface="Times New Roman"/>
                          <a:cs typeface="Arial"/>
                        </a:rPr>
                        <a:t>millions</a:t>
                      </a:r>
                      <a:r>
                        <a:rPr lang="es-MX" sz="2000" dirty="0" smtClean="0">
                          <a:solidFill>
                            <a:schemeClr val="tx2"/>
                          </a:solidFill>
                          <a:effectLst/>
                          <a:latin typeface="Calibri"/>
                          <a:ea typeface="Times New Roman"/>
                          <a:cs typeface="Arial"/>
                        </a:rPr>
                        <a:t> (8.0%)</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Mexico</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US$458.6 </a:t>
                      </a:r>
                      <a:r>
                        <a:rPr lang="es-MX" sz="2000" dirty="0" err="1" smtClean="0">
                          <a:solidFill>
                            <a:schemeClr val="tx2"/>
                          </a:solidFill>
                          <a:effectLst/>
                          <a:latin typeface="Calibri"/>
                          <a:ea typeface="Times New Roman"/>
                          <a:cs typeface="Arial"/>
                        </a:rPr>
                        <a:t>millions</a:t>
                      </a:r>
                      <a:r>
                        <a:rPr lang="es-MX" sz="2000" dirty="0" smtClean="0">
                          <a:solidFill>
                            <a:schemeClr val="tx2"/>
                          </a:solidFill>
                          <a:effectLst/>
                          <a:latin typeface="Calibri"/>
                          <a:ea typeface="Times New Roman"/>
                          <a:cs typeface="Arial"/>
                        </a:rPr>
                        <a:t> </a:t>
                      </a:r>
                      <a:r>
                        <a:rPr lang="es-MX" sz="2000" dirty="0">
                          <a:solidFill>
                            <a:schemeClr val="tx2"/>
                          </a:solidFill>
                          <a:effectLst/>
                          <a:latin typeface="Calibri"/>
                          <a:ea typeface="Times New Roman"/>
                          <a:cs typeface="Arial"/>
                        </a:rPr>
                        <a:t>(</a:t>
                      </a:r>
                      <a:r>
                        <a:rPr lang="es-MX" sz="2000" dirty="0" smtClean="0">
                          <a:solidFill>
                            <a:schemeClr val="tx2"/>
                          </a:solidFill>
                          <a:effectLst/>
                          <a:latin typeface="Calibri"/>
                          <a:ea typeface="Times New Roman"/>
                          <a:cs typeface="Arial"/>
                        </a:rPr>
                        <a:t>4.4%)</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gn="just">
                        <a:lnSpc>
                          <a:spcPct val="115000"/>
                        </a:lnSpc>
                        <a:spcAft>
                          <a:spcPts val="1000"/>
                        </a:spcAft>
                      </a:pPr>
                      <a:r>
                        <a:rPr lang="es-MX" sz="2000" dirty="0" err="1" smtClean="0">
                          <a:solidFill>
                            <a:schemeClr val="tx2"/>
                          </a:solidFill>
                          <a:effectLst/>
                          <a:latin typeface="Calibri"/>
                          <a:ea typeface="Times New Roman"/>
                          <a:cs typeface="Arial"/>
                        </a:rPr>
                        <a:t>Canada</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US$348.1 </a:t>
                      </a:r>
                      <a:r>
                        <a:rPr lang="es-MX" sz="2000" dirty="0" err="1" smtClean="0">
                          <a:solidFill>
                            <a:schemeClr val="tx2"/>
                          </a:solidFill>
                          <a:effectLst/>
                          <a:latin typeface="Calibri"/>
                          <a:ea typeface="Times New Roman"/>
                          <a:cs typeface="Arial"/>
                        </a:rPr>
                        <a:t>millions</a:t>
                      </a:r>
                      <a:r>
                        <a:rPr lang="es-MX" sz="2000" dirty="0" smtClean="0">
                          <a:solidFill>
                            <a:schemeClr val="tx2"/>
                          </a:solidFill>
                          <a:effectLst/>
                          <a:latin typeface="Calibri"/>
                          <a:ea typeface="Times New Roman"/>
                          <a:cs typeface="Arial"/>
                        </a:rPr>
                        <a:t> (3.3%)</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Total </a:t>
                      </a:r>
                      <a:r>
                        <a:rPr lang="es-MX" sz="2000" dirty="0" err="1" smtClean="0">
                          <a:solidFill>
                            <a:schemeClr val="tx2"/>
                          </a:solidFill>
                          <a:effectLst/>
                          <a:latin typeface="Calibri"/>
                          <a:ea typeface="Times New Roman"/>
                          <a:cs typeface="Arial"/>
                        </a:rPr>
                        <a:t>from</a:t>
                      </a:r>
                      <a:r>
                        <a:rPr lang="es-MX" sz="2000" dirty="0" smtClean="0">
                          <a:solidFill>
                            <a:schemeClr val="tx2"/>
                          </a:solidFill>
                          <a:effectLst/>
                          <a:latin typeface="Calibri"/>
                          <a:ea typeface="Times New Roman"/>
                          <a:cs typeface="Arial"/>
                        </a:rPr>
                        <a:t> </a:t>
                      </a:r>
                      <a:r>
                        <a:rPr lang="es-MX" sz="2000" dirty="0" err="1" smtClean="0">
                          <a:solidFill>
                            <a:schemeClr val="tx2"/>
                          </a:solidFill>
                          <a:effectLst/>
                          <a:latin typeface="Calibri"/>
                          <a:ea typeface="Times New Roman"/>
                          <a:cs typeface="Arial"/>
                        </a:rPr>
                        <a:t>region</a:t>
                      </a:r>
                      <a:r>
                        <a:rPr lang="es-MX" sz="2000" baseline="0" dirty="0" smtClean="0">
                          <a:solidFill>
                            <a:schemeClr val="tx2"/>
                          </a:solidFill>
                          <a:effectLst/>
                          <a:latin typeface="Calibri"/>
                          <a:ea typeface="Times New Roman"/>
                          <a:cs typeface="Arial"/>
                        </a:rPr>
                        <a:t> and </a:t>
                      </a:r>
                      <a:r>
                        <a:rPr lang="es-MX" sz="2000" baseline="0" dirty="0" err="1" smtClean="0">
                          <a:solidFill>
                            <a:schemeClr val="tx2"/>
                          </a:solidFill>
                          <a:effectLst/>
                          <a:latin typeface="Calibri"/>
                          <a:ea typeface="Times New Roman"/>
                          <a:cs typeface="Arial"/>
                        </a:rPr>
                        <a:t>countries</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78.5%</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6500698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a:lnSpc>
                <a:spcPct val="80000"/>
              </a:lnSpc>
              <a:spcBef>
                <a:spcPts val="0"/>
              </a:spcBef>
              <a:buNone/>
            </a:pPr>
            <a:r>
              <a:rPr lang="es-ES_tradnl" sz="4000" b="1" i="0" noProof="1" smtClean="0">
                <a:solidFill>
                  <a:schemeClr val="tx2"/>
                </a:solidFill>
                <a:ea typeface="+mj-ea"/>
                <a:cs typeface="+mj-cs"/>
              </a:rPr>
              <a:t>Export Platform</a:t>
            </a:r>
            <a:endParaRPr lang="es-ES_tradnl" sz="4000" b="1" i="0" noProof="1">
              <a:solidFill>
                <a:schemeClr val="tx2"/>
              </a:solidFill>
              <a:ea typeface="+mj-ea"/>
              <a:cs typeface="+mj-cs"/>
            </a:endParaRPr>
          </a:p>
        </p:txBody>
      </p:sp>
      <p:sp>
        <p:nvSpPr>
          <p:cNvPr id="3" name="2 Marcador de contenido"/>
          <p:cNvSpPr>
            <a:spLocks noGrp="1"/>
          </p:cNvSpPr>
          <p:nvPr>
            <p:ph idx="1"/>
          </p:nvPr>
        </p:nvSpPr>
        <p:spPr/>
        <p:txBody>
          <a:bodyPr>
            <a:normAutofit fontScale="77500" lnSpcReduction="20000"/>
          </a:bodyPr>
          <a:lstStyle/>
          <a:p>
            <a:pPr lvl="0" algn="just" fontAlgn="base">
              <a:buFont typeface="Arial" panose="020B0604020202020204" pitchFamily="34" charset="0"/>
              <a:buChar char="•"/>
            </a:pPr>
            <a:r>
              <a:rPr lang="es-GT" b="1" dirty="0">
                <a:solidFill>
                  <a:schemeClr val="tx2"/>
                </a:solidFill>
                <a:latin typeface="+mj-lt"/>
              </a:rPr>
              <a:t>US$100 </a:t>
            </a:r>
            <a:r>
              <a:rPr lang="es-GT" b="1" dirty="0" err="1" smtClean="0">
                <a:solidFill>
                  <a:schemeClr val="tx2"/>
                </a:solidFill>
                <a:latin typeface="+mj-lt"/>
              </a:rPr>
              <a:t>Million</a:t>
            </a:r>
            <a:r>
              <a:rPr lang="es-GT" dirty="0" smtClean="0">
                <a:solidFill>
                  <a:schemeClr val="tx2"/>
                </a:solidFill>
                <a:latin typeface="+mj-lt"/>
              </a:rPr>
              <a:t> </a:t>
            </a:r>
            <a:r>
              <a:rPr lang="es-GT" dirty="0" err="1" smtClean="0">
                <a:solidFill>
                  <a:schemeClr val="tx2"/>
                </a:solidFill>
                <a:latin typeface="+mj-lt"/>
              </a:rPr>
              <a:t>annually</a:t>
            </a:r>
            <a:r>
              <a:rPr lang="es-GT" dirty="0" smtClean="0">
                <a:solidFill>
                  <a:schemeClr val="tx2"/>
                </a:solidFill>
                <a:latin typeface="+mj-lt"/>
              </a:rPr>
              <a:t> </a:t>
            </a:r>
            <a:r>
              <a:rPr lang="es-GT" dirty="0" err="1" smtClean="0">
                <a:solidFill>
                  <a:schemeClr val="tx2"/>
                </a:solidFill>
                <a:latin typeface="+mj-lt"/>
              </a:rPr>
              <a:t>on</a:t>
            </a:r>
            <a:r>
              <a:rPr lang="es-GT" dirty="0" smtClean="0">
                <a:solidFill>
                  <a:schemeClr val="tx2"/>
                </a:solidFill>
                <a:latin typeface="+mj-lt"/>
              </a:rPr>
              <a:t> software and visual </a:t>
            </a:r>
            <a:r>
              <a:rPr lang="es-GT" dirty="0" err="1" smtClean="0">
                <a:solidFill>
                  <a:schemeClr val="tx2"/>
                </a:solidFill>
                <a:latin typeface="+mj-lt"/>
              </a:rPr>
              <a:t>effects</a:t>
            </a:r>
            <a:endParaRPr lang="es-GT" dirty="0">
              <a:solidFill>
                <a:schemeClr val="tx2"/>
              </a:solidFill>
              <a:latin typeface="+mj-lt"/>
            </a:endParaRPr>
          </a:p>
          <a:p>
            <a:pPr lvl="0" algn="just" fontAlgn="base">
              <a:buFont typeface="Arial" panose="020B0604020202020204" pitchFamily="34" charset="0"/>
              <a:buChar char="•"/>
            </a:pPr>
            <a:r>
              <a:rPr lang="es-GT" b="1" dirty="0" smtClean="0">
                <a:solidFill>
                  <a:schemeClr val="tx2"/>
                </a:solidFill>
                <a:latin typeface="+mj-lt"/>
              </a:rPr>
              <a:t>1st. </a:t>
            </a:r>
            <a:r>
              <a:rPr lang="es-GT" b="1" dirty="0" err="1" smtClean="0">
                <a:solidFill>
                  <a:schemeClr val="tx2"/>
                </a:solidFill>
                <a:latin typeface="+mj-lt"/>
              </a:rPr>
              <a:t>Exporter</a:t>
            </a:r>
            <a:r>
              <a:rPr lang="es-GT" b="1" dirty="0" smtClean="0">
                <a:solidFill>
                  <a:schemeClr val="tx2"/>
                </a:solidFill>
                <a:latin typeface="+mj-lt"/>
              </a:rPr>
              <a:t> </a:t>
            </a:r>
            <a:r>
              <a:rPr lang="es-GT" dirty="0" smtClean="0">
                <a:solidFill>
                  <a:schemeClr val="tx2"/>
                </a:solidFill>
                <a:latin typeface="+mj-lt"/>
              </a:rPr>
              <a:t>of Snow Peas to </a:t>
            </a:r>
            <a:r>
              <a:rPr lang="es-GT" dirty="0" err="1" smtClean="0">
                <a:solidFill>
                  <a:schemeClr val="tx2"/>
                </a:solidFill>
                <a:latin typeface="+mj-lt"/>
              </a:rPr>
              <a:t>the</a:t>
            </a:r>
            <a:r>
              <a:rPr lang="es-GT" dirty="0" smtClean="0">
                <a:solidFill>
                  <a:schemeClr val="tx2"/>
                </a:solidFill>
                <a:latin typeface="+mj-lt"/>
              </a:rPr>
              <a:t> US</a:t>
            </a:r>
            <a:endParaRPr lang="es-GT" dirty="0">
              <a:solidFill>
                <a:schemeClr val="tx2"/>
              </a:solidFill>
              <a:latin typeface="+mj-lt"/>
            </a:endParaRPr>
          </a:p>
          <a:p>
            <a:pPr lvl="0" algn="just" fontAlgn="base">
              <a:buFont typeface="Arial" panose="020B0604020202020204" pitchFamily="34" charset="0"/>
              <a:buChar char="•"/>
            </a:pPr>
            <a:r>
              <a:rPr lang="es-GT" b="1" dirty="0" smtClean="0">
                <a:solidFill>
                  <a:schemeClr val="tx2"/>
                </a:solidFill>
                <a:latin typeface="+mj-lt"/>
              </a:rPr>
              <a:t>1st.  </a:t>
            </a:r>
            <a:r>
              <a:rPr lang="es-GT" b="1" dirty="0" err="1" smtClean="0">
                <a:solidFill>
                  <a:schemeClr val="tx2"/>
                </a:solidFill>
                <a:latin typeface="+mj-lt"/>
              </a:rPr>
              <a:t>Exporter</a:t>
            </a:r>
            <a:r>
              <a:rPr lang="es-GT" dirty="0" smtClean="0">
                <a:solidFill>
                  <a:schemeClr val="tx2"/>
                </a:solidFill>
                <a:latin typeface="+mj-lt"/>
              </a:rPr>
              <a:t> of </a:t>
            </a:r>
            <a:r>
              <a:rPr lang="es-GT" dirty="0" err="1" smtClean="0">
                <a:solidFill>
                  <a:schemeClr val="tx2"/>
                </a:solidFill>
                <a:latin typeface="+mj-lt"/>
              </a:rPr>
              <a:t>cardamom</a:t>
            </a:r>
            <a:endParaRPr lang="es-GT" dirty="0">
              <a:solidFill>
                <a:schemeClr val="tx2"/>
              </a:solidFill>
              <a:latin typeface="+mj-lt"/>
            </a:endParaRPr>
          </a:p>
          <a:p>
            <a:pPr lvl="0" algn="just" fontAlgn="base">
              <a:buFont typeface="Arial" panose="020B0604020202020204" pitchFamily="34" charset="0"/>
              <a:buChar char="•"/>
            </a:pPr>
            <a:r>
              <a:rPr lang="es-GT" b="1" dirty="0" smtClean="0">
                <a:solidFill>
                  <a:schemeClr val="tx2"/>
                </a:solidFill>
                <a:latin typeface="+mj-lt"/>
              </a:rPr>
              <a:t>1st. </a:t>
            </a:r>
            <a:r>
              <a:rPr lang="es-GT" b="1" dirty="0" err="1" smtClean="0">
                <a:solidFill>
                  <a:schemeClr val="tx2"/>
                </a:solidFill>
                <a:latin typeface="+mj-lt"/>
              </a:rPr>
              <a:t>Exporter</a:t>
            </a:r>
            <a:r>
              <a:rPr lang="es-GT" dirty="0" smtClean="0">
                <a:solidFill>
                  <a:schemeClr val="tx2"/>
                </a:solidFill>
                <a:latin typeface="+mj-lt"/>
              </a:rPr>
              <a:t> of </a:t>
            </a:r>
            <a:r>
              <a:rPr lang="es-GT" dirty="0" err="1" smtClean="0">
                <a:solidFill>
                  <a:schemeClr val="tx2"/>
                </a:solidFill>
                <a:latin typeface="+mj-lt"/>
              </a:rPr>
              <a:t>cutting</a:t>
            </a:r>
            <a:r>
              <a:rPr lang="es-GT" dirty="0" smtClean="0">
                <a:solidFill>
                  <a:schemeClr val="tx2"/>
                </a:solidFill>
                <a:latin typeface="+mj-lt"/>
              </a:rPr>
              <a:t> </a:t>
            </a:r>
            <a:r>
              <a:rPr lang="es-GT" dirty="0" err="1" smtClean="0">
                <a:solidFill>
                  <a:schemeClr val="tx2"/>
                </a:solidFill>
                <a:latin typeface="+mj-lt"/>
              </a:rPr>
              <a:t>poinsettia</a:t>
            </a:r>
            <a:endParaRPr lang="es-GT" dirty="0">
              <a:solidFill>
                <a:schemeClr val="tx2"/>
              </a:solidFill>
              <a:latin typeface="+mj-lt"/>
            </a:endParaRPr>
          </a:p>
          <a:p>
            <a:pPr lvl="0" algn="just" fontAlgn="base">
              <a:buFont typeface="Arial" panose="020B0604020202020204" pitchFamily="34" charset="0"/>
              <a:buChar char="•"/>
            </a:pPr>
            <a:r>
              <a:rPr lang="es-GT" b="1" dirty="0" smtClean="0">
                <a:solidFill>
                  <a:schemeClr val="tx2"/>
                </a:solidFill>
                <a:latin typeface="+mj-lt"/>
              </a:rPr>
              <a:t>1st. </a:t>
            </a:r>
            <a:r>
              <a:rPr lang="es-GT" b="1" dirty="0" err="1" smtClean="0">
                <a:solidFill>
                  <a:schemeClr val="tx2"/>
                </a:solidFill>
                <a:latin typeface="+mj-lt"/>
              </a:rPr>
              <a:t>Provider</a:t>
            </a:r>
            <a:r>
              <a:rPr lang="es-GT" b="1" dirty="0" smtClean="0">
                <a:solidFill>
                  <a:schemeClr val="tx2"/>
                </a:solidFill>
                <a:latin typeface="+mj-lt"/>
              </a:rPr>
              <a:t> </a:t>
            </a:r>
            <a:r>
              <a:rPr lang="es-GT" dirty="0" smtClean="0">
                <a:solidFill>
                  <a:schemeClr val="tx2"/>
                </a:solidFill>
                <a:latin typeface="+mj-lt"/>
              </a:rPr>
              <a:t>of </a:t>
            </a:r>
            <a:r>
              <a:rPr lang="es-GT" dirty="0" err="1" smtClean="0">
                <a:solidFill>
                  <a:schemeClr val="tx2"/>
                </a:solidFill>
                <a:latin typeface="+mj-lt"/>
              </a:rPr>
              <a:t>wooden</a:t>
            </a:r>
            <a:r>
              <a:rPr lang="es-GT" dirty="0" smtClean="0">
                <a:solidFill>
                  <a:schemeClr val="tx2"/>
                </a:solidFill>
                <a:latin typeface="+mj-lt"/>
              </a:rPr>
              <a:t> </a:t>
            </a:r>
            <a:r>
              <a:rPr lang="es-GT" dirty="0" err="1" smtClean="0">
                <a:solidFill>
                  <a:schemeClr val="tx2"/>
                </a:solidFill>
                <a:latin typeface="+mj-lt"/>
              </a:rPr>
              <a:t>keys</a:t>
            </a:r>
            <a:r>
              <a:rPr lang="es-GT" dirty="0" smtClean="0">
                <a:solidFill>
                  <a:schemeClr val="tx2"/>
                </a:solidFill>
                <a:latin typeface="+mj-lt"/>
              </a:rPr>
              <a:t> </a:t>
            </a:r>
            <a:r>
              <a:rPr lang="es-GT" dirty="0" err="1" smtClean="0">
                <a:solidFill>
                  <a:schemeClr val="tx2"/>
                </a:solidFill>
                <a:latin typeface="+mj-lt"/>
              </a:rPr>
              <a:t>for</a:t>
            </a:r>
            <a:r>
              <a:rPr lang="es-GT" dirty="0" smtClean="0">
                <a:solidFill>
                  <a:schemeClr val="tx2"/>
                </a:solidFill>
                <a:latin typeface="+mj-lt"/>
              </a:rPr>
              <a:t> Yamaha and Gibson </a:t>
            </a:r>
            <a:r>
              <a:rPr lang="es-GT" dirty="0" err="1" smtClean="0">
                <a:solidFill>
                  <a:schemeClr val="tx2"/>
                </a:solidFill>
                <a:latin typeface="+mj-lt"/>
              </a:rPr>
              <a:t>guitars</a:t>
            </a:r>
            <a:endParaRPr lang="es-GT" dirty="0">
              <a:solidFill>
                <a:schemeClr val="tx2"/>
              </a:solidFill>
              <a:latin typeface="+mj-lt"/>
            </a:endParaRPr>
          </a:p>
          <a:p>
            <a:pPr lvl="0" algn="just" fontAlgn="base">
              <a:buFont typeface="Arial" panose="020B0604020202020204" pitchFamily="34" charset="0"/>
              <a:buChar char="•"/>
            </a:pPr>
            <a:r>
              <a:rPr lang="es-GT" b="1" dirty="0" smtClean="0">
                <a:solidFill>
                  <a:schemeClr val="tx2"/>
                </a:solidFill>
                <a:latin typeface="+mj-lt"/>
              </a:rPr>
              <a:t>1st. </a:t>
            </a:r>
            <a:r>
              <a:rPr lang="es-GT" b="1" dirty="0" err="1" smtClean="0">
                <a:solidFill>
                  <a:schemeClr val="tx2"/>
                </a:solidFill>
                <a:latin typeface="+mj-lt"/>
              </a:rPr>
              <a:t>Supplier</a:t>
            </a:r>
            <a:r>
              <a:rPr lang="es-GT" b="1" dirty="0" smtClean="0">
                <a:solidFill>
                  <a:schemeClr val="tx2"/>
                </a:solidFill>
                <a:latin typeface="+mj-lt"/>
              </a:rPr>
              <a:t> </a:t>
            </a:r>
            <a:r>
              <a:rPr lang="es-GT" dirty="0" smtClean="0">
                <a:solidFill>
                  <a:schemeClr val="tx2"/>
                </a:solidFill>
                <a:latin typeface="+mj-lt"/>
              </a:rPr>
              <a:t>of manufactures of </a:t>
            </a:r>
            <a:r>
              <a:rPr lang="es-GT" dirty="0" err="1" smtClean="0">
                <a:solidFill>
                  <a:schemeClr val="tx2"/>
                </a:solidFill>
                <a:latin typeface="+mj-lt"/>
              </a:rPr>
              <a:t>the</a:t>
            </a:r>
            <a:r>
              <a:rPr lang="es-GT" dirty="0" smtClean="0">
                <a:solidFill>
                  <a:schemeClr val="tx2"/>
                </a:solidFill>
                <a:latin typeface="+mj-lt"/>
              </a:rPr>
              <a:t> Central American </a:t>
            </a:r>
            <a:r>
              <a:rPr lang="es-GT" dirty="0" err="1" smtClean="0">
                <a:solidFill>
                  <a:schemeClr val="tx2"/>
                </a:solidFill>
                <a:latin typeface="+mj-lt"/>
              </a:rPr>
              <a:t>Region</a:t>
            </a:r>
            <a:endParaRPr lang="es-GT" dirty="0">
              <a:solidFill>
                <a:schemeClr val="tx2"/>
              </a:solidFill>
              <a:latin typeface="+mj-lt"/>
            </a:endParaRPr>
          </a:p>
          <a:p>
            <a:pPr lvl="0" algn="just" fontAlgn="base">
              <a:buFont typeface="Arial" panose="020B0604020202020204" pitchFamily="34" charset="0"/>
              <a:buChar char="•"/>
            </a:pPr>
            <a:r>
              <a:rPr lang="es-GT" b="1" dirty="0" smtClean="0">
                <a:solidFill>
                  <a:schemeClr val="tx2"/>
                </a:solidFill>
                <a:latin typeface="+mj-lt"/>
              </a:rPr>
              <a:t>1st. </a:t>
            </a:r>
            <a:r>
              <a:rPr lang="es-GT" b="1" dirty="0" err="1" smtClean="0">
                <a:solidFill>
                  <a:schemeClr val="tx2"/>
                </a:solidFill>
                <a:latin typeface="+mj-lt"/>
              </a:rPr>
              <a:t>Coffee</a:t>
            </a:r>
            <a:r>
              <a:rPr lang="es-GT" b="1" dirty="0" smtClean="0">
                <a:solidFill>
                  <a:schemeClr val="tx2"/>
                </a:solidFill>
                <a:latin typeface="+mj-lt"/>
              </a:rPr>
              <a:t> </a:t>
            </a:r>
            <a:r>
              <a:rPr lang="es-GT" b="1" dirty="0" err="1" smtClean="0">
                <a:solidFill>
                  <a:schemeClr val="tx2"/>
                </a:solidFill>
                <a:latin typeface="+mj-lt"/>
              </a:rPr>
              <a:t>supplier</a:t>
            </a:r>
            <a:r>
              <a:rPr lang="es-GT" dirty="0" smtClean="0">
                <a:solidFill>
                  <a:schemeClr val="tx2"/>
                </a:solidFill>
                <a:latin typeface="+mj-lt"/>
              </a:rPr>
              <a:t> to Starbucks </a:t>
            </a:r>
            <a:r>
              <a:rPr lang="es-GT" dirty="0" err="1" smtClean="0">
                <a:solidFill>
                  <a:schemeClr val="tx2"/>
                </a:solidFill>
                <a:latin typeface="+mj-lt"/>
              </a:rPr>
              <a:t>Coffee</a:t>
            </a:r>
            <a:r>
              <a:rPr lang="es-GT" dirty="0" smtClean="0">
                <a:solidFill>
                  <a:schemeClr val="tx2"/>
                </a:solidFill>
                <a:latin typeface="+mj-lt"/>
              </a:rPr>
              <a:t> and </a:t>
            </a:r>
            <a:r>
              <a:rPr lang="es-GT" b="1" dirty="0" smtClean="0">
                <a:solidFill>
                  <a:schemeClr val="tx2"/>
                </a:solidFill>
                <a:latin typeface="+mj-lt"/>
              </a:rPr>
              <a:t>3rd. </a:t>
            </a:r>
            <a:r>
              <a:rPr lang="es-GT" b="1" dirty="0" err="1" smtClean="0">
                <a:solidFill>
                  <a:schemeClr val="tx2"/>
                </a:solidFill>
                <a:latin typeface="+mj-lt"/>
              </a:rPr>
              <a:t>Provider</a:t>
            </a:r>
            <a:r>
              <a:rPr lang="es-GT" b="1" dirty="0" smtClean="0">
                <a:solidFill>
                  <a:schemeClr val="tx2"/>
                </a:solidFill>
                <a:latin typeface="+mj-lt"/>
              </a:rPr>
              <a:t> </a:t>
            </a:r>
            <a:r>
              <a:rPr lang="es-GT" dirty="0" smtClean="0">
                <a:solidFill>
                  <a:schemeClr val="tx2"/>
                </a:solidFill>
                <a:latin typeface="+mj-lt"/>
              </a:rPr>
              <a:t>to </a:t>
            </a:r>
            <a:r>
              <a:rPr lang="es-GT" dirty="0" err="1" smtClean="0">
                <a:solidFill>
                  <a:schemeClr val="tx2"/>
                </a:solidFill>
                <a:latin typeface="+mj-lt"/>
              </a:rPr>
              <a:t>Japan</a:t>
            </a:r>
            <a:endParaRPr lang="es-GT" dirty="0">
              <a:solidFill>
                <a:schemeClr val="tx2"/>
              </a:solidFill>
              <a:latin typeface="+mj-lt"/>
            </a:endParaRPr>
          </a:p>
          <a:p>
            <a:pPr lvl="0" algn="just" fontAlgn="base">
              <a:buFont typeface="Arial" panose="020B0604020202020204" pitchFamily="34" charset="0"/>
              <a:buChar char="•"/>
            </a:pPr>
            <a:r>
              <a:rPr lang="es-GT" b="1" dirty="0" smtClean="0">
                <a:solidFill>
                  <a:schemeClr val="tx2"/>
                </a:solidFill>
                <a:latin typeface="+mj-lt"/>
              </a:rPr>
              <a:t>2nd. </a:t>
            </a:r>
            <a:r>
              <a:rPr lang="es-GT" b="1" dirty="0" err="1" smtClean="0">
                <a:solidFill>
                  <a:schemeClr val="tx2"/>
                </a:solidFill>
                <a:latin typeface="+mj-lt"/>
              </a:rPr>
              <a:t>Sugar</a:t>
            </a:r>
            <a:r>
              <a:rPr lang="es-GT" b="1" dirty="0" smtClean="0">
                <a:solidFill>
                  <a:schemeClr val="tx2"/>
                </a:solidFill>
                <a:latin typeface="+mj-lt"/>
              </a:rPr>
              <a:t> </a:t>
            </a:r>
            <a:r>
              <a:rPr lang="es-GT" b="1" dirty="0" err="1" smtClean="0">
                <a:solidFill>
                  <a:schemeClr val="tx2"/>
                </a:solidFill>
                <a:latin typeface="+mj-lt"/>
              </a:rPr>
              <a:t>exporter</a:t>
            </a:r>
            <a:r>
              <a:rPr lang="es-GT" b="1" dirty="0" smtClean="0">
                <a:solidFill>
                  <a:schemeClr val="tx2"/>
                </a:solidFill>
                <a:latin typeface="+mj-lt"/>
              </a:rPr>
              <a:t> </a:t>
            </a:r>
            <a:r>
              <a:rPr lang="es-GT" dirty="0" smtClean="0">
                <a:solidFill>
                  <a:schemeClr val="tx2"/>
                </a:solidFill>
                <a:latin typeface="+mj-lt"/>
              </a:rPr>
              <a:t>in </a:t>
            </a:r>
            <a:r>
              <a:rPr lang="es-GT" dirty="0" err="1">
                <a:solidFill>
                  <a:schemeClr val="tx2"/>
                </a:solidFill>
                <a:latin typeface="+mj-lt"/>
              </a:rPr>
              <a:t>L</a:t>
            </a:r>
            <a:r>
              <a:rPr lang="es-GT" dirty="0" err="1" smtClean="0">
                <a:solidFill>
                  <a:schemeClr val="tx2"/>
                </a:solidFill>
                <a:latin typeface="+mj-lt"/>
              </a:rPr>
              <a:t>atin</a:t>
            </a:r>
            <a:r>
              <a:rPr lang="es-GT" dirty="0" smtClean="0">
                <a:solidFill>
                  <a:schemeClr val="tx2"/>
                </a:solidFill>
                <a:latin typeface="+mj-lt"/>
              </a:rPr>
              <a:t> America</a:t>
            </a:r>
            <a:endParaRPr lang="es-GT" dirty="0">
              <a:solidFill>
                <a:schemeClr val="tx2"/>
              </a:solidFill>
              <a:latin typeface="+mj-lt"/>
            </a:endParaRPr>
          </a:p>
          <a:p>
            <a:pPr lvl="0" algn="just" fontAlgn="base">
              <a:buFont typeface="Arial" panose="020B0604020202020204" pitchFamily="34" charset="0"/>
              <a:buChar char="•"/>
            </a:pPr>
            <a:r>
              <a:rPr lang="es-GT" b="1" dirty="0" smtClean="0">
                <a:solidFill>
                  <a:schemeClr val="tx2"/>
                </a:solidFill>
                <a:latin typeface="+mj-lt"/>
              </a:rPr>
              <a:t>8th. </a:t>
            </a:r>
            <a:r>
              <a:rPr lang="es-GT" b="1" dirty="0" err="1" smtClean="0">
                <a:solidFill>
                  <a:schemeClr val="tx2"/>
                </a:solidFill>
                <a:latin typeface="+mj-lt"/>
              </a:rPr>
              <a:t>World</a:t>
            </a:r>
            <a:r>
              <a:rPr lang="es-GT" b="1" dirty="0">
                <a:solidFill>
                  <a:schemeClr val="tx2"/>
                </a:solidFill>
                <a:latin typeface="+mj-lt"/>
              </a:rPr>
              <a:t> </a:t>
            </a:r>
            <a:r>
              <a:rPr lang="es-GT" b="1" dirty="0" err="1" smtClean="0">
                <a:solidFill>
                  <a:schemeClr val="tx2"/>
                </a:solidFill>
                <a:latin typeface="+mj-lt"/>
              </a:rPr>
              <a:t>Exporter</a:t>
            </a:r>
            <a:r>
              <a:rPr lang="es-GT" b="1" dirty="0" smtClean="0">
                <a:solidFill>
                  <a:schemeClr val="tx2"/>
                </a:solidFill>
                <a:latin typeface="+mj-lt"/>
              </a:rPr>
              <a:t> </a:t>
            </a:r>
            <a:r>
              <a:rPr lang="es-GT" dirty="0" smtClean="0">
                <a:solidFill>
                  <a:schemeClr val="tx2"/>
                </a:solidFill>
                <a:latin typeface="+mj-lt"/>
              </a:rPr>
              <a:t>of Bananas</a:t>
            </a:r>
            <a:endParaRPr lang="es-GT" dirty="0">
              <a:solidFill>
                <a:schemeClr val="tx2"/>
              </a:solidFill>
              <a:latin typeface="+mj-lt"/>
            </a:endParaRPr>
          </a:p>
        </p:txBody>
      </p:sp>
    </p:spTree>
    <p:extLst>
      <p:ext uri="{BB962C8B-B14F-4D97-AF65-F5344CB8AC3E}">
        <p14:creationId xmlns:p14="http://schemas.microsoft.com/office/powerpoint/2010/main" xmlns="" val="24260748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a:lnSpc>
                <a:spcPct val="80000"/>
              </a:lnSpc>
              <a:spcBef>
                <a:spcPts val="0"/>
              </a:spcBef>
              <a:buNone/>
            </a:pPr>
            <a:r>
              <a:rPr lang="es-ES_tradnl" sz="4000" b="1" i="0" noProof="1" smtClean="0">
                <a:solidFill>
                  <a:schemeClr val="tx2"/>
                </a:solidFill>
                <a:ea typeface="+mj-ea"/>
                <a:cs typeface="+mj-cs"/>
              </a:rPr>
              <a:t>Imports</a:t>
            </a:r>
            <a:endParaRPr lang="es-ES_tradnl" sz="4000" b="1" i="0" noProof="1">
              <a:solidFill>
                <a:schemeClr val="tx2"/>
              </a:solidFill>
              <a:ea typeface="+mj-ea"/>
              <a:cs typeface="+mj-cs"/>
            </a:endParaRPr>
          </a:p>
        </p:txBody>
      </p:sp>
      <p:sp>
        <p:nvSpPr>
          <p:cNvPr id="3" name="2 Marcador de contenido"/>
          <p:cNvSpPr>
            <a:spLocks noGrp="1"/>
          </p:cNvSpPr>
          <p:nvPr>
            <p:ph idx="1"/>
          </p:nvPr>
        </p:nvSpPr>
        <p:spPr>
          <a:xfrm>
            <a:off x="470856" y="1988840"/>
            <a:ext cx="8215944" cy="4137323"/>
          </a:xfrm>
        </p:spPr>
        <p:txBody>
          <a:bodyPr/>
          <a:lstStyle/>
          <a:p>
            <a:pPr marL="0" indent="0" algn="just">
              <a:buNone/>
            </a:pPr>
            <a:r>
              <a:rPr lang="es-MX" sz="2000" dirty="0" err="1" smtClean="0">
                <a:solidFill>
                  <a:schemeClr val="tx2"/>
                </a:solidFill>
                <a:latin typeface="+mj-lt"/>
              </a:rPr>
              <a:t>The</a:t>
            </a:r>
            <a:r>
              <a:rPr lang="es-MX" sz="2000" dirty="0" smtClean="0">
                <a:solidFill>
                  <a:schemeClr val="tx2"/>
                </a:solidFill>
                <a:latin typeface="+mj-lt"/>
              </a:rPr>
              <a:t> total </a:t>
            </a:r>
            <a:r>
              <a:rPr lang="es-MX" sz="2000" dirty="0" err="1" smtClean="0">
                <a:solidFill>
                  <a:schemeClr val="tx2"/>
                </a:solidFill>
                <a:latin typeface="+mj-lt"/>
              </a:rPr>
              <a:t>amount</a:t>
            </a:r>
            <a:r>
              <a:rPr lang="es-MX" sz="2000" dirty="0" smtClean="0">
                <a:solidFill>
                  <a:schemeClr val="tx2"/>
                </a:solidFill>
                <a:latin typeface="+mj-lt"/>
              </a:rPr>
              <a:t> </a:t>
            </a:r>
            <a:r>
              <a:rPr lang="es-MX" sz="2000" dirty="0" err="1" smtClean="0">
                <a:solidFill>
                  <a:schemeClr val="tx2"/>
                </a:solidFill>
                <a:latin typeface="+mj-lt"/>
              </a:rPr>
              <a:t>imported</a:t>
            </a:r>
            <a:r>
              <a:rPr lang="es-MX" sz="2000" dirty="0" smtClean="0">
                <a:solidFill>
                  <a:schemeClr val="tx2"/>
                </a:solidFill>
                <a:latin typeface="+mj-lt"/>
              </a:rPr>
              <a:t> in </a:t>
            </a:r>
            <a:r>
              <a:rPr lang="es-MX" sz="2000" dirty="0" err="1" smtClean="0">
                <a:solidFill>
                  <a:schemeClr val="tx2"/>
                </a:solidFill>
                <a:latin typeface="+mj-lt"/>
              </a:rPr>
              <a:t>the</a:t>
            </a:r>
            <a:r>
              <a:rPr lang="es-MX" sz="2000" dirty="0" smtClean="0">
                <a:solidFill>
                  <a:schemeClr val="tx2"/>
                </a:solidFill>
                <a:latin typeface="+mj-lt"/>
              </a:rPr>
              <a:t> </a:t>
            </a:r>
            <a:r>
              <a:rPr lang="es-MX" sz="2000" dirty="0" err="1" smtClean="0">
                <a:solidFill>
                  <a:schemeClr val="tx2"/>
                </a:solidFill>
                <a:latin typeface="+mj-lt"/>
              </a:rPr>
              <a:t>year</a:t>
            </a:r>
            <a:r>
              <a:rPr lang="es-MX" sz="2000" dirty="0" smtClean="0">
                <a:solidFill>
                  <a:schemeClr val="tx2"/>
                </a:solidFill>
                <a:latin typeface="+mj-lt"/>
              </a:rPr>
              <a:t> 2016 </a:t>
            </a:r>
            <a:r>
              <a:rPr lang="es-MX" sz="2000" dirty="0" err="1" smtClean="0">
                <a:solidFill>
                  <a:schemeClr val="tx2"/>
                </a:solidFill>
                <a:latin typeface="+mj-lt"/>
              </a:rPr>
              <a:t>was</a:t>
            </a:r>
            <a:r>
              <a:rPr lang="es-MX" sz="2000" dirty="0" smtClean="0">
                <a:solidFill>
                  <a:schemeClr val="tx2"/>
                </a:solidFill>
                <a:latin typeface="+mj-lt"/>
              </a:rPr>
              <a:t> </a:t>
            </a:r>
            <a:r>
              <a:rPr lang="es-MX" sz="2000" b="1" dirty="0" smtClean="0">
                <a:solidFill>
                  <a:schemeClr val="tx2"/>
                </a:solidFill>
                <a:latin typeface="+mj-lt"/>
              </a:rPr>
              <a:t>US$16,997.3 </a:t>
            </a:r>
            <a:r>
              <a:rPr lang="es-MX" sz="2000" b="1" dirty="0" err="1" smtClean="0">
                <a:solidFill>
                  <a:schemeClr val="tx2"/>
                </a:solidFill>
                <a:latin typeface="+mj-lt"/>
              </a:rPr>
              <a:t>millions</a:t>
            </a:r>
            <a:r>
              <a:rPr lang="es-MX" sz="2000" dirty="0" smtClean="0">
                <a:solidFill>
                  <a:schemeClr val="tx2"/>
                </a:solidFill>
                <a:latin typeface="+mj-lt"/>
              </a:rPr>
              <a:t>, </a:t>
            </a:r>
            <a:r>
              <a:rPr lang="es-MX" sz="2000" dirty="0">
                <a:solidFill>
                  <a:schemeClr val="tx2"/>
                </a:solidFill>
                <a:latin typeface="+mj-lt"/>
              </a:rPr>
              <a:t>inferior </a:t>
            </a:r>
            <a:r>
              <a:rPr lang="es-MX" sz="2000" dirty="0" smtClean="0">
                <a:solidFill>
                  <a:schemeClr val="tx2"/>
                </a:solidFill>
                <a:latin typeface="+mj-lt"/>
              </a:rPr>
              <a:t>to (-3.6%) </a:t>
            </a:r>
            <a:r>
              <a:rPr lang="es-MX" sz="2000" dirty="0" err="1" smtClean="0">
                <a:solidFill>
                  <a:schemeClr val="tx2"/>
                </a:solidFill>
                <a:latin typeface="+mj-lt"/>
              </a:rPr>
              <a:t>registered</a:t>
            </a:r>
            <a:r>
              <a:rPr lang="es-MX" sz="2000" dirty="0" smtClean="0">
                <a:solidFill>
                  <a:schemeClr val="tx2"/>
                </a:solidFill>
                <a:latin typeface="+mj-lt"/>
              </a:rPr>
              <a:t> in 2015 </a:t>
            </a:r>
            <a:r>
              <a:rPr lang="es-MX" sz="2000" dirty="0">
                <a:solidFill>
                  <a:schemeClr val="tx2"/>
                </a:solidFill>
                <a:latin typeface="+mj-lt"/>
              </a:rPr>
              <a:t>(</a:t>
            </a:r>
            <a:r>
              <a:rPr lang="es-MX" sz="2000" dirty="0" smtClean="0">
                <a:solidFill>
                  <a:schemeClr val="tx2"/>
                </a:solidFill>
                <a:latin typeface="+mj-lt"/>
              </a:rPr>
              <a:t>US$17,641.0 </a:t>
            </a:r>
            <a:r>
              <a:rPr lang="es-MX" sz="2000" dirty="0" err="1" smtClean="0">
                <a:solidFill>
                  <a:schemeClr val="tx2"/>
                </a:solidFill>
                <a:latin typeface="+mj-lt"/>
              </a:rPr>
              <a:t>millions</a:t>
            </a:r>
            <a:r>
              <a:rPr lang="es-MX" sz="2000" dirty="0">
                <a:solidFill>
                  <a:schemeClr val="tx2"/>
                </a:solidFill>
                <a:latin typeface="+mj-lt"/>
              </a:rPr>
              <a:t>). </a:t>
            </a:r>
            <a:endParaRPr lang="es-GT" sz="2000" dirty="0" smtClean="0">
              <a:solidFill>
                <a:schemeClr val="tx2"/>
              </a:solidFill>
              <a:latin typeface="+mj-lt"/>
            </a:endParaRPr>
          </a:p>
          <a:p>
            <a:pPr marL="0" indent="0" algn="just">
              <a:buNone/>
            </a:pPr>
            <a:endParaRPr lang="es-MX" sz="2000" dirty="0" smtClean="0">
              <a:latin typeface="+mj-lt"/>
            </a:endParaRPr>
          </a:p>
        </p:txBody>
      </p:sp>
      <p:graphicFrame>
        <p:nvGraphicFramePr>
          <p:cNvPr id="5" name="4 Tabla"/>
          <p:cNvGraphicFramePr>
            <a:graphicFrameLocks noGrp="1"/>
          </p:cNvGraphicFramePr>
          <p:nvPr>
            <p:extLst>
              <p:ext uri="{D42A27DB-BD31-4B8C-83A1-F6EECF244321}">
                <p14:modId xmlns:p14="http://schemas.microsoft.com/office/powerpoint/2010/main" xmlns="" val="288663061"/>
              </p:ext>
            </p:extLst>
          </p:nvPr>
        </p:nvGraphicFramePr>
        <p:xfrm>
          <a:off x="470857" y="3185962"/>
          <a:ext cx="8349615" cy="3071924"/>
        </p:xfrm>
        <a:graphic>
          <a:graphicData uri="http://schemas.openxmlformats.org/drawingml/2006/table">
            <a:tbl>
              <a:tblPr firstRow="1" firstCol="1" bandRow="1"/>
              <a:tblGrid>
                <a:gridCol w="3386620"/>
                <a:gridCol w="4962995"/>
              </a:tblGrid>
              <a:tr h="377214">
                <a:tc gridSpan="2">
                  <a:txBody>
                    <a:bodyPr/>
                    <a:lstStyle/>
                    <a:p>
                      <a:pPr algn="ctr">
                        <a:lnSpc>
                          <a:spcPct val="115000"/>
                        </a:lnSpc>
                        <a:spcAft>
                          <a:spcPts val="1000"/>
                        </a:spcAft>
                      </a:pPr>
                      <a:r>
                        <a:rPr lang="en-US" sz="2000" b="1" kern="1200" dirty="0" smtClean="0">
                          <a:solidFill>
                            <a:schemeClr val="tx2"/>
                          </a:solidFill>
                          <a:effectLst/>
                          <a:latin typeface="Calibri"/>
                          <a:ea typeface="Times New Roman"/>
                          <a:cs typeface="Arial"/>
                        </a:rPr>
                        <a:t>Top destinations in imports for 2016</a:t>
                      </a:r>
                      <a:endParaRPr lang="es-GT" sz="2000" b="1" kern="1200" dirty="0">
                        <a:solidFill>
                          <a:schemeClr val="tx2"/>
                        </a:solidFill>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GT"/>
                    </a:p>
                  </a:txBody>
                  <a:tcPr/>
                </a:tc>
              </a:tr>
              <a:tr h="398734">
                <a:tc>
                  <a:txBody>
                    <a:bodyPr/>
                    <a:lstStyle/>
                    <a:p>
                      <a:pPr algn="just">
                        <a:lnSpc>
                          <a:spcPct val="115000"/>
                        </a:lnSpc>
                        <a:spcAft>
                          <a:spcPts val="1000"/>
                        </a:spcAft>
                      </a:pPr>
                      <a:r>
                        <a:rPr lang="es-MX" sz="2000" dirty="0" err="1" smtClean="0">
                          <a:solidFill>
                            <a:schemeClr val="tx2"/>
                          </a:solidFill>
                          <a:effectLst/>
                          <a:latin typeface="Calibri"/>
                          <a:ea typeface="Calibri"/>
                          <a:cs typeface="Arial"/>
                        </a:rPr>
                        <a:t>United</a:t>
                      </a:r>
                      <a:r>
                        <a:rPr lang="es-MX" sz="2000" baseline="0" dirty="0" smtClean="0">
                          <a:solidFill>
                            <a:schemeClr val="tx2"/>
                          </a:solidFill>
                          <a:effectLst/>
                          <a:latin typeface="Calibri"/>
                          <a:ea typeface="Calibri"/>
                          <a:cs typeface="Arial"/>
                        </a:rPr>
                        <a:t> </a:t>
                      </a:r>
                      <a:r>
                        <a:rPr lang="es-MX" sz="2000" baseline="0" dirty="0" err="1" smtClean="0">
                          <a:solidFill>
                            <a:schemeClr val="tx2"/>
                          </a:solidFill>
                          <a:effectLst/>
                          <a:latin typeface="Calibri"/>
                          <a:ea typeface="Calibri"/>
                          <a:cs typeface="Arial"/>
                        </a:rPr>
                        <a:t>States</a:t>
                      </a:r>
                      <a:r>
                        <a:rPr lang="es-MX" sz="2000" baseline="0" dirty="0" smtClean="0">
                          <a:solidFill>
                            <a:schemeClr val="tx2"/>
                          </a:solidFill>
                          <a:effectLst/>
                          <a:latin typeface="Calibri"/>
                          <a:ea typeface="Calibri"/>
                          <a:cs typeface="Arial"/>
                        </a:rPr>
                        <a:t> of America</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US$6,519.8 </a:t>
                      </a:r>
                      <a:r>
                        <a:rPr lang="es-MX" sz="2000" dirty="0" err="1" smtClean="0">
                          <a:solidFill>
                            <a:schemeClr val="tx2"/>
                          </a:solidFill>
                          <a:effectLst/>
                          <a:latin typeface="Calibri"/>
                          <a:ea typeface="Times New Roman"/>
                          <a:cs typeface="Arial"/>
                        </a:rPr>
                        <a:t>millions</a:t>
                      </a:r>
                      <a:r>
                        <a:rPr lang="es-MX" sz="2000" dirty="0" smtClean="0">
                          <a:solidFill>
                            <a:schemeClr val="tx2"/>
                          </a:solidFill>
                          <a:effectLst/>
                          <a:latin typeface="Calibri"/>
                          <a:ea typeface="Times New Roman"/>
                          <a:cs typeface="Arial"/>
                        </a:rPr>
                        <a:t> </a:t>
                      </a:r>
                      <a:r>
                        <a:rPr lang="es-MX" sz="2000" dirty="0">
                          <a:solidFill>
                            <a:schemeClr val="tx2"/>
                          </a:solidFill>
                          <a:effectLst/>
                          <a:latin typeface="Calibri"/>
                          <a:ea typeface="Times New Roman"/>
                          <a:cs typeface="Arial"/>
                        </a:rPr>
                        <a:t>(</a:t>
                      </a:r>
                      <a:r>
                        <a:rPr lang="es-MX" sz="2000" dirty="0" smtClean="0">
                          <a:solidFill>
                            <a:schemeClr val="tx2"/>
                          </a:solidFill>
                          <a:effectLst/>
                          <a:latin typeface="Calibri"/>
                          <a:ea typeface="Times New Roman"/>
                          <a:cs typeface="Arial"/>
                        </a:rPr>
                        <a:t>38.4%)</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734">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Central </a:t>
                      </a:r>
                      <a:r>
                        <a:rPr lang="es-MX" sz="2000" dirty="0" err="1" smtClean="0">
                          <a:solidFill>
                            <a:schemeClr val="tx2"/>
                          </a:solidFill>
                          <a:effectLst/>
                          <a:latin typeface="Calibri"/>
                          <a:ea typeface="Times New Roman"/>
                          <a:cs typeface="Arial"/>
                        </a:rPr>
                        <a:t>America</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US$1,950.6 </a:t>
                      </a:r>
                      <a:r>
                        <a:rPr lang="es-MX" sz="2000" dirty="0" err="1" smtClean="0">
                          <a:solidFill>
                            <a:schemeClr val="tx2"/>
                          </a:solidFill>
                          <a:effectLst/>
                          <a:latin typeface="Calibri"/>
                          <a:ea typeface="Times New Roman"/>
                          <a:cs typeface="Arial"/>
                        </a:rPr>
                        <a:t>millions</a:t>
                      </a:r>
                      <a:r>
                        <a:rPr lang="es-MX" sz="2000" dirty="0" smtClean="0">
                          <a:solidFill>
                            <a:schemeClr val="tx2"/>
                          </a:solidFill>
                          <a:effectLst/>
                          <a:latin typeface="Calibri"/>
                          <a:ea typeface="Times New Roman"/>
                          <a:cs typeface="Arial"/>
                        </a:rPr>
                        <a:t> </a:t>
                      </a:r>
                      <a:r>
                        <a:rPr lang="es-MX" sz="2000" dirty="0">
                          <a:solidFill>
                            <a:schemeClr val="tx2"/>
                          </a:solidFill>
                          <a:effectLst/>
                          <a:latin typeface="Calibri"/>
                          <a:ea typeface="Times New Roman"/>
                          <a:cs typeface="Arial"/>
                        </a:rPr>
                        <a:t>(</a:t>
                      </a:r>
                      <a:r>
                        <a:rPr lang="es-MX" sz="2000" dirty="0" smtClean="0">
                          <a:solidFill>
                            <a:schemeClr val="tx2"/>
                          </a:solidFill>
                          <a:effectLst/>
                          <a:latin typeface="Calibri"/>
                          <a:ea typeface="Times New Roman"/>
                          <a:cs typeface="Arial"/>
                        </a:rPr>
                        <a:t>11.8%)</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734">
                <a:tc>
                  <a:txBody>
                    <a:bodyPr/>
                    <a:lstStyle/>
                    <a:p>
                      <a:pPr algn="just">
                        <a:lnSpc>
                          <a:spcPct val="115000"/>
                        </a:lnSpc>
                        <a:spcAft>
                          <a:spcPts val="1000"/>
                        </a:spcAft>
                      </a:pPr>
                      <a:r>
                        <a:rPr lang="es-MX" sz="2000" dirty="0" err="1" smtClean="0">
                          <a:solidFill>
                            <a:schemeClr val="tx2"/>
                          </a:solidFill>
                          <a:effectLst/>
                          <a:latin typeface="Calibri"/>
                          <a:ea typeface="Calibri"/>
                          <a:cs typeface="Arial"/>
                        </a:rPr>
                        <a:t>Mexico</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US$1,940.6 </a:t>
                      </a:r>
                      <a:r>
                        <a:rPr lang="es-MX" sz="2000" dirty="0" err="1" smtClean="0">
                          <a:solidFill>
                            <a:schemeClr val="tx2"/>
                          </a:solidFill>
                          <a:effectLst/>
                          <a:latin typeface="Calibri"/>
                          <a:ea typeface="Times New Roman"/>
                          <a:cs typeface="Arial"/>
                        </a:rPr>
                        <a:t>millions</a:t>
                      </a:r>
                      <a:r>
                        <a:rPr lang="es-MX" sz="2000" dirty="0" smtClean="0">
                          <a:solidFill>
                            <a:schemeClr val="tx2"/>
                          </a:solidFill>
                          <a:effectLst/>
                          <a:latin typeface="Calibri"/>
                          <a:ea typeface="Times New Roman"/>
                          <a:cs typeface="Arial"/>
                        </a:rPr>
                        <a:t> </a:t>
                      </a:r>
                      <a:r>
                        <a:rPr lang="es-MX" sz="2000" dirty="0">
                          <a:solidFill>
                            <a:schemeClr val="tx2"/>
                          </a:solidFill>
                          <a:effectLst/>
                          <a:latin typeface="Calibri"/>
                          <a:ea typeface="Times New Roman"/>
                          <a:cs typeface="Arial"/>
                        </a:rPr>
                        <a:t>(</a:t>
                      </a:r>
                      <a:r>
                        <a:rPr lang="es-MX" sz="2000" dirty="0" smtClean="0">
                          <a:solidFill>
                            <a:schemeClr val="tx2"/>
                          </a:solidFill>
                          <a:effectLst/>
                          <a:latin typeface="Calibri"/>
                          <a:ea typeface="Times New Roman"/>
                          <a:cs typeface="Arial"/>
                        </a:rPr>
                        <a:t>11.4%)</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734">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China</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US$1,853.0 </a:t>
                      </a:r>
                      <a:r>
                        <a:rPr lang="es-MX" sz="2000" dirty="0" err="1" smtClean="0">
                          <a:solidFill>
                            <a:schemeClr val="tx2"/>
                          </a:solidFill>
                          <a:effectLst/>
                          <a:latin typeface="Calibri"/>
                          <a:ea typeface="Times New Roman"/>
                          <a:cs typeface="Arial"/>
                        </a:rPr>
                        <a:t>millions</a:t>
                      </a:r>
                      <a:r>
                        <a:rPr lang="es-MX" sz="2000" dirty="0" smtClean="0">
                          <a:solidFill>
                            <a:schemeClr val="tx2"/>
                          </a:solidFill>
                          <a:effectLst/>
                          <a:latin typeface="Calibri"/>
                          <a:ea typeface="Times New Roman"/>
                          <a:cs typeface="Arial"/>
                        </a:rPr>
                        <a:t> </a:t>
                      </a:r>
                      <a:r>
                        <a:rPr lang="es-MX" sz="2000" dirty="0">
                          <a:solidFill>
                            <a:schemeClr val="tx2"/>
                          </a:solidFill>
                          <a:effectLst/>
                          <a:latin typeface="Calibri"/>
                          <a:ea typeface="Times New Roman"/>
                          <a:cs typeface="Arial"/>
                        </a:rPr>
                        <a:t>(</a:t>
                      </a:r>
                      <a:r>
                        <a:rPr lang="es-MX" sz="2000" dirty="0" smtClean="0">
                          <a:solidFill>
                            <a:schemeClr val="tx2"/>
                          </a:solidFill>
                          <a:effectLst/>
                          <a:latin typeface="Calibri"/>
                          <a:ea typeface="Times New Roman"/>
                          <a:cs typeface="Arial"/>
                        </a:rPr>
                        <a:t>10.9%)</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734">
                <a:tc>
                  <a:txBody>
                    <a:bodyPr/>
                    <a:lstStyle/>
                    <a:p>
                      <a:pPr algn="just">
                        <a:lnSpc>
                          <a:spcPct val="115000"/>
                        </a:lnSpc>
                        <a:spcAft>
                          <a:spcPts val="1000"/>
                        </a:spcAft>
                      </a:pPr>
                      <a:r>
                        <a:rPr lang="es-MX" sz="2000" dirty="0" err="1" smtClean="0">
                          <a:solidFill>
                            <a:schemeClr val="tx2"/>
                          </a:solidFill>
                          <a:effectLst/>
                          <a:latin typeface="Calibri"/>
                          <a:ea typeface="Times New Roman"/>
                          <a:cs typeface="Arial"/>
                        </a:rPr>
                        <a:t>Eurozone</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US$1,131.6 </a:t>
                      </a:r>
                      <a:r>
                        <a:rPr lang="es-MX" sz="2000" dirty="0" err="1" smtClean="0">
                          <a:solidFill>
                            <a:schemeClr val="tx2"/>
                          </a:solidFill>
                          <a:effectLst/>
                          <a:latin typeface="Calibri"/>
                          <a:ea typeface="Times New Roman"/>
                          <a:cs typeface="Arial"/>
                        </a:rPr>
                        <a:t>millions</a:t>
                      </a:r>
                      <a:r>
                        <a:rPr lang="es-MX" sz="2000" dirty="0" smtClean="0">
                          <a:solidFill>
                            <a:schemeClr val="tx2"/>
                          </a:solidFill>
                          <a:effectLst/>
                          <a:latin typeface="Calibri"/>
                          <a:ea typeface="Times New Roman"/>
                          <a:cs typeface="Arial"/>
                        </a:rPr>
                        <a:t> </a:t>
                      </a:r>
                      <a:r>
                        <a:rPr lang="es-MX" sz="2000" dirty="0">
                          <a:solidFill>
                            <a:schemeClr val="tx2"/>
                          </a:solidFill>
                          <a:effectLst/>
                          <a:latin typeface="Calibri"/>
                          <a:ea typeface="Times New Roman"/>
                          <a:cs typeface="Arial"/>
                        </a:rPr>
                        <a:t>(</a:t>
                      </a:r>
                      <a:r>
                        <a:rPr lang="es-MX" sz="2000" dirty="0" smtClean="0">
                          <a:solidFill>
                            <a:schemeClr val="tx2"/>
                          </a:solidFill>
                          <a:effectLst/>
                          <a:latin typeface="Calibri"/>
                          <a:ea typeface="Times New Roman"/>
                          <a:cs typeface="Arial"/>
                        </a:rPr>
                        <a:t>6.7%)</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443">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Total</a:t>
                      </a:r>
                      <a:r>
                        <a:rPr lang="es-MX" sz="2000" baseline="0" dirty="0" smtClean="0">
                          <a:solidFill>
                            <a:schemeClr val="tx2"/>
                          </a:solidFill>
                          <a:effectLst/>
                          <a:latin typeface="Calibri"/>
                          <a:ea typeface="Times New Roman"/>
                          <a:cs typeface="Arial"/>
                        </a:rPr>
                        <a:t> </a:t>
                      </a:r>
                      <a:r>
                        <a:rPr lang="es-MX" sz="2000" baseline="0" dirty="0" err="1" smtClean="0">
                          <a:solidFill>
                            <a:schemeClr val="tx2"/>
                          </a:solidFill>
                          <a:effectLst/>
                          <a:latin typeface="Calibri"/>
                          <a:ea typeface="Times New Roman"/>
                          <a:cs typeface="Arial"/>
                        </a:rPr>
                        <a:t>from</a:t>
                      </a:r>
                      <a:r>
                        <a:rPr lang="es-MX" sz="2000" baseline="0" dirty="0" smtClean="0">
                          <a:solidFill>
                            <a:schemeClr val="tx2"/>
                          </a:solidFill>
                          <a:effectLst/>
                          <a:latin typeface="Calibri"/>
                          <a:ea typeface="Times New Roman"/>
                          <a:cs typeface="Arial"/>
                        </a:rPr>
                        <a:t> </a:t>
                      </a:r>
                      <a:r>
                        <a:rPr lang="es-MX" sz="2000" baseline="0" dirty="0" err="1" smtClean="0">
                          <a:solidFill>
                            <a:schemeClr val="tx2"/>
                          </a:solidFill>
                          <a:effectLst/>
                          <a:latin typeface="Calibri"/>
                          <a:ea typeface="Times New Roman"/>
                          <a:cs typeface="Arial"/>
                        </a:rPr>
                        <a:t>the</a:t>
                      </a:r>
                      <a:r>
                        <a:rPr lang="es-MX" sz="2000" baseline="0" dirty="0" smtClean="0">
                          <a:solidFill>
                            <a:schemeClr val="tx2"/>
                          </a:solidFill>
                          <a:effectLst/>
                          <a:latin typeface="Calibri"/>
                          <a:ea typeface="Times New Roman"/>
                          <a:cs typeface="Arial"/>
                        </a:rPr>
                        <a:t> </a:t>
                      </a:r>
                      <a:r>
                        <a:rPr lang="es-MX" sz="2000" baseline="0" dirty="0" err="1" smtClean="0">
                          <a:solidFill>
                            <a:schemeClr val="tx2"/>
                          </a:solidFill>
                          <a:effectLst/>
                          <a:latin typeface="Calibri"/>
                          <a:ea typeface="Times New Roman"/>
                          <a:cs typeface="Arial"/>
                        </a:rPr>
                        <a:t>regions</a:t>
                      </a:r>
                      <a:r>
                        <a:rPr lang="es-MX" sz="2000" baseline="0" dirty="0" smtClean="0">
                          <a:solidFill>
                            <a:schemeClr val="tx2"/>
                          </a:solidFill>
                          <a:effectLst/>
                          <a:latin typeface="Calibri"/>
                          <a:ea typeface="Times New Roman"/>
                          <a:cs typeface="Arial"/>
                        </a:rPr>
                        <a:t> and </a:t>
                      </a:r>
                      <a:r>
                        <a:rPr lang="es-MX" sz="2000" baseline="0" dirty="0" err="1" smtClean="0">
                          <a:solidFill>
                            <a:schemeClr val="tx2"/>
                          </a:solidFill>
                          <a:effectLst/>
                          <a:latin typeface="Calibri"/>
                          <a:ea typeface="Times New Roman"/>
                          <a:cs typeface="Arial"/>
                        </a:rPr>
                        <a:t>contries</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MX" sz="2000" dirty="0" smtClean="0">
                          <a:solidFill>
                            <a:schemeClr val="tx2"/>
                          </a:solidFill>
                          <a:effectLst/>
                          <a:latin typeface="Calibri"/>
                          <a:ea typeface="Times New Roman"/>
                          <a:cs typeface="Arial"/>
                        </a:rPr>
                        <a:t>78.9%</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264339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defTabSz="914400">
              <a:lnSpc>
                <a:spcPct val="80000"/>
              </a:lnSpc>
              <a:spcBef>
                <a:spcPts val="0"/>
              </a:spcBef>
              <a:buNone/>
            </a:pPr>
            <a:r>
              <a:rPr lang="es-ES_tradnl" sz="4000" b="1" i="0" noProof="1" smtClean="0">
                <a:solidFill>
                  <a:schemeClr val="tx2"/>
                </a:solidFill>
                <a:ea typeface="+mj-ea"/>
                <a:cs typeface="+mj-cs"/>
              </a:rPr>
              <a:t>Guatemala has a privileged geographical location, in the center of the Americas</a:t>
            </a:r>
            <a:endParaRPr lang="es-ES_tradnl" sz="4000" b="1" i="0" noProof="1">
              <a:solidFill>
                <a:schemeClr val="tx2"/>
              </a:solidFill>
              <a:ea typeface="+mj-ea"/>
              <a:cs typeface="+mj-cs"/>
            </a:endParaRPr>
          </a:p>
        </p:txBody>
      </p:sp>
      <p:sp>
        <p:nvSpPr>
          <p:cNvPr id="3" name="Rectángulo redondeado 2"/>
          <p:cNvSpPr/>
          <p:nvPr/>
        </p:nvSpPr>
        <p:spPr>
          <a:xfrm>
            <a:off x="323528" y="1995421"/>
            <a:ext cx="8534232" cy="42730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0" name="image5.png"/>
          <p:cNvPicPr>
            <a:picLocks noGrp="1"/>
          </p:cNvPicPr>
          <p:nvPr>
            <p:ph idx="1"/>
          </p:nvPr>
        </p:nvPicPr>
        <p:blipFill>
          <a:blip r:embed="rId3">
            <a:extLst/>
          </a:blip>
          <a:stretch>
            <a:fillRect/>
          </a:stretch>
        </p:blipFill>
        <p:spPr>
          <a:xfrm>
            <a:off x="470346" y="1600200"/>
            <a:ext cx="8203307" cy="4525963"/>
          </a:xfrm>
          <a:prstGeom prst="rect">
            <a:avLst/>
          </a:prstGeom>
          <a:ln w="12700">
            <a:miter lim="400000"/>
          </a:ln>
        </p:spPr>
      </p:pic>
    </p:spTree>
    <p:extLst>
      <p:ext uri="{BB962C8B-B14F-4D97-AF65-F5344CB8AC3E}">
        <p14:creationId xmlns:p14="http://schemas.microsoft.com/office/powerpoint/2010/main" xmlns="" val="7620711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GT" sz="4000" b="1" dirty="0" err="1" smtClean="0">
                <a:solidFill>
                  <a:schemeClr val="tx2"/>
                </a:solidFill>
              </a:rPr>
              <a:t>Import</a:t>
            </a:r>
            <a:r>
              <a:rPr lang="es-GT" sz="4000" b="1" dirty="0" smtClean="0">
                <a:solidFill>
                  <a:schemeClr val="tx2"/>
                </a:solidFill>
              </a:rPr>
              <a:t> </a:t>
            </a:r>
            <a:r>
              <a:rPr lang="es-GT" sz="4000" b="1" dirty="0" err="1" smtClean="0">
                <a:solidFill>
                  <a:schemeClr val="tx2"/>
                </a:solidFill>
              </a:rPr>
              <a:t>by</a:t>
            </a:r>
            <a:r>
              <a:rPr lang="es-GT" sz="4000" b="1" dirty="0" smtClean="0">
                <a:solidFill>
                  <a:schemeClr val="tx2"/>
                </a:solidFill>
              </a:rPr>
              <a:t> </a:t>
            </a:r>
            <a:r>
              <a:rPr lang="es-GT" sz="4000" b="1" dirty="0" err="1" smtClean="0">
                <a:solidFill>
                  <a:schemeClr val="tx2"/>
                </a:solidFill>
              </a:rPr>
              <a:t>Sectors</a:t>
            </a:r>
            <a:r>
              <a:rPr lang="es-GT" sz="4000" b="1" dirty="0" smtClean="0">
                <a:solidFill>
                  <a:schemeClr val="tx2"/>
                </a:solidFill>
              </a:rPr>
              <a:t> 2016</a:t>
            </a:r>
            <a:endParaRPr lang="es-GT" sz="4000" b="1" dirty="0">
              <a:solidFill>
                <a:schemeClr val="tx2"/>
              </a:solidFill>
            </a:endParaRPr>
          </a:p>
        </p:txBody>
      </p:sp>
      <p:graphicFrame>
        <p:nvGraphicFramePr>
          <p:cNvPr id="5" name="7 Gráfico"/>
          <p:cNvGraphicFramePr>
            <a:graphicFrameLocks/>
          </p:cNvGraphicFramePr>
          <p:nvPr>
            <p:extLst>
              <p:ext uri="{D42A27DB-BD31-4B8C-83A1-F6EECF244321}">
                <p14:modId xmlns:p14="http://schemas.microsoft.com/office/powerpoint/2010/main" xmlns="" val="1891870615"/>
              </p:ext>
            </p:extLst>
          </p:nvPr>
        </p:nvGraphicFramePr>
        <p:xfrm>
          <a:off x="0" y="1484784"/>
          <a:ext cx="9144000" cy="5589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881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b="1" noProof="1" smtClean="0">
                <a:solidFill>
                  <a:schemeClr val="tx2"/>
                </a:solidFill>
              </a:rPr>
              <a:t>Trade Balance</a:t>
            </a:r>
            <a:endParaRPr lang="en-TT" dirty="0"/>
          </a:p>
        </p:txBody>
      </p:sp>
      <p:pic>
        <p:nvPicPr>
          <p:cNvPr id="1026" name="Picture 2" descr="http://www.crossed-flag-pins.com/Friendship-Pins/Trinidad-and-Tobago/Flag-Pins-Trinidad-and-Tobago-Guatemala.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195736" y="1916832"/>
            <a:ext cx="4824536" cy="34703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6704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GT" b="1" dirty="0" err="1" smtClean="0">
                <a:solidFill>
                  <a:schemeClr val="tx2"/>
                </a:solidFill>
              </a:rPr>
              <a:t>Imports</a:t>
            </a:r>
            <a:r>
              <a:rPr lang="es-GT" b="1" dirty="0" smtClean="0">
                <a:solidFill>
                  <a:schemeClr val="tx2"/>
                </a:solidFill>
              </a:rPr>
              <a:t> and </a:t>
            </a:r>
            <a:r>
              <a:rPr lang="es-GT" b="1" dirty="0" err="1" smtClean="0">
                <a:solidFill>
                  <a:schemeClr val="tx2"/>
                </a:solidFill>
              </a:rPr>
              <a:t>Exports</a:t>
            </a:r>
            <a:endParaRPr lang="en-TT" dirty="0"/>
          </a:p>
        </p:txBody>
      </p:sp>
      <p:sp>
        <p:nvSpPr>
          <p:cNvPr id="3" name="Content Placeholder 2"/>
          <p:cNvSpPr>
            <a:spLocks noGrp="1"/>
          </p:cNvSpPr>
          <p:nvPr>
            <p:ph idx="1"/>
          </p:nvPr>
        </p:nvSpPr>
        <p:spPr>
          <a:xfrm>
            <a:off x="457200" y="2276872"/>
            <a:ext cx="8229600" cy="3849291"/>
          </a:xfrm>
        </p:spPr>
        <p:txBody>
          <a:bodyPr/>
          <a:lstStyle/>
          <a:p>
            <a:r>
              <a:rPr lang="en-TT" sz="2000" dirty="0" smtClean="0">
                <a:solidFill>
                  <a:schemeClr val="tx2"/>
                </a:solidFill>
              </a:rPr>
              <a:t>In 2015 exports to Trinidad and Tobago were US$22,956.3  and the imports US$ 4,526.5  The trade balance was in favour of Guatemala for the amount of US$ 18,429.8.</a:t>
            </a:r>
          </a:p>
          <a:p>
            <a:endParaRPr lang="en-TT" sz="2000" dirty="0" smtClean="0">
              <a:solidFill>
                <a:schemeClr val="tx2"/>
              </a:solidFill>
            </a:endParaRPr>
          </a:p>
          <a:p>
            <a:r>
              <a:rPr lang="en-TT" sz="2000" dirty="0" smtClean="0">
                <a:solidFill>
                  <a:schemeClr val="tx2"/>
                </a:solidFill>
              </a:rPr>
              <a:t>In 2016 exports to Trinidad and Tobago were for US$ 23,578.5 and the imports for US$16,788.1  The trade balance was once again in favour of Guatemala for the amount of US$ 6,790.4</a:t>
            </a:r>
          </a:p>
          <a:p>
            <a:pPr marL="0" indent="0">
              <a:buNone/>
            </a:pPr>
            <a:endParaRPr lang="es-GT" dirty="0">
              <a:solidFill>
                <a:schemeClr val="tx2"/>
              </a:solidFill>
            </a:endParaRPr>
          </a:p>
          <a:p>
            <a:endParaRPr lang="en-TT" sz="900" dirty="0"/>
          </a:p>
        </p:txBody>
      </p:sp>
    </p:spTree>
    <p:extLst>
      <p:ext uri="{BB962C8B-B14F-4D97-AF65-F5344CB8AC3E}">
        <p14:creationId xmlns:p14="http://schemas.microsoft.com/office/powerpoint/2010/main" xmlns="" val="4059993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GT" sz="3600" b="1" dirty="0" err="1" smtClean="0">
                <a:solidFill>
                  <a:schemeClr val="tx2"/>
                </a:solidFill>
              </a:rPr>
              <a:t>Major</a:t>
            </a:r>
            <a:r>
              <a:rPr lang="es-GT" sz="3600" b="1" dirty="0" smtClean="0">
                <a:solidFill>
                  <a:schemeClr val="tx2"/>
                </a:solidFill>
              </a:rPr>
              <a:t> </a:t>
            </a:r>
            <a:r>
              <a:rPr lang="es-GT" sz="3600" b="1" dirty="0" err="1" smtClean="0">
                <a:solidFill>
                  <a:schemeClr val="tx2"/>
                </a:solidFill>
              </a:rPr>
              <a:t>Exports</a:t>
            </a:r>
            <a:r>
              <a:rPr lang="es-GT" sz="3600" b="1" dirty="0" smtClean="0">
                <a:solidFill>
                  <a:schemeClr val="tx2"/>
                </a:solidFill>
              </a:rPr>
              <a:t> </a:t>
            </a:r>
            <a:r>
              <a:rPr lang="es-GT" sz="3600" b="1" dirty="0" err="1" smtClean="0">
                <a:solidFill>
                  <a:schemeClr val="tx2"/>
                </a:solidFill>
              </a:rPr>
              <a:t>Products</a:t>
            </a:r>
            <a:r>
              <a:rPr lang="es-GT" sz="3600" b="1" dirty="0" smtClean="0">
                <a:solidFill>
                  <a:schemeClr val="tx2"/>
                </a:solidFill>
              </a:rPr>
              <a:t> to T&amp;T</a:t>
            </a:r>
            <a:endParaRPr lang="en-TT" sz="3600" dirty="0"/>
          </a:p>
        </p:txBody>
      </p:sp>
      <p:sp>
        <p:nvSpPr>
          <p:cNvPr id="3" name="Content Placeholder 2"/>
          <p:cNvSpPr>
            <a:spLocks noGrp="1"/>
          </p:cNvSpPr>
          <p:nvPr>
            <p:ph idx="1"/>
          </p:nvPr>
        </p:nvSpPr>
        <p:spPr>
          <a:xfrm>
            <a:off x="457200" y="1916832"/>
            <a:ext cx="8229600" cy="4525963"/>
          </a:xfrm>
        </p:spPr>
        <p:txBody>
          <a:bodyPr/>
          <a:lstStyle/>
          <a:p>
            <a:r>
              <a:rPr lang="en-TT" dirty="0" smtClean="0">
                <a:solidFill>
                  <a:schemeClr val="tx2"/>
                </a:solidFill>
              </a:rPr>
              <a:t>Sugar</a:t>
            </a:r>
          </a:p>
          <a:p>
            <a:r>
              <a:rPr lang="en-TT" dirty="0" smtClean="0">
                <a:solidFill>
                  <a:schemeClr val="tx2"/>
                </a:solidFill>
              </a:rPr>
              <a:t>Articles of plastic materials</a:t>
            </a:r>
          </a:p>
          <a:p>
            <a:r>
              <a:rPr lang="en-TT" dirty="0" smtClean="0">
                <a:solidFill>
                  <a:schemeClr val="tx2"/>
                </a:solidFill>
              </a:rPr>
              <a:t>Alcoholic drinks and vinegars</a:t>
            </a:r>
          </a:p>
          <a:p>
            <a:r>
              <a:rPr lang="en-TT" dirty="0" smtClean="0">
                <a:solidFill>
                  <a:schemeClr val="tx2"/>
                </a:solidFill>
              </a:rPr>
              <a:t>Articles of paper and cardboard</a:t>
            </a:r>
          </a:p>
          <a:p>
            <a:r>
              <a:rPr lang="en-TT" dirty="0" smtClean="0">
                <a:solidFill>
                  <a:schemeClr val="tx2"/>
                </a:solidFill>
              </a:rPr>
              <a:t>Glass and glassware </a:t>
            </a:r>
            <a:endParaRPr lang="en-TT" dirty="0">
              <a:solidFill>
                <a:schemeClr val="tx2"/>
              </a:solidFill>
            </a:endParaRPr>
          </a:p>
          <a:p>
            <a:endParaRPr lang="en-TT" dirty="0"/>
          </a:p>
        </p:txBody>
      </p:sp>
    </p:spTree>
    <p:extLst>
      <p:ext uri="{BB962C8B-B14F-4D97-AF65-F5344CB8AC3E}">
        <p14:creationId xmlns:p14="http://schemas.microsoft.com/office/powerpoint/2010/main" xmlns="" val="1488969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GT" sz="3600" b="1" dirty="0" err="1">
                <a:solidFill>
                  <a:schemeClr val="tx2"/>
                </a:solidFill>
              </a:rPr>
              <a:t>Major</a:t>
            </a:r>
            <a:r>
              <a:rPr lang="es-GT" sz="3600" b="1" dirty="0">
                <a:solidFill>
                  <a:schemeClr val="tx2"/>
                </a:solidFill>
              </a:rPr>
              <a:t> </a:t>
            </a:r>
            <a:r>
              <a:rPr lang="es-GT" sz="3600" b="1" dirty="0" err="1" smtClean="0">
                <a:solidFill>
                  <a:schemeClr val="tx2"/>
                </a:solidFill>
              </a:rPr>
              <a:t>Import</a:t>
            </a:r>
            <a:r>
              <a:rPr lang="es-GT" sz="3600" b="1" dirty="0" smtClean="0">
                <a:solidFill>
                  <a:schemeClr val="tx2"/>
                </a:solidFill>
              </a:rPr>
              <a:t> </a:t>
            </a:r>
            <a:r>
              <a:rPr lang="es-GT" sz="3600" b="1" dirty="0" err="1">
                <a:solidFill>
                  <a:schemeClr val="tx2"/>
                </a:solidFill>
              </a:rPr>
              <a:t>Products</a:t>
            </a:r>
            <a:r>
              <a:rPr lang="es-GT" sz="3600" b="1" dirty="0">
                <a:solidFill>
                  <a:schemeClr val="tx2"/>
                </a:solidFill>
              </a:rPr>
              <a:t> to </a:t>
            </a:r>
            <a:r>
              <a:rPr lang="es-GT" sz="3600" b="1" dirty="0" smtClean="0">
                <a:solidFill>
                  <a:schemeClr val="tx2"/>
                </a:solidFill>
              </a:rPr>
              <a:t>Guatemala</a:t>
            </a:r>
            <a:endParaRPr lang="en-TT" sz="3600" dirty="0"/>
          </a:p>
        </p:txBody>
      </p:sp>
      <p:sp>
        <p:nvSpPr>
          <p:cNvPr id="3" name="Content Placeholder 2"/>
          <p:cNvSpPr>
            <a:spLocks noGrp="1"/>
          </p:cNvSpPr>
          <p:nvPr>
            <p:ph idx="1"/>
          </p:nvPr>
        </p:nvSpPr>
        <p:spPr>
          <a:xfrm>
            <a:off x="457200" y="2060848"/>
            <a:ext cx="8229600" cy="4525963"/>
          </a:xfrm>
        </p:spPr>
        <p:txBody>
          <a:bodyPr/>
          <a:lstStyle/>
          <a:p>
            <a:r>
              <a:rPr lang="en-TT" dirty="0" smtClean="0">
                <a:solidFill>
                  <a:schemeClr val="tx2"/>
                </a:solidFill>
              </a:rPr>
              <a:t>Other petroleum products</a:t>
            </a:r>
            <a:endParaRPr lang="en-TT" dirty="0">
              <a:solidFill>
                <a:schemeClr val="tx2"/>
              </a:solidFill>
            </a:endParaRPr>
          </a:p>
          <a:p>
            <a:r>
              <a:rPr lang="en-TT" dirty="0" smtClean="0">
                <a:solidFill>
                  <a:schemeClr val="tx2"/>
                </a:solidFill>
              </a:rPr>
              <a:t>Fertilizers</a:t>
            </a:r>
            <a:endParaRPr lang="en-TT" dirty="0">
              <a:solidFill>
                <a:schemeClr val="tx2"/>
              </a:solidFill>
            </a:endParaRPr>
          </a:p>
          <a:p>
            <a:r>
              <a:rPr lang="en-TT" dirty="0" smtClean="0">
                <a:solidFill>
                  <a:schemeClr val="tx2"/>
                </a:solidFill>
              </a:rPr>
              <a:t>Paper and cardboard</a:t>
            </a:r>
            <a:endParaRPr lang="en-TT" dirty="0">
              <a:solidFill>
                <a:schemeClr val="tx2"/>
              </a:solidFill>
            </a:endParaRPr>
          </a:p>
          <a:p>
            <a:r>
              <a:rPr lang="en-TT" dirty="0">
                <a:solidFill>
                  <a:schemeClr val="tx2"/>
                </a:solidFill>
              </a:rPr>
              <a:t>Articles of paper and cardboard</a:t>
            </a:r>
          </a:p>
          <a:p>
            <a:r>
              <a:rPr lang="en-TT" dirty="0" smtClean="0">
                <a:solidFill>
                  <a:schemeClr val="tx2"/>
                </a:solidFill>
              </a:rPr>
              <a:t>Various products for the chemistry industry</a:t>
            </a:r>
            <a:endParaRPr lang="en-TT" dirty="0">
              <a:solidFill>
                <a:schemeClr val="tx2"/>
              </a:solidFill>
            </a:endParaRPr>
          </a:p>
          <a:p>
            <a:endParaRPr lang="en-TT" dirty="0"/>
          </a:p>
        </p:txBody>
      </p:sp>
    </p:spTree>
    <p:extLst>
      <p:ext uri="{BB962C8B-B14F-4D97-AF65-F5344CB8AC3E}">
        <p14:creationId xmlns:p14="http://schemas.microsoft.com/office/powerpoint/2010/main" xmlns="" val="3432040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tx2"/>
                </a:solidFill>
              </a:rPr>
              <a:t/>
            </a:r>
            <a:br>
              <a:rPr lang="es-GT" sz="4000" b="1" dirty="0" smtClean="0">
                <a:solidFill>
                  <a:schemeClr val="tx2"/>
                </a:solidFill>
              </a:rPr>
            </a:br>
            <a:r>
              <a:rPr lang="es-GT" sz="4000" b="1" dirty="0" smtClean="0">
                <a:solidFill>
                  <a:schemeClr val="tx2"/>
                </a:solidFill>
              </a:rPr>
              <a:t/>
            </a:r>
            <a:br>
              <a:rPr lang="es-GT" sz="4000" b="1" dirty="0" smtClean="0">
                <a:solidFill>
                  <a:schemeClr val="tx2"/>
                </a:solidFill>
              </a:rPr>
            </a:br>
            <a:r>
              <a:rPr lang="es-GT" b="1" dirty="0" err="1">
                <a:solidFill>
                  <a:schemeClr val="tx2"/>
                </a:solidFill>
              </a:rPr>
              <a:t>Agreements</a:t>
            </a:r>
            <a:r>
              <a:rPr lang="es-GT" sz="4000" b="1" dirty="0" smtClean="0">
                <a:solidFill>
                  <a:schemeClr val="tx2"/>
                </a:solidFill>
              </a:rPr>
              <a:t/>
            </a:r>
            <a:br>
              <a:rPr lang="es-GT" sz="4000" b="1" dirty="0" smtClean="0">
                <a:solidFill>
                  <a:schemeClr val="tx2"/>
                </a:solidFill>
              </a:rPr>
            </a:b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endParaRPr lang="es-ES_tradnl" sz="4000" b="1" noProof="1">
              <a:solidFill>
                <a:schemeClr val="bg1"/>
              </a:solidFill>
            </a:endParaRPr>
          </a:p>
        </p:txBody>
      </p:sp>
      <p:pic>
        <p:nvPicPr>
          <p:cNvPr id="4" name="Imagen 3" descr="World-Map-Countries2.png"/>
          <p:cNvPicPr>
            <a:picLocks noChangeAspect="1"/>
          </p:cNvPicPr>
          <p:nvPr/>
        </p:nvPicPr>
        <p:blipFill rotWithShape="1">
          <a:blip r:embed="rId2">
            <a:extLst>
              <a:ext uri="{28A0092B-C50C-407E-A947-70E740481C1C}">
                <a14:useLocalDpi xmlns:a14="http://schemas.microsoft.com/office/drawing/2010/main" xmlns="" val="0"/>
              </a:ext>
            </a:extLst>
          </a:blip>
          <a:srcRect l="5217" r="14723"/>
          <a:stretch/>
        </p:blipFill>
        <p:spPr>
          <a:xfrm>
            <a:off x="1312931" y="1412776"/>
            <a:ext cx="7385776" cy="4608512"/>
          </a:xfrm>
          <a:prstGeom prst="rect">
            <a:avLst/>
          </a:prstGeom>
          <a:ln>
            <a:noFill/>
          </a:ln>
          <a:effectLst>
            <a:outerShdw blurRad="292100" dist="139700" dir="2700000" algn="tl" rotWithShape="0">
              <a:srgbClr val="333333">
                <a:alpha val="65000"/>
              </a:srgbClr>
            </a:outerShdw>
          </a:effectLst>
        </p:spPr>
      </p:pic>
      <p:sp>
        <p:nvSpPr>
          <p:cNvPr id="3" name="2 CuadroTexto"/>
          <p:cNvSpPr txBox="1"/>
          <p:nvPr/>
        </p:nvSpPr>
        <p:spPr>
          <a:xfrm>
            <a:off x="6300192" y="6381328"/>
            <a:ext cx="3528392" cy="369332"/>
          </a:xfrm>
          <a:prstGeom prst="rect">
            <a:avLst/>
          </a:prstGeom>
          <a:noFill/>
        </p:spPr>
        <p:txBody>
          <a:bodyPr wrap="square" rtlCol="0">
            <a:spAutoFit/>
          </a:bodyPr>
          <a:lstStyle/>
          <a:p>
            <a:r>
              <a:rPr lang="es-GT" dirty="0" err="1" smtClean="0">
                <a:solidFill>
                  <a:schemeClr val="tx2"/>
                </a:solidFill>
              </a:rPr>
              <a:t>Source</a:t>
            </a:r>
            <a:r>
              <a:rPr lang="es-GT" dirty="0" smtClean="0">
                <a:solidFill>
                  <a:schemeClr val="tx2"/>
                </a:solidFill>
              </a:rPr>
              <a:t>: </a:t>
            </a:r>
            <a:r>
              <a:rPr lang="es-GT" dirty="0" err="1" smtClean="0">
                <a:solidFill>
                  <a:schemeClr val="tx2"/>
                </a:solidFill>
              </a:rPr>
              <a:t>Invest</a:t>
            </a:r>
            <a:r>
              <a:rPr lang="es-GT" dirty="0" smtClean="0">
                <a:solidFill>
                  <a:schemeClr val="tx2"/>
                </a:solidFill>
              </a:rPr>
              <a:t> in Guatemala</a:t>
            </a:r>
            <a:endParaRPr lang="es-GT" dirty="0">
              <a:solidFill>
                <a:schemeClr val="tx2"/>
              </a:solidFill>
            </a:endParaRPr>
          </a:p>
        </p:txBody>
      </p:sp>
      <p:sp>
        <p:nvSpPr>
          <p:cNvPr id="11" name="10 CuadroTexto"/>
          <p:cNvSpPr txBox="1"/>
          <p:nvPr/>
        </p:nvSpPr>
        <p:spPr>
          <a:xfrm>
            <a:off x="205616" y="3842632"/>
            <a:ext cx="2265685" cy="306467"/>
          </a:xfrm>
          <a:prstGeom prst="roundRect">
            <a:avLst/>
          </a:prstGeom>
          <a:solidFill>
            <a:srgbClr val="A1D91F"/>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s-GT" sz="1200" b="1" dirty="0">
                <a:solidFill>
                  <a:srgbClr val="000000"/>
                </a:solidFill>
                <a:latin typeface="Trebuchet MS" panose="020B0603020202020204" pitchFamily="34" charset="0"/>
              </a:rPr>
              <a:t>Trade Agreements in force</a:t>
            </a:r>
          </a:p>
        </p:txBody>
      </p:sp>
      <p:sp>
        <p:nvSpPr>
          <p:cNvPr id="12" name="11 CuadroTexto"/>
          <p:cNvSpPr txBox="1"/>
          <p:nvPr/>
        </p:nvSpPr>
        <p:spPr>
          <a:xfrm>
            <a:off x="180682" y="4374163"/>
            <a:ext cx="2290619" cy="476726"/>
          </a:xfrm>
          <a:prstGeom prst="round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100" b="1" dirty="0">
                <a:solidFill>
                  <a:schemeClr val="tx1"/>
                </a:solidFill>
                <a:latin typeface="Trebuchet MS" panose="020B0603020202020204" pitchFamily="34" charset="0"/>
              </a:rPr>
              <a:t>Trade Agreements signed but not in force</a:t>
            </a:r>
            <a:endParaRPr lang="es-GT" sz="1100" b="1" dirty="0">
              <a:solidFill>
                <a:schemeClr val="tx1"/>
              </a:solidFill>
              <a:latin typeface="Trebuchet MS" panose="020B0603020202020204" pitchFamily="34" charset="0"/>
            </a:endParaRPr>
          </a:p>
        </p:txBody>
      </p:sp>
      <p:sp>
        <p:nvSpPr>
          <p:cNvPr id="13" name="12 CuadroTexto"/>
          <p:cNvSpPr txBox="1"/>
          <p:nvPr/>
        </p:nvSpPr>
        <p:spPr>
          <a:xfrm>
            <a:off x="205616" y="5009327"/>
            <a:ext cx="2265685" cy="510778"/>
          </a:xfrm>
          <a:prstGeom prst="roundRect">
            <a:avLst/>
          </a:prstGeom>
          <a:solidFill>
            <a:srgbClr val="FFC00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s-GT" sz="1200" b="1" dirty="0">
                <a:solidFill>
                  <a:sysClr val="windowText" lastClr="000000"/>
                </a:solidFill>
                <a:latin typeface="Trebuchet MS" panose="020B0603020202020204" pitchFamily="34" charset="0"/>
              </a:rPr>
              <a:t>Trade Agreements under negotiation</a:t>
            </a:r>
          </a:p>
        </p:txBody>
      </p:sp>
      <p:sp>
        <p:nvSpPr>
          <p:cNvPr id="14" name="13 CuadroTexto"/>
          <p:cNvSpPr txBox="1"/>
          <p:nvPr/>
        </p:nvSpPr>
        <p:spPr>
          <a:xfrm>
            <a:off x="205617" y="5729406"/>
            <a:ext cx="2265684" cy="306467"/>
          </a:xfrm>
          <a:prstGeom prst="roundRect">
            <a:avLst/>
          </a:prstGeom>
          <a:solidFill>
            <a:schemeClr val="accent3"/>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200" b="1" dirty="0">
                <a:solidFill>
                  <a:schemeClr val="bg1"/>
                </a:solidFill>
                <a:latin typeface="Trebuchet MS" panose="020B0603020202020204" pitchFamily="34" charset="0"/>
              </a:rPr>
              <a:t>Investment Agreements</a:t>
            </a:r>
          </a:p>
        </p:txBody>
      </p:sp>
      <p:sp>
        <p:nvSpPr>
          <p:cNvPr id="15" name="14 CuadroTexto"/>
          <p:cNvSpPr txBox="1"/>
          <p:nvPr/>
        </p:nvSpPr>
        <p:spPr>
          <a:xfrm>
            <a:off x="205617" y="6218877"/>
            <a:ext cx="2278151" cy="306467"/>
          </a:xfrm>
          <a:prstGeom prst="roundRect">
            <a:avLst/>
          </a:prstGeom>
          <a:solidFill>
            <a:srgbClr val="FF33CC"/>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s-GT" sz="1200" b="1" dirty="0">
                <a:solidFill>
                  <a:srgbClr val="000000"/>
                </a:solidFill>
                <a:latin typeface="Trebuchet MS" panose="020B0603020202020204" pitchFamily="34" charset="0"/>
              </a:rPr>
              <a:t>Proposed Trade Agreements </a:t>
            </a:r>
          </a:p>
        </p:txBody>
      </p:sp>
    </p:spTree>
    <p:extLst>
      <p:ext uri="{BB962C8B-B14F-4D97-AF65-F5344CB8AC3E}">
        <p14:creationId xmlns:p14="http://schemas.microsoft.com/office/powerpoint/2010/main" xmlns="" val="12465820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b="1" dirty="0" err="1" smtClean="0">
                <a:solidFill>
                  <a:schemeClr val="tx2"/>
                </a:solidFill>
              </a:rPr>
              <a:t>Treaties</a:t>
            </a:r>
            <a:r>
              <a:rPr lang="es-GT" b="1" dirty="0" smtClean="0">
                <a:solidFill>
                  <a:schemeClr val="tx2"/>
                </a:solidFill>
              </a:rPr>
              <a:t> </a:t>
            </a:r>
            <a:r>
              <a:rPr lang="es-GT" b="1" dirty="0">
                <a:solidFill>
                  <a:schemeClr val="tx2"/>
                </a:solidFill>
              </a:rPr>
              <a:t>and </a:t>
            </a:r>
            <a:r>
              <a:rPr lang="es-GT" b="1" dirty="0" err="1">
                <a:solidFill>
                  <a:schemeClr val="tx2"/>
                </a:solidFill>
              </a:rPr>
              <a:t>Trade</a:t>
            </a:r>
            <a:r>
              <a:rPr lang="es-GT" b="1" dirty="0">
                <a:solidFill>
                  <a:schemeClr val="tx2"/>
                </a:solidFill>
              </a:rPr>
              <a:t> </a:t>
            </a:r>
            <a:r>
              <a:rPr lang="es-GT" b="1" dirty="0" err="1">
                <a:solidFill>
                  <a:schemeClr val="tx2"/>
                </a:solidFill>
              </a:rPr>
              <a:t>Agreements</a:t>
            </a: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endParaRPr lang="es-ES_tradnl" sz="4000" b="1" noProof="1">
              <a:solidFill>
                <a:schemeClr val="bg1"/>
              </a:solidFill>
            </a:endParaRPr>
          </a:p>
        </p:txBody>
      </p:sp>
      <p:graphicFrame>
        <p:nvGraphicFramePr>
          <p:cNvPr id="5" name="4 Marcador de contenido"/>
          <p:cNvGraphicFramePr>
            <a:graphicFrameLocks/>
          </p:cNvGraphicFramePr>
          <p:nvPr>
            <p:extLst>
              <p:ext uri="{D42A27DB-BD31-4B8C-83A1-F6EECF244321}">
                <p14:modId xmlns:p14="http://schemas.microsoft.com/office/powerpoint/2010/main" xmlns="" val="501471449"/>
              </p:ext>
            </p:extLst>
          </p:nvPr>
        </p:nvGraphicFramePr>
        <p:xfrm>
          <a:off x="323528" y="1412776"/>
          <a:ext cx="8598100" cy="4872228"/>
        </p:xfrm>
        <a:graphic>
          <a:graphicData uri="http://schemas.openxmlformats.org/drawingml/2006/table">
            <a:tbl>
              <a:tblPr firstRow="1" firstCol="1" bandRow="1"/>
              <a:tblGrid>
                <a:gridCol w="2149525"/>
                <a:gridCol w="2149525"/>
                <a:gridCol w="2149525"/>
                <a:gridCol w="2149525"/>
              </a:tblGrid>
              <a:tr h="929260">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marR="0" indent="0" algn="ctr" defTabSz="914400" rtl="0" eaLnBrk="1" fontAlgn="auto" latinLnBrk="0" hangingPunct="1">
                        <a:lnSpc>
                          <a:spcPct val="115000"/>
                        </a:lnSpc>
                        <a:spcBef>
                          <a:spcPts val="0"/>
                        </a:spcBef>
                        <a:spcAft>
                          <a:spcPts val="1000"/>
                        </a:spcAft>
                        <a:buClrTx/>
                        <a:buSzTx/>
                        <a:buFontTx/>
                        <a:buNone/>
                        <a:tabLst/>
                        <a:defRPr/>
                      </a:pPr>
                      <a:r>
                        <a:rPr kumimoji="0" lang="es-GT" sz="1800" b="1" kern="1200" dirty="0" err="1" smtClean="0">
                          <a:solidFill>
                            <a:srgbClr val="FFFFFF"/>
                          </a:solidFill>
                          <a:effectLst/>
                          <a:latin typeface="Calibri"/>
                          <a:ea typeface="Times New Roman"/>
                          <a:cs typeface="Arial"/>
                        </a:rPr>
                        <a:t>Trade</a:t>
                      </a:r>
                      <a:r>
                        <a:rPr kumimoji="0" lang="es-GT" sz="1800" b="1" kern="1200" dirty="0" smtClean="0">
                          <a:solidFill>
                            <a:srgbClr val="FFFFFF"/>
                          </a:solidFill>
                          <a:effectLst/>
                          <a:latin typeface="Calibri"/>
                          <a:ea typeface="Times New Roman"/>
                          <a:cs typeface="Arial"/>
                        </a:rPr>
                        <a:t> </a:t>
                      </a:r>
                      <a:r>
                        <a:rPr kumimoji="0" lang="es-GT" sz="1800" b="1" kern="1200" dirty="0" err="1" smtClean="0">
                          <a:solidFill>
                            <a:srgbClr val="FFFFFF"/>
                          </a:solidFill>
                          <a:effectLst/>
                          <a:latin typeface="Calibri"/>
                          <a:ea typeface="Times New Roman"/>
                          <a:cs typeface="Arial"/>
                        </a:rPr>
                        <a:t>Agreements</a:t>
                      </a:r>
                      <a:r>
                        <a:rPr kumimoji="0" lang="es-GT" sz="1800" b="1" kern="1200" dirty="0" smtClean="0">
                          <a:solidFill>
                            <a:srgbClr val="FFFFFF"/>
                          </a:solidFill>
                          <a:effectLst/>
                          <a:latin typeface="Calibri"/>
                          <a:ea typeface="Times New Roman"/>
                          <a:cs typeface="Arial"/>
                        </a:rPr>
                        <a:t> in </a:t>
                      </a:r>
                      <a:r>
                        <a:rPr kumimoji="0" lang="es-GT" sz="1800" b="1" kern="1200" dirty="0" err="1" smtClean="0">
                          <a:solidFill>
                            <a:srgbClr val="FFFFFF"/>
                          </a:solidFill>
                          <a:effectLst/>
                          <a:latin typeface="Calibri"/>
                          <a:ea typeface="Times New Roman"/>
                          <a:cs typeface="Arial"/>
                        </a:rPr>
                        <a:t>Force</a:t>
                      </a:r>
                      <a:endParaRPr kumimoji="0" lang="es-GT" sz="1800" b="1" kern="1200" dirty="0">
                        <a:solidFill>
                          <a:srgbClr val="FFFFFF"/>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algn="ctr" rtl="0" eaLnBrk="1" latinLnBrk="0" hangingPunct="1">
                        <a:lnSpc>
                          <a:spcPct val="115000"/>
                        </a:lnSpc>
                        <a:spcAft>
                          <a:spcPts val="1000"/>
                        </a:spcAft>
                      </a:pPr>
                      <a:r>
                        <a:rPr kumimoji="0" lang="es-GT" sz="1800" b="1" kern="1200" dirty="0" err="1" smtClean="0">
                          <a:solidFill>
                            <a:srgbClr val="FFFFFF"/>
                          </a:solidFill>
                          <a:effectLst/>
                          <a:latin typeface="Calibri"/>
                          <a:ea typeface="Times New Roman"/>
                          <a:cs typeface="Arial"/>
                        </a:rPr>
                        <a:t>Trade</a:t>
                      </a:r>
                      <a:r>
                        <a:rPr kumimoji="0" lang="es-GT" sz="1800" b="1" kern="1200" dirty="0" smtClean="0">
                          <a:solidFill>
                            <a:srgbClr val="FFFFFF"/>
                          </a:solidFill>
                          <a:effectLst/>
                          <a:latin typeface="Calibri"/>
                          <a:ea typeface="Times New Roman"/>
                          <a:cs typeface="Arial"/>
                        </a:rPr>
                        <a:t> </a:t>
                      </a:r>
                      <a:r>
                        <a:rPr kumimoji="0" lang="es-GT" sz="1800" b="1" kern="1200" dirty="0" err="1" smtClean="0">
                          <a:solidFill>
                            <a:srgbClr val="FFFFFF"/>
                          </a:solidFill>
                          <a:effectLst/>
                          <a:latin typeface="Calibri"/>
                          <a:ea typeface="Times New Roman"/>
                          <a:cs typeface="Arial"/>
                        </a:rPr>
                        <a:t>Agreements</a:t>
                      </a:r>
                      <a:r>
                        <a:rPr kumimoji="0" lang="es-GT" sz="1800" b="1" kern="1200" dirty="0" smtClean="0">
                          <a:solidFill>
                            <a:srgbClr val="FFFFFF"/>
                          </a:solidFill>
                          <a:effectLst/>
                          <a:latin typeface="Calibri"/>
                          <a:ea typeface="Times New Roman"/>
                          <a:cs typeface="Arial"/>
                        </a:rPr>
                        <a:t> </a:t>
                      </a:r>
                      <a:r>
                        <a:rPr kumimoji="0" lang="es-GT" sz="1800" b="1" kern="1200" dirty="0" err="1" smtClean="0">
                          <a:solidFill>
                            <a:srgbClr val="FFFFFF"/>
                          </a:solidFill>
                          <a:effectLst/>
                          <a:latin typeface="Calibri"/>
                          <a:ea typeface="Times New Roman"/>
                          <a:cs typeface="Arial"/>
                        </a:rPr>
                        <a:t>unde</a:t>
                      </a:r>
                      <a:r>
                        <a:rPr kumimoji="0" lang="es-GT" sz="1800" b="1" kern="1200" baseline="0" dirty="0" err="1" smtClean="0">
                          <a:solidFill>
                            <a:srgbClr val="FFFFFF"/>
                          </a:solidFill>
                          <a:effectLst/>
                          <a:latin typeface="Calibri"/>
                          <a:ea typeface="Times New Roman"/>
                          <a:cs typeface="Arial"/>
                        </a:rPr>
                        <a:t>r</a:t>
                      </a:r>
                      <a:r>
                        <a:rPr kumimoji="0" lang="es-GT" sz="1800" b="1" kern="1200" baseline="0" dirty="0" smtClean="0">
                          <a:solidFill>
                            <a:srgbClr val="FFFFFF"/>
                          </a:solidFill>
                          <a:effectLst/>
                          <a:latin typeface="Calibri"/>
                          <a:ea typeface="Times New Roman"/>
                          <a:cs typeface="Arial"/>
                        </a:rPr>
                        <a:t> </a:t>
                      </a:r>
                      <a:r>
                        <a:rPr kumimoji="0" lang="es-GT" sz="1800" b="1" kern="1200" baseline="0" dirty="0" err="1" smtClean="0">
                          <a:solidFill>
                            <a:srgbClr val="FFFFFF"/>
                          </a:solidFill>
                          <a:effectLst/>
                          <a:latin typeface="Calibri"/>
                          <a:ea typeface="Times New Roman"/>
                          <a:cs typeface="Arial"/>
                        </a:rPr>
                        <a:t>negotiation</a:t>
                      </a:r>
                      <a:endParaRPr kumimoji="0" lang="es-GT" sz="1800" b="1" kern="1200" dirty="0">
                        <a:solidFill>
                          <a:srgbClr val="FFFFFF"/>
                        </a:solidFill>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algn="ctr" rtl="0" eaLnBrk="1" latinLnBrk="0" hangingPunct="1">
                        <a:lnSpc>
                          <a:spcPct val="115000"/>
                        </a:lnSpc>
                        <a:spcAft>
                          <a:spcPts val="1000"/>
                        </a:spcAft>
                      </a:pPr>
                      <a:r>
                        <a:rPr kumimoji="0" lang="es-GT" sz="1800" b="1" kern="1200" dirty="0" err="1" smtClean="0">
                          <a:solidFill>
                            <a:srgbClr val="FFFFFF"/>
                          </a:solidFill>
                          <a:effectLst/>
                          <a:latin typeface="Calibri"/>
                          <a:ea typeface="Times New Roman"/>
                          <a:cs typeface="Arial"/>
                        </a:rPr>
                        <a:t>Trade</a:t>
                      </a:r>
                      <a:r>
                        <a:rPr kumimoji="0" lang="es-GT" sz="1800" b="1" kern="1200" dirty="0" smtClean="0">
                          <a:solidFill>
                            <a:srgbClr val="FFFFFF"/>
                          </a:solidFill>
                          <a:effectLst/>
                          <a:latin typeface="Calibri"/>
                          <a:ea typeface="Times New Roman"/>
                          <a:cs typeface="Arial"/>
                        </a:rPr>
                        <a:t> </a:t>
                      </a:r>
                      <a:r>
                        <a:rPr kumimoji="0" lang="es-GT" sz="1800" b="1" kern="1200" dirty="0" err="1" smtClean="0">
                          <a:solidFill>
                            <a:srgbClr val="FFFFFF"/>
                          </a:solidFill>
                          <a:effectLst/>
                          <a:latin typeface="Calibri"/>
                          <a:ea typeface="Times New Roman"/>
                          <a:cs typeface="Arial"/>
                        </a:rPr>
                        <a:t>Agrements</a:t>
                      </a:r>
                      <a:r>
                        <a:rPr kumimoji="0" lang="es-GT" sz="1800" b="1" kern="1200" baseline="0" dirty="0" smtClean="0">
                          <a:solidFill>
                            <a:srgbClr val="FFFFFF"/>
                          </a:solidFill>
                          <a:effectLst/>
                          <a:latin typeface="Calibri"/>
                          <a:ea typeface="Times New Roman"/>
                          <a:cs typeface="Arial"/>
                        </a:rPr>
                        <a:t> </a:t>
                      </a:r>
                      <a:r>
                        <a:rPr kumimoji="0" lang="es-GT" sz="1800" b="1" kern="1200" baseline="0" dirty="0" err="1" smtClean="0">
                          <a:solidFill>
                            <a:srgbClr val="FFFFFF"/>
                          </a:solidFill>
                          <a:effectLst/>
                          <a:latin typeface="Calibri"/>
                          <a:ea typeface="Times New Roman"/>
                          <a:cs typeface="Arial"/>
                        </a:rPr>
                        <a:t>signed</a:t>
                      </a:r>
                      <a:r>
                        <a:rPr kumimoji="0" lang="es-GT" sz="1800" b="1" kern="1200" baseline="0" dirty="0" smtClean="0">
                          <a:solidFill>
                            <a:srgbClr val="FFFFFF"/>
                          </a:solidFill>
                          <a:effectLst/>
                          <a:latin typeface="Calibri"/>
                          <a:ea typeface="Times New Roman"/>
                          <a:cs typeface="Arial"/>
                        </a:rPr>
                        <a:t> </a:t>
                      </a:r>
                      <a:r>
                        <a:rPr kumimoji="0" lang="es-GT" sz="1800" b="1" kern="1200" baseline="0" dirty="0" err="1" smtClean="0">
                          <a:solidFill>
                            <a:srgbClr val="FFFFFF"/>
                          </a:solidFill>
                          <a:effectLst/>
                          <a:latin typeface="Calibri"/>
                          <a:ea typeface="Times New Roman"/>
                          <a:cs typeface="Arial"/>
                        </a:rPr>
                        <a:t>but</a:t>
                      </a:r>
                      <a:r>
                        <a:rPr kumimoji="0" lang="es-GT" sz="1800" b="1" kern="1200" baseline="0" dirty="0" smtClean="0">
                          <a:solidFill>
                            <a:srgbClr val="FFFFFF"/>
                          </a:solidFill>
                          <a:effectLst/>
                          <a:latin typeface="Calibri"/>
                          <a:ea typeface="Times New Roman"/>
                          <a:cs typeface="Arial"/>
                        </a:rPr>
                        <a:t> </a:t>
                      </a:r>
                      <a:r>
                        <a:rPr kumimoji="0" lang="es-GT" sz="1800" b="1" kern="1200" baseline="0" dirty="0" err="1" smtClean="0">
                          <a:solidFill>
                            <a:srgbClr val="FFFFFF"/>
                          </a:solidFill>
                          <a:effectLst/>
                          <a:latin typeface="Calibri"/>
                          <a:ea typeface="Times New Roman"/>
                          <a:cs typeface="Arial"/>
                        </a:rPr>
                        <a:t>not</a:t>
                      </a:r>
                      <a:r>
                        <a:rPr kumimoji="0" lang="es-GT" sz="1800" b="1" kern="1200" baseline="0" dirty="0" smtClean="0">
                          <a:solidFill>
                            <a:srgbClr val="FFFFFF"/>
                          </a:solidFill>
                          <a:effectLst/>
                          <a:latin typeface="Calibri"/>
                          <a:ea typeface="Times New Roman"/>
                          <a:cs typeface="Arial"/>
                        </a:rPr>
                        <a:t> in </a:t>
                      </a:r>
                      <a:r>
                        <a:rPr kumimoji="0" lang="es-GT" sz="1800" b="1" kern="1200" baseline="0" dirty="0" err="1" smtClean="0">
                          <a:solidFill>
                            <a:srgbClr val="FFFFFF"/>
                          </a:solidFill>
                          <a:effectLst/>
                          <a:latin typeface="Calibri"/>
                          <a:ea typeface="Times New Roman"/>
                          <a:cs typeface="Arial"/>
                        </a:rPr>
                        <a:t>force</a:t>
                      </a:r>
                      <a:endParaRPr kumimoji="0" lang="es-GT" sz="1800" b="1" kern="1200" dirty="0">
                        <a:solidFill>
                          <a:srgbClr val="FFFFFF"/>
                        </a:solidFill>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algn="ctr" rtl="0" eaLnBrk="1" latinLnBrk="0" hangingPunct="1">
                        <a:lnSpc>
                          <a:spcPct val="115000"/>
                        </a:lnSpc>
                        <a:spcAft>
                          <a:spcPts val="1000"/>
                        </a:spcAft>
                      </a:pPr>
                      <a:r>
                        <a:rPr kumimoji="0" lang="es-GT" sz="2000" b="1" kern="1200" dirty="0" err="1" smtClean="0">
                          <a:solidFill>
                            <a:srgbClr val="FFFFFF"/>
                          </a:solidFill>
                          <a:effectLst/>
                          <a:latin typeface="Calibri"/>
                          <a:ea typeface="Times New Roman"/>
                          <a:cs typeface="Arial"/>
                        </a:rPr>
                        <a:t>Proposed</a:t>
                      </a:r>
                      <a:r>
                        <a:rPr kumimoji="0" lang="es-GT" sz="2000" b="1" kern="1200" dirty="0" smtClean="0">
                          <a:solidFill>
                            <a:srgbClr val="FFFFFF"/>
                          </a:solidFill>
                          <a:effectLst/>
                          <a:latin typeface="Calibri"/>
                          <a:ea typeface="Times New Roman"/>
                          <a:cs typeface="Arial"/>
                        </a:rPr>
                        <a:t> </a:t>
                      </a:r>
                      <a:r>
                        <a:rPr kumimoji="0" lang="es-GT" sz="2000" b="1" kern="1200" dirty="0" err="1" smtClean="0">
                          <a:solidFill>
                            <a:srgbClr val="FFFFFF"/>
                          </a:solidFill>
                          <a:effectLst/>
                          <a:latin typeface="Calibri"/>
                          <a:ea typeface="Times New Roman"/>
                          <a:cs typeface="Arial"/>
                        </a:rPr>
                        <a:t>Trade</a:t>
                      </a:r>
                      <a:r>
                        <a:rPr kumimoji="0" lang="es-GT" sz="2000" b="1" kern="1200" dirty="0" smtClean="0">
                          <a:solidFill>
                            <a:srgbClr val="FFFFFF"/>
                          </a:solidFill>
                          <a:effectLst/>
                          <a:latin typeface="Calibri"/>
                          <a:ea typeface="Times New Roman"/>
                          <a:cs typeface="Arial"/>
                        </a:rPr>
                        <a:t> </a:t>
                      </a:r>
                      <a:r>
                        <a:rPr kumimoji="0" lang="es-GT" sz="2000" b="1" kern="1200" dirty="0" err="1" smtClean="0">
                          <a:solidFill>
                            <a:srgbClr val="FFFFFF"/>
                          </a:solidFill>
                          <a:effectLst/>
                          <a:latin typeface="Calibri"/>
                          <a:ea typeface="Times New Roman"/>
                          <a:cs typeface="Arial"/>
                        </a:rPr>
                        <a:t>Agreements</a:t>
                      </a:r>
                      <a:r>
                        <a:rPr kumimoji="0" lang="es-GT" sz="2000" b="1" kern="1200" dirty="0" smtClean="0">
                          <a:solidFill>
                            <a:srgbClr val="FFFFFF"/>
                          </a:solidFill>
                          <a:effectLst/>
                          <a:latin typeface="Calibri"/>
                          <a:ea typeface="Times New Roman"/>
                          <a:cs typeface="Arial"/>
                        </a:rPr>
                        <a:t> </a:t>
                      </a:r>
                      <a:endParaRPr kumimoji="0" lang="es-GT" sz="2000" b="1" kern="1200" dirty="0">
                        <a:solidFill>
                          <a:srgbClr val="FFFFFF"/>
                        </a:solidFill>
                        <a:effectLst/>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r>
              <a:tr h="3903342">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lvl="0" indent="0" algn="just">
                        <a:lnSpc>
                          <a:spcPct val="115000"/>
                        </a:lnSpc>
                        <a:spcAft>
                          <a:spcPts val="0"/>
                        </a:spcAft>
                        <a:buFont typeface="Arial" panose="020B0604020202020204" pitchFamily="34" charset="0"/>
                        <a:buNone/>
                      </a:pPr>
                      <a:r>
                        <a:rPr lang="es-GT" sz="1400" b="1" i="0" u="sng" dirty="0" err="1" smtClean="0">
                          <a:solidFill>
                            <a:schemeClr val="tx2"/>
                          </a:solidFill>
                          <a:effectLst/>
                          <a:latin typeface="Calibri" panose="020F0502020204030204" pitchFamily="34" charset="0"/>
                          <a:ea typeface="Calibri"/>
                          <a:cs typeface="Times New Roman"/>
                        </a:rPr>
                        <a:t>Association</a:t>
                      </a:r>
                      <a:r>
                        <a:rPr lang="es-GT" sz="1400" b="1" i="0" u="sng" baseline="0" dirty="0" smtClean="0">
                          <a:solidFill>
                            <a:schemeClr val="tx2"/>
                          </a:solidFill>
                          <a:effectLst/>
                          <a:latin typeface="Calibri" panose="020F0502020204030204" pitchFamily="34" charset="0"/>
                          <a:ea typeface="Calibri"/>
                          <a:cs typeface="Times New Roman"/>
                        </a:rPr>
                        <a:t> </a:t>
                      </a:r>
                      <a:r>
                        <a:rPr lang="es-GT" sz="1400" b="1" i="0" u="sng" baseline="0" dirty="0" err="1" smtClean="0">
                          <a:solidFill>
                            <a:schemeClr val="tx2"/>
                          </a:solidFill>
                          <a:effectLst/>
                          <a:latin typeface="Calibri" panose="020F0502020204030204" pitchFamily="34" charset="0"/>
                          <a:ea typeface="Calibri"/>
                          <a:cs typeface="Times New Roman"/>
                        </a:rPr>
                        <a:t>Agreement</a:t>
                      </a:r>
                      <a:r>
                        <a:rPr lang="es-GT" sz="1400" b="1" i="0" u="sng" baseline="0" dirty="0" smtClean="0">
                          <a:solidFill>
                            <a:schemeClr val="tx2"/>
                          </a:solidFill>
                          <a:effectLst/>
                          <a:latin typeface="Calibri" panose="020F0502020204030204" pitchFamily="34" charset="0"/>
                          <a:ea typeface="Calibri"/>
                          <a:cs typeface="Times New Roman"/>
                        </a:rPr>
                        <a:t>: </a:t>
                      </a:r>
                      <a:r>
                        <a:rPr lang="es-GT" sz="1400" b="0" i="0" u="none" baseline="0" dirty="0" err="1" smtClean="0">
                          <a:solidFill>
                            <a:schemeClr val="tx2"/>
                          </a:solidFill>
                          <a:effectLst/>
                          <a:latin typeface="Calibri" panose="020F0502020204030204" pitchFamily="34" charset="0"/>
                          <a:ea typeface="Calibri"/>
                          <a:cs typeface="Times New Roman"/>
                        </a:rPr>
                        <a:t>between</a:t>
                      </a:r>
                      <a:r>
                        <a:rPr lang="es-GT" sz="1400" b="0" i="0" u="none" baseline="0" dirty="0" smtClean="0">
                          <a:solidFill>
                            <a:schemeClr val="tx2"/>
                          </a:solidFill>
                          <a:effectLst/>
                          <a:latin typeface="Calibri" panose="020F0502020204030204" pitchFamily="34" charset="0"/>
                          <a:ea typeface="Calibri"/>
                          <a:cs typeface="Times New Roman"/>
                        </a:rPr>
                        <a:t> Central America and </a:t>
                      </a:r>
                      <a:r>
                        <a:rPr lang="es-GT" sz="1400" b="0" i="0" u="none" baseline="0" dirty="0" err="1" smtClean="0">
                          <a:solidFill>
                            <a:schemeClr val="tx2"/>
                          </a:solidFill>
                          <a:effectLst/>
                          <a:latin typeface="Calibri" panose="020F0502020204030204" pitchFamily="34" charset="0"/>
                          <a:ea typeface="Calibri"/>
                          <a:cs typeface="Times New Roman"/>
                        </a:rPr>
                        <a:t>the</a:t>
                      </a:r>
                      <a:r>
                        <a:rPr lang="es-GT" sz="1400" b="0" i="0" u="none" baseline="0" dirty="0" smtClean="0">
                          <a:solidFill>
                            <a:schemeClr val="tx2"/>
                          </a:solidFill>
                          <a:effectLst/>
                          <a:latin typeface="Calibri" panose="020F0502020204030204" pitchFamily="34" charset="0"/>
                          <a:ea typeface="Calibri"/>
                          <a:cs typeface="Times New Roman"/>
                        </a:rPr>
                        <a:t> </a:t>
                      </a:r>
                      <a:r>
                        <a:rPr lang="es-GT" sz="1400" b="0" i="0" u="none" baseline="0" dirty="0" err="1" smtClean="0">
                          <a:solidFill>
                            <a:schemeClr val="tx2"/>
                          </a:solidFill>
                          <a:effectLst/>
                          <a:latin typeface="Calibri" panose="020F0502020204030204" pitchFamily="34" charset="0"/>
                          <a:ea typeface="Calibri"/>
                          <a:cs typeface="Times New Roman"/>
                        </a:rPr>
                        <a:t>European</a:t>
                      </a:r>
                      <a:r>
                        <a:rPr lang="es-GT" sz="1400" b="0" i="0" u="none" baseline="0" dirty="0" smtClean="0">
                          <a:solidFill>
                            <a:schemeClr val="tx2"/>
                          </a:solidFill>
                          <a:effectLst/>
                          <a:latin typeface="Calibri" panose="020F0502020204030204" pitchFamily="34" charset="0"/>
                          <a:ea typeface="Calibri"/>
                          <a:cs typeface="Times New Roman"/>
                        </a:rPr>
                        <a:t> </a:t>
                      </a:r>
                      <a:r>
                        <a:rPr lang="es-GT" sz="1400" b="0" i="0" u="none" baseline="0" dirty="0" err="1" smtClean="0">
                          <a:solidFill>
                            <a:schemeClr val="tx2"/>
                          </a:solidFill>
                          <a:effectLst/>
                          <a:latin typeface="Calibri" panose="020F0502020204030204" pitchFamily="34" charset="0"/>
                          <a:ea typeface="Calibri"/>
                          <a:cs typeface="Times New Roman"/>
                        </a:rPr>
                        <a:t>Union</a:t>
                      </a:r>
                      <a:endParaRPr lang="es-GT" sz="1400" b="0" i="0" u="none" baseline="0" dirty="0" smtClean="0">
                        <a:solidFill>
                          <a:schemeClr val="tx2"/>
                        </a:solidFill>
                        <a:effectLst/>
                        <a:latin typeface="Calibri" panose="020F0502020204030204" pitchFamily="34" charset="0"/>
                        <a:ea typeface="Calibri"/>
                        <a:cs typeface="Times New Roman"/>
                      </a:endParaRPr>
                    </a:p>
                    <a:p>
                      <a:pPr marL="0" lvl="0" indent="0" algn="just">
                        <a:lnSpc>
                          <a:spcPct val="115000"/>
                        </a:lnSpc>
                        <a:spcAft>
                          <a:spcPts val="0"/>
                        </a:spcAft>
                        <a:buFont typeface="Arial" panose="020B0604020202020204" pitchFamily="34" charset="0"/>
                        <a:buNone/>
                      </a:pPr>
                      <a:endParaRPr lang="es-GT" sz="1400" i="0" dirty="0" smtClean="0">
                        <a:solidFill>
                          <a:schemeClr val="tx2"/>
                        </a:solidFill>
                        <a:effectLst/>
                        <a:latin typeface="Calibri" panose="020F0502020204030204" pitchFamily="34" charset="0"/>
                        <a:ea typeface="Calibri"/>
                        <a:cs typeface="Times New Roman"/>
                      </a:endParaRPr>
                    </a:p>
                    <a:p>
                      <a:pPr marL="0" lvl="0" indent="0" algn="just">
                        <a:lnSpc>
                          <a:spcPct val="115000"/>
                        </a:lnSpc>
                        <a:spcAft>
                          <a:spcPts val="0"/>
                        </a:spcAft>
                        <a:buFont typeface="Symbol"/>
                        <a:buNone/>
                      </a:pPr>
                      <a:r>
                        <a:rPr lang="es-GT" sz="1400" b="1" i="0" u="sng" dirty="0" smtClean="0">
                          <a:solidFill>
                            <a:schemeClr val="tx2"/>
                          </a:solidFill>
                          <a:effectLst/>
                          <a:latin typeface="Calibri" panose="020F0502020204030204" pitchFamily="34" charset="0"/>
                          <a:ea typeface="Calibri"/>
                          <a:cs typeface="Times New Roman"/>
                        </a:rPr>
                        <a:t>Free </a:t>
                      </a:r>
                      <a:r>
                        <a:rPr lang="es-GT" sz="1400" b="1" i="0" u="sng" dirty="0" err="1" smtClean="0">
                          <a:solidFill>
                            <a:schemeClr val="tx2"/>
                          </a:solidFill>
                          <a:effectLst/>
                          <a:latin typeface="Calibri" panose="020F0502020204030204" pitchFamily="34" charset="0"/>
                          <a:ea typeface="Calibri"/>
                          <a:cs typeface="Times New Roman"/>
                        </a:rPr>
                        <a:t>Trade</a:t>
                      </a:r>
                      <a:r>
                        <a:rPr lang="es-GT" sz="1400" b="1" i="0" u="sng" dirty="0" smtClean="0">
                          <a:solidFill>
                            <a:schemeClr val="tx2"/>
                          </a:solidFill>
                          <a:effectLst/>
                          <a:latin typeface="Calibri" panose="020F0502020204030204" pitchFamily="34" charset="0"/>
                          <a:ea typeface="Calibri"/>
                          <a:cs typeface="Times New Roman"/>
                        </a:rPr>
                        <a:t> </a:t>
                      </a:r>
                      <a:r>
                        <a:rPr lang="es-GT" sz="1400" b="1" i="0" u="sng" dirty="0" err="1" smtClean="0">
                          <a:solidFill>
                            <a:schemeClr val="tx2"/>
                          </a:solidFill>
                          <a:effectLst/>
                          <a:latin typeface="Calibri" panose="020F0502020204030204" pitchFamily="34" charset="0"/>
                          <a:ea typeface="Calibri"/>
                          <a:cs typeface="Times New Roman"/>
                        </a:rPr>
                        <a:t>Agreements</a:t>
                      </a:r>
                      <a:r>
                        <a:rPr lang="es-GT" sz="1400" b="1" i="0" u="sng" baseline="0" dirty="0" smtClean="0">
                          <a:solidFill>
                            <a:schemeClr val="tx2"/>
                          </a:solidFill>
                          <a:effectLst/>
                          <a:latin typeface="Calibri" panose="020F0502020204030204" pitchFamily="34" charset="0"/>
                          <a:ea typeface="Calibri"/>
                          <a:cs typeface="Times New Roman"/>
                        </a:rPr>
                        <a:t>:</a:t>
                      </a:r>
                    </a:p>
                    <a:p>
                      <a:pPr marL="0" lvl="0" indent="0" algn="just">
                        <a:lnSpc>
                          <a:spcPct val="115000"/>
                        </a:lnSpc>
                        <a:spcAft>
                          <a:spcPts val="0"/>
                        </a:spcAft>
                        <a:buFont typeface="Symbol"/>
                        <a:buNone/>
                      </a:pPr>
                      <a:r>
                        <a:rPr lang="es-GT" sz="1400" i="0" dirty="0" smtClean="0">
                          <a:solidFill>
                            <a:schemeClr val="tx2"/>
                          </a:solidFill>
                          <a:effectLst/>
                          <a:latin typeface="Calibri" panose="020F0502020204030204" pitchFamily="34" charset="0"/>
                          <a:ea typeface="Calibri"/>
                          <a:cs typeface="Times New Roman"/>
                        </a:rPr>
                        <a:t>Chile</a:t>
                      </a:r>
                      <a:endParaRPr lang="es-GT" sz="1400" i="0" dirty="0">
                        <a:solidFill>
                          <a:schemeClr val="tx2"/>
                        </a:solidFill>
                        <a:effectLst/>
                        <a:latin typeface="Calibri" panose="020F0502020204030204" pitchFamily="34" charset="0"/>
                        <a:ea typeface="Calibri"/>
                        <a:cs typeface="Times New Roman"/>
                      </a:endParaRPr>
                    </a:p>
                    <a:p>
                      <a:pPr marL="0" lvl="0" indent="0" algn="just">
                        <a:lnSpc>
                          <a:spcPct val="115000"/>
                        </a:lnSpc>
                        <a:spcAft>
                          <a:spcPts val="0"/>
                        </a:spcAft>
                        <a:buFont typeface="Symbol"/>
                        <a:buNone/>
                      </a:pPr>
                      <a:r>
                        <a:rPr lang="es-GT" sz="1400" i="0" dirty="0" smtClean="0">
                          <a:solidFill>
                            <a:schemeClr val="tx2"/>
                          </a:solidFill>
                          <a:effectLst/>
                          <a:latin typeface="Calibri" panose="020F0502020204030204" pitchFamily="34" charset="0"/>
                          <a:ea typeface="Calibri"/>
                          <a:cs typeface="Times New Roman"/>
                        </a:rPr>
                        <a:t>Colombia</a:t>
                      </a:r>
                    </a:p>
                    <a:p>
                      <a:pPr marL="0" lvl="0" indent="0" algn="just">
                        <a:lnSpc>
                          <a:spcPct val="115000"/>
                        </a:lnSpc>
                        <a:spcAft>
                          <a:spcPts val="0"/>
                        </a:spcAft>
                        <a:buFont typeface="Symbol"/>
                        <a:buNone/>
                      </a:pPr>
                      <a:r>
                        <a:rPr lang="es-GT" sz="1400" i="0" dirty="0" err="1" smtClean="0">
                          <a:solidFill>
                            <a:schemeClr val="tx2"/>
                          </a:solidFill>
                          <a:effectLst/>
                          <a:latin typeface="Calibri" panose="020F0502020204030204" pitchFamily="34" charset="0"/>
                          <a:ea typeface="Calibri"/>
                          <a:cs typeface="Times New Roman"/>
                        </a:rPr>
                        <a:t>Taiwan</a:t>
                      </a:r>
                      <a:endParaRPr lang="es-GT" sz="1400" i="0" dirty="0" smtClean="0">
                        <a:solidFill>
                          <a:schemeClr val="tx2"/>
                        </a:solidFill>
                        <a:effectLst/>
                        <a:latin typeface="Calibri" panose="020F0502020204030204" pitchFamily="34" charset="0"/>
                        <a:ea typeface="Calibri"/>
                        <a:cs typeface="Times New Roman"/>
                      </a:endParaRPr>
                    </a:p>
                    <a:p>
                      <a:pPr marL="0" lvl="0" indent="0" algn="just">
                        <a:lnSpc>
                          <a:spcPct val="115000"/>
                        </a:lnSpc>
                        <a:spcAft>
                          <a:spcPts val="0"/>
                        </a:spcAft>
                        <a:buFont typeface="Symbol"/>
                        <a:buNone/>
                      </a:pPr>
                      <a:r>
                        <a:rPr lang="es-GT" sz="1400" i="0" dirty="0" smtClean="0">
                          <a:solidFill>
                            <a:schemeClr val="tx2"/>
                          </a:solidFill>
                          <a:effectLst/>
                          <a:latin typeface="Calibri" panose="020F0502020204030204" pitchFamily="34" charset="0"/>
                          <a:ea typeface="Calibri"/>
                          <a:cs typeface="Times New Roman"/>
                        </a:rPr>
                        <a:t>DR-CAFTA</a:t>
                      </a:r>
                    </a:p>
                    <a:p>
                      <a:pPr marL="0" lvl="0" indent="0" algn="just">
                        <a:lnSpc>
                          <a:spcPct val="115000"/>
                        </a:lnSpc>
                        <a:spcAft>
                          <a:spcPts val="0"/>
                        </a:spcAft>
                        <a:buFont typeface="Symbol"/>
                        <a:buNone/>
                      </a:pPr>
                      <a:r>
                        <a:rPr lang="es-GT" sz="1400" i="0" dirty="0" smtClean="0">
                          <a:solidFill>
                            <a:schemeClr val="tx2"/>
                          </a:solidFill>
                          <a:effectLst/>
                          <a:latin typeface="Calibri" panose="020F0502020204030204" pitchFamily="34" charset="0"/>
                          <a:ea typeface="Calibri"/>
                          <a:cs typeface="Times New Roman"/>
                        </a:rPr>
                        <a:t>Panama</a:t>
                      </a:r>
                    </a:p>
                    <a:p>
                      <a:pPr marL="0" lvl="0" indent="0" algn="just">
                        <a:lnSpc>
                          <a:spcPct val="115000"/>
                        </a:lnSpc>
                        <a:spcAft>
                          <a:spcPts val="0"/>
                        </a:spcAft>
                        <a:buFont typeface="Symbol"/>
                        <a:buNone/>
                      </a:pPr>
                      <a:r>
                        <a:rPr lang="es-GT" sz="1400" i="0" dirty="0" smtClean="0">
                          <a:solidFill>
                            <a:schemeClr val="tx2"/>
                          </a:solidFill>
                          <a:effectLst/>
                          <a:latin typeface="Calibri" panose="020F0502020204030204" pitchFamily="34" charset="0"/>
                          <a:ea typeface="Calibri"/>
                          <a:cs typeface="Times New Roman"/>
                        </a:rPr>
                        <a:t>Central America</a:t>
                      </a:r>
                      <a:r>
                        <a:rPr lang="es-GT" sz="1400" i="0" baseline="0" dirty="0" smtClean="0">
                          <a:solidFill>
                            <a:schemeClr val="tx2"/>
                          </a:solidFill>
                          <a:effectLst/>
                          <a:latin typeface="Calibri" panose="020F0502020204030204" pitchFamily="34" charset="0"/>
                          <a:ea typeface="Calibri"/>
                          <a:cs typeface="Times New Roman"/>
                        </a:rPr>
                        <a:t> –</a:t>
                      </a:r>
                      <a:r>
                        <a:rPr lang="es-GT" sz="1400" i="0" dirty="0" smtClean="0">
                          <a:solidFill>
                            <a:schemeClr val="tx2"/>
                          </a:solidFill>
                          <a:effectLst/>
                          <a:latin typeface="Calibri" panose="020F0502020204030204" pitchFamily="34" charset="0"/>
                          <a:ea typeface="Calibri"/>
                          <a:cs typeface="Times New Roman"/>
                        </a:rPr>
                        <a:t> Mexico</a:t>
                      </a:r>
                    </a:p>
                    <a:p>
                      <a:pPr marL="0" lvl="0" indent="0" algn="just">
                        <a:lnSpc>
                          <a:spcPct val="115000"/>
                        </a:lnSpc>
                        <a:spcAft>
                          <a:spcPts val="0"/>
                        </a:spcAft>
                        <a:buFont typeface="Symbol"/>
                        <a:buNone/>
                      </a:pPr>
                      <a:r>
                        <a:rPr lang="es-GT" sz="1400" b="1" i="0" u="sng" dirty="0" err="1" smtClean="0">
                          <a:solidFill>
                            <a:schemeClr val="tx2"/>
                          </a:solidFill>
                          <a:effectLst/>
                          <a:latin typeface="Calibri" panose="020F0502020204030204" pitchFamily="34" charset="0"/>
                          <a:ea typeface="Calibri"/>
                          <a:cs typeface="Times New Roman"/>
                        </a:rPr>
                        <a:t>Partial</a:t>
                      </a:r>
                      <a:r>
                        <a:rPr lang="es-GT" sz="1400" b="1" i="0" u="sng" dirty="0" smtClean="0">
                          <a:solidFill>
                            <a:schemeClr val="tx2"/>
                          </a:solidFill>
                          <a:effectLst/>
                          <a:latin typeface="Calibri" panose="020F0502020204030204" pitchFamily="34" charset="0"/>
                          <a:ea typeface="Calibri"/>
                          <a:cs typeface="Times New Roman"/>
                        </a:rPr>
                        <a:t> </a:t>
                      </a:r>
                      <a:r>
                        <a:rPr lang="es-GT" sz="1400" b="1" i="0" u="sng" dirty="0" err="1" smtClean="0">
                          <a:solidFill>
                            <a:schemeClr val="tx2"/>
                          </a:solidFill>
                          <a:effectLst/>
                          <a:latin typeface="Calibri" panose="020F0502020204030204" pitchFamily="34" charset="0"/>
                          <a:ea typeface="Calibri"/>
                          <a:cs typeface="Times New Roman"/>
                        </a:rPr>
                        <a:t>Scope</a:t>
                      </a:r>
                      <a:r>
                        <a:rPr lang="es-GT" sz="1400" b="1" i="0" u="sng" dirty="0" smtClean="0">
                          <a:solidFill>
                            <a:schemeClr val="tx2"/>
                          </a:solidFill>
                          <a:effectLst/>
                          <a:latin typeface="Calibri" panose="020F0502020204030204" pitchFamily="34" charset="0"/>
                          <a:ea typeface="Calibri"/>
                          <a:cs typeface="Times New Roman"/>
                        </a:rPr>
                        <a:t> </a:t>
                      </a:r>
                      <a:r>
                        <a:rPr lang="es-GT" sz="1400" b="1" i="0" u="sng" dirty="0" err="1" smtClean="0">
                          <a:solidFill>
                            <a:schemeClr val="tx2"/>
                          </a:solidFill>
                          <a:effectLst/>
                          <a:latin typeface="Calibri" panose="020F0502020204030204" pitchFamily="34" charset="0"/>
                          <a:ea typeface="Calibri"/>
                          <a:cs typeface="Times New Roman"/>
                        </a:rPr>
                        <a:t>Agreements</a:t>
                      </a:r>
                      <a:r>
                        <a:rPr lang="es-GT" sz="1400" b="1" i="0" u="sng" dirty="0" smtClean="0">
                          <a:solidFill>
                            <a:schemeClr val="tx2"/>
                          </a:solidFill>
                          <a:effectLst/>
                          <a:latin typeface="Calibri" panose="020F0502020204030204" pitchFamily="34" charset="0"/>
                          <a:ea typeface="Calibri"/>
                          <a:cs typeface="Times New Roman"/>
                        </a:rPr>
                        <a:t>:</a:t>
                      </a:r>
                    </a:p>
                    <a:p>
                      <a:pPr marL="0" lvl="0" indent="0" algn="just">
                        <a:lnSpc>
                          <a:spcPct val="115000"/>
                        </a:lnSpc>
                        <a:spcAft>
                          <a:spcPts val="0"/>
                        </a:spcAft>
                        <a:buFont typeface="Arial" panose="020B0604020202020204" pitchFamily="34" charset="0"/>
                        <a:buNone/>
                      </a:pPr>
                      <a:r>
                        <a:rPr lang="es-GT" sz="1400" i="0" dirty="0" smtClean="0">
                          <a:solidFill>
                            <a:schemeClr val="tx2"/>
                          </a:solidFill>
                          <a:effectLst/>
                          <a:latin typeface="Calibri" panose="020F0502020204030204" pitchFamily="34" charset="0"/>
                          <a:ea typeface="Calibri"/>
                          <a:cs typeface="Times New Roman"/>
                        </a:rPr>
                        <a:t>Belice</a:t>
                      </a:r>
                    </a:p>
                    <a:p>
                      <a:pPr marL="0" lvl="0" indent="0" algn="just">
                        <a:lnSpc>
                          <a:spcPct val="115000"/>
                        </a:lnSpc>
                        <a:spcAft>
                          <a:spcPts val="0"/>
                        </a:spcAft>
                        <a:buFont typeface="Arial" panose="020B0604020202020204" pitchFamily="34" charset="0"/>
                        <a:buNone/>
                      </a:pPr>
                      <a:r>
                        <a:rPr lang="es-GT" sz="1400" i="0" dirty="0" smtClean="0">
                          <a:solidFill>
                            <a:schemeClr val="tx2"/>
                          </a:solidFill>
                          <a:effectLst/>
                          <a:latin typeface="Calibri" panose="020F0502020204030204" pitchFamily="34" charset="0"/>
                          <a:ea typeface="Calibri"/>
                          <a:cs typeface="Times New Roman"/>
                        </a:rPr>
                        <a:t>Ecuador</a:t>
                      </a:r>
                    </a:p>
                    <a:p>
                      <a:pPr marL="0" lvl="0" indent="0" algn="just">
                        <a:lnSpc>
                          <a:spcPct val="115000"/>
                        </a:lnSpc>
                        <a:spcAft>
                          <a:spcPts val="0"/>
                        </a:spcAft>
                        <a:buFont typeface="Symbol"/>
                        <a:buNone/>
                      </a:pPr>
                      <a:r>
                        <a:rPr lang="es-GT" sz="1400" i="0" dirty="0" smtClean="0">
                          <a:solidFill>
                            <a:schemeClr val="tx2"/>
                          </a:solidFill>
                          <a:effectLst/>
                          <a:latin typeface="Calibri" panose="020F0502020204030204" pitchFamily="34" charset="0"/>
                          <a:ea typeface="Calibri"/>
                          <a:cs typeface="Times New Roman"/>
                        </a:rPr>
                        <a:t>Venezuela</a:t>
                      </a:r>
                    </a:p>
                    <a:p>
                      <a:pPr marL="0" lvl="0" indent="0" algn="just">
                        <a:lnSpc>
                          <a:spcPct val="115000"/>
                        </a:lnSpc>
                        <a:spcAft>
                          <a:spcPts val="0"/>
                        </a:spcAft>
                        <a:buFont typeface="Symbol"/>
                        <a:buNone/>
                      </a:pPr>
                      <a:r>
                        <a:rPr lang="es-GT" sz="1400" i="0" dirty="0" smtClean="0">
                          <a:solidFill>
                            <a:schemeClr val="tx2"/>
                          </a:solidFill>
                          <a:effectLst/>
                          <a:latin typeface="Calibri" panose="020F0502020204030204" pitchFamily="34" charset="0"/>
                          <a:ea typeface="Calibri"/>
                          <a:cs typeface="Times New Roman"/>
                        </a:rPr>
                        <a:t>Cuba</a:t>
                      </a:r>
                      <a:endParaRPr lang="es-GT" sz="1400" i="0" dirty="0">
                        <a:solidFill>
                          <a:schemeClr val="tx2"/>
                        </a:solidFill>
                        <a:effectLst/>
                        <a:latin typeface="Calibri" panose="020F0502020204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algn="ctr">
                        <a:lnSpc>
                          <a:spcPct val="115000"/>
                        </a:lnSpc>
                        <a:spcAft>
                          <a:spcPts val="0"/>
                        </a:spcAft>
                      </a:pPr>
                      <a:r>
                        <a:rPr lang="es-GT" sz="1400" dirty="0">
                          <a:solidFill>
                            <a:schemeClr val="tx2"/>
                          </a:solidFill>
                          <a:effectLst/>
                          <a:latin typeface="Calibri"/>
                          <a:ea typeface="Calibri"/>
                          <a:cs typeface="Times New Roman"/>
                        </a:rPr>
                        <a:t> </a:t>
                      </a:r>
                    </a:p>
                    <a:p>
                      <a:pPr marL="342900" lvl="0" indent="-342900" algn="just">
                        <a:lnSpc>
                          <a:spcPct val="115000"/>
                        </a:lnSpc>
                        <a:spcAft>
                          <a:spcPts val="0"/>
                        </a:spcAft>
                        <a:buFont typeface="Symbol"/>
                        <a:buChar char=""/>
                      </a:pPr>
                      <a:r>
                        <a:rPr lang="es-GT" sz="1400" dirty="0" smtClean="0">
                          <a:solidFill>
                            <a:schemeClr val="tx2"/>
                          </a:solidFill>
                          <a:effectLst/>
                          <a:latin typeface="Calibri"/>
                          <a:ea typeface="Calibri"/>
                          <a:cs typeface="Times New Roman"/>
                        </a:rPr>
                        <a:t>Central America-</a:t>
                      </a:r>
                      <a:r>
                        <a:rPr lang="es-GT" sz="1400" dirty="0" err="1" smtClean="0">
                          <a:solidFill>
                            <a:schemeClr val="tx2"/>
                          </a:solidFill>
                          <a:effectLst/>
                          <a:latin typeface="Calibri"/>
                          <a:ea typeface="Calibri"/>
                          <a:cs typeface="Times New Roman"/>
                        </a:rPr>
                        <a:t>Korea</a:t>
                      </a:r>
                      <a:r>
                        <a:rPr lang="es-GT" sz="1400" dirty="0" smtClean="0">
                          <a:solidFill>
                            <a:schemeClr val="tx2"/>
                          </a:solidFill>
                          <a:effectLst/>
                          <a:latin typeface="Calibri"/>
                          <a:ea typeface="Calibri"/>
                          <a:cs typeface="Times New Roman"/>
                        </a:rPr>
                        <a:t> Free </a:t>
                      </a:r>
                      <a:r>
                        <a:rPr lang="es-GT" sz="1400" dirty="0" err="1" smtClean="0">
                          <a:solidFill>
                            <a:schemeClr val="tx2"/>
                          </a:solidFill>
                          <a:effectLst/>
                          <a:latin typeface="Calibri"/>
                          <a:ea typeface="Calibri"/>
                          <a:cs typeface="Times New Roman"/>
                        </a:rPr>
                        <a:t>Trade</a:t>
                      </a:r>
                      <a:r>
                        <a:rPr lang="es-GT" sz="1400" dirty="0" smtClean="0">
                          <a:solidFill>
                            <a:schemeClr val="tx2"/>
                          </a:solidFill>
                          <a:effectLst/>
                          <a:latin typeface="Calibri"/>
                          <a:ea typeface="Calibri"/>
                          <a:cs typeface="Times New Roman"/>
                        </a:rPr>
                        <a:t> </a:t>
                      </a:r>
                      <a:r>
                        <a:rPr lang="es-GT" sz="1400" dirty="0" err="1" smtClean="0">
                          <a:solidFill>
                            <a:schemeClr val="tx2"/>
                          </a:solidFill>
                          <a:effectLst/>
                          <a:latin typeface="Calibri"/>
                          <a:ea typeface="Calibri"/>
                          <a:cs typeface="Times New Roman"/>
                        </a:rPr>
                        <a:t>Agreement</a:t>
                      </a:r>
                      <a:endParaRPr lang="es-GT" sz="1400" dirty="0">
                        <a:solidFill>
                          <a:schemeClr val="tx2"/>
                        </a:solidFill>
                        <a:effectLst/>
                        <a:latin typeface="Calibri"/>
                        <a:ea typeface="Calibri"/>
                        <a:cs typeface="Times New Roman"/>
                      </a:endParaRPr>
                    </a:p>
                    <a:p>
                      <a:pPr algn="just">
                        <a:lnSpc>
                          <a:spcPct val="115000"/>
                        </a:lnSpc>
                        <a:spcAft>
                          <a:spcPts val="0"/>
                        </a:spcAft>
                      </a:pPr>
                      <a:r>
                        <a:rPr lang="es-GT" sz="1400" dirty="0">
                          <a:solidFill>
                            <a:schemeClr val="tx2"/>
                          </a:solidFill>
                          <a:effectLst/>
                          <a:latin typeface="Calibri"/>
                          <a:ea typeface="Calibri"/>
                          <a:cs typeface="Times New Roman"/>
                        </a:rPr>
                        <a:t> </a:t>
                      </a:r>
                    </a:p>
                    <a:p>
                      <a:pPr marL="342900" lvl="0" indent="-342900" algn="just">
                        <a:lnSpc>
                          <a:spcPct val="115000"/>
                        </a:lnSpc>
                        <a:spcAft>
                          <a:spcPts val="0"/>
                        </a:spcAft>
                        <a:buFont typeface="Symbol"/>
                        <a:buChar char=""/>
                      </a:pPr>
                      <a:r>
                        <a:rPr lang="es-GT" sz="1400" dirty="0" smtClean="0">
                          <a:solidFill>
                            <a:schemeClr val="tx2"/>
                          </a:solidFill>
                          <a:effectLst/>
                          <a:latin typeface="Calibri"/>
                          <a:ea typeface="Calibri"/>
                          <a:cs typeface="Times New Roman"/>
                        </a:rPr>
                        <a:t>Guatemala-Canada</a:t>
                      </a:r>
                      <a:r>
                        <a:rPr lang="es-GT" sz="1400" baseline="0" dirty="0" smtClean="0">
                          <a:solidFill>
                            <a:schemeClr val="tx2"/>
                          </a:solidFill>
                          <a:effectLst/>
                          <a:latin typeface="Calibri"/>
                          <a:ea typeface="Calibri"/>
                          <a:cs typeface="Times New Roman"/>
                        </a:rPr>
                        <a:t> Free </a:t>
                      </a:r>
                      <a:r>
                        <a:rPr lang="es-GT" sz="1400" baseline="0" dirty="0" err="1" smtClean="0">
                          <a:solidFill>
                            <a:schemeClr val="tx2"/>
                          </a:solidFill>
                          <a:effectLst/>
                          <a:latin typeface="Calibri"/>
                          <a:ea typeface="Calibri"/>
                          <a:cs typeface="Times New Roman"/>
                        </a:rPr>
                        <a:t>Trade</a:t>
                      </a:r>
                      <a:r>
                        <a:rPr lang="es-GT" sz="1400" baseline="0" dirty="0" smtClean="0">
                          <a:solidFill>
                            <a:schemeClr val="tx2"/>
                          </a:solidFill>
                          <a:effectLst/>
                          <a:latin typeface="Calibri"/>
                          <a:ea typeface="Calibri"/>
                          <a:cs typeface="Times New Roman"/>
                        </a:rPr>
                        <a:t> </a:t>
                      </a:r>
                      <a:r>
                        <a:rPr lang="es-GT" sz="1400" baseline="0" dirty="0" err="1" smtClean="0">
                          <a:solidFill>
                            <a:schemeClr val="tx2"/>
                          </a:solidFill>
                          <a:effectLst/>
                          <a:latin typeface="Calibri"/>
                          <a:ea typeface="Calibri"/>
                          <a:cs typeface="Times New Roman"/>
                        </a:rPr>
                        <a:t>Agreement</a:t>
                      </a:r>
                      <a:endParaRPr lang="es-GT" sz="14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algn="ctr">
                        <a:lnSpc>
                          <a:spcPct val="115000"/>
                        </a:lnSpc>
                        <a:spcAft>
                          <a:spcPts val="0"/>
                        </a:spcAft>
                      </a:pPr>
                      <a:r>
                        <a:rPr lang="es-GT" sz="1400" dirty="0">
                          <a:solidFill>
                            <a:schemeClr val="tx2"/>
                          </a:solidFill>
                          <a:effectLst/>
                          <a:latin typeface="Calibri"/>
                          <a:ea typeface="Calibri"/>
                          <a:cs typeface="Times New Roman"/>
                        </a:rPr>
                        <a:t> </a:t>
                      </a:r>
                    </a:p>
                    <a:p>
                      <a:pPr marL="342900" lvl="0" indent="-342900" algn="just">
                        <a:lnSpc>
                          <a:spcPct val="115000"/>
                        </a:lnSpc>
                        <a:spcAft>
                          <a:spcPts val="0"/>
                        </a:spcAft>
                        <a:buFont typeface="Symbol"/>
                        <a:buChar char=""/>
                      </a:pPr>
                      <a:r>
                        <a:rPr lang="es-GT" sz="1400" dirty="0" smtClean="0">
                          <a:solidFill>
                            <a:schemeClr val="tx2"/>
                          </a:solidFill>
                          <a:effectLst/>
                          <a:latin typeface="Calibri"/>
                          <a:ea typeface="Calibri"/>
                          <a:cs typeface="Times New Roman"/>
                        </a:rPr>
                        <a:t>EFTA-Central</a:t>
                      </a:r>
                      <a:r>
                        <a:rPr lang="es-GT" sz="1400" baseline="0" dirty="0" smtClean="0">
                          <a:solidFill>
                            <a:schemeClr val="tx2"/>
                          </a:solidFill>
                          <a:effectLst/>
                          <a:latin typeface="Calibri"/>
                          <a:ea typeface="Calibri"/>
                          <a:cs typeface="Times New Roman"/>
                        </a:rPr>
                        <a:t> America Free </a:t>
                      </a:r>
                      <a:r>
                        <a:rPr lang="es-GT" sz="1400" baseline="0" dirty="0" err="1" smtClean="0">
                          <a:solidFill>
                            <a:schemeClr val="tx2"/>
                          </a:solidFill>
                          <a:effectLst/>
                          <a:latin typeface="Calibri"/>
                          <a:ea typeface="Calibri"/>
                          <a:cs typeface="Times New Roman"/>
                        </a:rPr>
                        <a:t>Trade</a:t>
                      </a:r>
                      <a:r>
                        <a:rPr lang="es-GT" sz="1400" baseline="0" dirty="0" smtClean="0">
                          <a:solidFill>
                            <a:schemeClr val="tx2"/>
                          </a:solidFill>
                          <a:effectLst/>
                          <a:latin typeface="Calibri"/>
                          <a:ea typeface="Calibri"/>
                          <a:cs typeface="Times New Roman"/>
                        </a:rPr>
                        <a:t> </a:t>
                      </a:r>
                      <a:r>
                        <a:rPr lang="es-GT" sz="1400" baseline="0" dirty="0" err="1" smtClean="0">
                          <a:solidFill>
                            <a:schemeClr val="tx2"/>
                          </a:solidFill>
                          <a:effectLst/>
                          <a:latin typeface="Calibri"/>
                          <a:ea typeface="Calibri"/>
                          <a:cs typeface="Times New Roman"/>
                        </a:rPr>
                        <a:t>Agreement</a:t>
                      </a:r>
                      <a:endParaRPr lang="es-GT" sz="1400" dirty="0">
                        <a:solidFill>
                          <a:schemeClr val="tx2"/>
                        </a:solidFill>
                        <a:effectLst/>
                        <a:latin typeface="Calibri"/>
                        <a:ea typeface="Calibri"/>
                        <a:cs typeface="Times New Roman"/>
                      </a:endParaRPr>
                    </a:p>
                    <a:p>
                      <a:pPr algn="just">
                        <a:lnSpc>
                          <a:spcPct val="115000"/>
                        </a:lnSpc>
                        <a:spcAft>
                          <a:spcPts val="0"/>
                        </a:spcAft>
                      </a:pPr>
                      <a:r>
                        <a:rPr lang="es-GT" sz="1400" dirty="0">
                          <a:solidFill>
                            <a:schemeClr val="tx2"/>
                          </a:solidFill>
                          <a:effectLst/>
                          <a:latin typeface="Calibri"/>
                          <a:ea typeface="Calibri"/>
                          <a:cs typeface="Times New Roman"/>
                        </a:rPr>
                        <a:t> </a:t>
                      </a:r>
                    </a:p>
                    <a:p>
                      <a:pPr marL="342900" lvl="0" indent="-342900" algn="just">
                        <a:lnSpc>
                          <a:spcPct val="115000"/>
                        </a:lnSpc>
                        <a:spcAft>
                          <a:spcPts val="0"/>
                        </a:spcAft>
                        <a:buFont typeface="Symbol"/>
                        <a:buChar char=""/>
                      </a:pPr>
                      <a:r>
                        <a:rPr lang="es-GT" sz="1400" dirty="0" smtClean="0">
                          <a:solidFill>
                            <a:schemeClr val="tx2"/>
                          </a:solidFill>
                          <a:effectLst/>
                          <a:latin typeface="Calibri"/>
                          <a:ea typeface="Calibri"/>
                          <a:cs typeface="Times New Roman"/>
                        </a:rPr>
                        <a:t>Guatemala-Peru</a:t>
                      </a:r>
                      <a:r>
                        <a:rPr lang="es-GT" sz="1400" baseline="0" dirty="0" smtClean="0">
                          <a:solidFill>
                            <a:schemeClr val="tx2"/>
                          </a:solidFill>
                          <a:effectLst/>
                          <a:latin typeface="Calibri"/>
                          <a:ea typeface="Calibri"/>
                          <a:cs typeface="Times New Roman"/>
                        </a:rPr>
                        <a:t> Free </a:t>
                      </a:r>
                      <a:r>
                        <a:rPr lang="es-GT" sz="1400" baseline="0" dirty="0" err="1" smtClean="0">
                          <a:solidFill>
                            <a:schemeClr val="tx2"/>
                          </a:solidFill>
                          <a:effectLst/>
                          <a:latin typeface="Calibri"/>
                          <a:ea typeface="Calibri"/>
                          <a:cs typeface="Times New Roman"/>
                        </a:rPr>
                        <a:t>Trade</a:t>
                      </a:r>
                      <a:r>
                        <a:rPr lang="es-GT" sz="1400" baseline="0" dirty="0" smtClean="0">
                          <a:solidFill>
                            <a:schemeClr val="tx2"/>
                          </a:solidFill>
                          <a:effectLst/>
                          <a:latin typeface="Calibri"/>
                          <a:ea typeface="Calibri"/>
                          <a:cs typeface="Times New Roman"/>
                        </a:rPr>
                        <a:t> </a:t>
                      </a:r>
                      <a:r>
                        <a:rPr lang="es-GT" sz="1400" baseline="0" dirty="0" err="1" smtClean="0">
                          <a:solidFill>
                            <a:schemeClr val="tx2"/>
                          </a:solidFill>
                          <a:effectLst/>
                          <a:latin typeface="Calibri"/>
                          <a:ea typeface="Calibri"/>
                          <a:cs typeface="Times New Roman"/>
                        </a:rPr>
                        <a:t>Agreement</a:t>
                      </a:r>
                      <a:endParaRPr lang="es-GT" sz="1400" dirty="0">
                        <a:solidFill>
                          <a:schemeClr val="tx2"/>
                        </a:solidFill>
                        <a:effectLst/>
                        <a:latin typeface="Calibri"/>
                        <a:ea typeface="Calibri"/>
                        <a:cs typeface="Times New Roman"/>
                      </a:endParaRPr>
                    </a:p>
                    <a:p>
                      <a:pPr marL="457200">
                        <a:lnSpc>
                          <a:spcPct val="115000"/>
                        </a:lnSpc>
                        <a:spcAft>
                          <a:spcPts val="0"/>
                        </a:spcAft>
                      </a:pPr>
                      <a:r>
                        <a:rPr lang="es-GT" sz="1400" dirty="0">
                          <a:solidFill>
                            <a:schemeClr val="tx2"/>
                          </a:solidFill>
                          <a:effectLst/>
                          <a:latin typeface="Calibri"/>
                          <a:ea typeface="Calibri"/>
                          <a:cs typeface="Times New Roman"/>
                        </a:rPr>
                        <a:t> </a:t>
                      </a:r>
                    </a:p>
                    <a:p>
                      <a:pPr marL="342900" lvl="0" indent="-342900" algn="just">
                        <a:lnSpc>
                          <a:spcPct val="115000"/>
                        </a:lnSpc>
                        <a:spcAft>
                          <a:spcPts val="0"/>
                        </a:spcAft>
                        <a:buFont typeface="Symbol"/>
                        <a:buChar char=""/>
                      </a:pPr>
                      <a:r>
                        <a:rPr lang="es-GT" sz="1400" dirty="0" smtClean="0">
                          <a:solidFill>
                            <a:srgbClr val="FF0000"/>
                          </a:solidFill>
                          <a:effectLst/>
                          <a:latin typeface="Calibri"/>
                          <a:ea typeface="Calibri"/>
                          <a:cs typeface="Times New Roman"/>
                        </a:rPr>
                        <a:t>Guatemala-Trinidad and Tobago </a:t>
                      </a:r>
                      <a:r>
                        <a:rPr lang="es-GT" sz="1400" dirty="0" err="1" smtClean="0">
                          <a:solidFill>
                            <a:srgbClr val="FF0000"/>
                          </a:solidFill>
                          <a:effectLst/>
                          <a:latin typeface="Calibri"/>
                          <a:ea typeface="Calibri"/>
                          <a:cs typeface="Times New Roman"/>
                        </a:rPr>
                        <a:t>Partial</a:t>
                      </a:r>
                      <a:r>
                        <a:rPr lang="es-GT" sz="1400" dirty="0" smtClean="0">
                          <a:solidFill>
                            <a:srgbClr val="FF0000"/>
                          </a:solidFill>
                          <a:effectLst/>
                          <a:latin typeface="Calibri"/>
                          <a:ea typeface="Calibri"/>
                          <a:cs typeface="Times New Roman"/>
                        </a:rPr>
                        <a:t> </a:t>
                      </a:r>
                      <a:r>
                        <a:rPr lang="es-GT" sz="1400" dirty="0" err="1" smtClean="0">
                          <a:solidFill>
                            <a:srgbClr val="FF0000"/>
                          </a:solidFill>
                          <a:effectLst/>
                          <a:latin typeface="Calibri"/>
                          <a:ea typeface="Calibri"/>
                          <a:cs typeface="Times New Roman"/>
                        </a:rPr>
                        <a:t>Scope</a:t>
                      </a:r>
                      <a:r>
                        <a:rPr lang="es-GT" sz="1400" dirty="0" smtClean="0">
                          <a:solidFill>
                            <a:srgbClr val="FF0000"/>
                          </a:solidFill>
                          <a:effectLst/>
                          <a:latin typeface="Calibri"/>
                          <a:ea typeface="Calibri"/>
                          <a:cs typeface="Times New Roman"/>
                        </a:rPr>
                        <a:t> </a:t>
                      </a:r>
                      <a:r>
                        <a:rPr lang="es-GT" sz="1400" dirty="0" err="1" smtClean="0">
                          <a:solidFill>
                            <a:srgbClr val="FF0000"/>
                          </a:solidFill>
                          <a:effectLst/>
                          <a:latin typeface="Calibri"/>
                          <a:ea typeface="Calibri"/>
                          <a:cs typeface="Times New Roman"/>
                        </a:rPr>
                        <a:t>Ageement</a:t>
                      </a:r>
                      <a:endParaRPr lang="es-GT" sz="1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algn="ctr">
                        <a:lnSpc>
                          <a:spcPct val="115000"/>
                        </a:lnSpc>
                        <a:spcAft>
                          <a:spcPts val="0"/>
                        </a:spcAft>
                      </a:pPr>
                      <a:r>
                        <a:rPr lang="es-GT" sz="1400" dirty="0">
                          <a:solidFill>
                            <a:schemeClr val="tx2"/>
                          </a:solidFill>
                          <a:effectLst/>
                          <a:latin typeface="Calibri"/>
                          <a:ea typeface="Calibri"/>
                          <a:cs typeface="Times New Roman"/>
                        </a:rPr>
                        <a:t> </a:t>
                      </a:r>
                    </a:p>
                    <a:p>
                      <a:pPr marL="342900" lvl="0" indent="-342900" algn="just">
                        <a:lnSpc>
                          <a:spcPct val="115000"/>
                        </a:lnSpc>
                        <a:spcAft>
                          <a:spcPts val="0"/>
                        </a:spcAft>
                        <a:buFont typeface="Symbol"/>
                        <a:buChar char=""/>
                      </a:pPr>
                      <a:r>
                        <a:rPr lang="es-GT" sz="1400" dirty="0" smtClean="0">
                          <a:solidFill>
                            <a:schemeClr val="tx2"/>
                          </a:solidFill>
                          <a:effectLst/>
                          <a:latin typeface="Calibri"/>
                          <a:ea typeface="Calibri"/>
                          <a:cs typeface="Times New Roman"/>
                        </a:rPr>
                        <a:t>SICA-CARICOM Free </a:t>
                      </a:r>
                      <a:r>
                        <a:rPr lang="es-GT" sz="1400" dirty="0" err="1" smtClean="0">
                          <a:solidFill>
                            <a:schemeClr val="tx2"/>
                          </a:solidFill>
                          <a:effectLst/>
                          <a:latin typeface="Calibri"/>
                          <a:ea typeface="Calibri"/>
                          <a:cs typeface="Times New Roman"/>
                        </a:rPr>
                        <a:t>Trade</a:t>
                      </a:r>
                      <a:r>
                        <a:rPr lang="es-GT" sz="1400" dirty="0" smtClean="0">
                          <a:solidFill>
                            <a:schemeClr val="tx2"/>
                          </a:solidFill>
                          <a:effectLst/>
                          <a:latin typeface="Calibri"/>
                          <a:ea typeface="Calibri"/>
                          <a:cs typeface="Times New Roman"/>
                        </a:rPr>
                        <a:t> </a:t>
                      </a:r>
                      <a:r>
                        <a:rPr lang="es-GT" sz="1400" dirty="0" err="1" smtClean="0">
                          <a:solidFill>
                            <a:schemeClr val="tx2"/>
                          </a:solidFill>
                          <a:effectLst/>
                          <a:latin typeface="Calibri"/>
                          <a:ea typeface="Calibri"/>
                          <a:cs typeface="Times New Roman"/>
                        </a:rPr>
                        <a:t>Agreement</a:t>
                      </a:r>
                      <a:endParaRPr lang="es-GT" sz="1400" dirty="0">
                        <a:solidFill>
                          <a:schemeClr val="tx2"/>
                        </a:solidFill>
                        <a:effectLst/>
                        <a:latin typeface="Calibri"/>
                        <a:ea typeface="Calibri"/>
                        <a:cs typeface="Times New Roman"/>
                      </a:endParaRPr>
                    </a:p>
                    <a:p>
                      <a:pPr algn="just">
                        <a:lnSpc>
                          <a:spcPct val="115000"/>
                        </a:lnSpc>
                        <a:spcAft>
                          <a:spcPts val="0"/>
                        </a:spcAft>
                      </a:pPr>
                      <a:r>
                        <a:rPr lang="es-GT" sz="1400" dirty="0">
                          <a:solidFill>
                            <a:schemeClr val="tx2"/>
                          </a:solidFill>
                          <a:effectLst/>
                          <a:latin typeface="Calibri"/>
                          <a:ea typeface="Calibri"/>
                          <a:cs typeface="Times New Roman"/>
                        </a:rPr>
                        <a:t> </a:t>
                      </a:r>
                    </a:p>
                    <a:p>
                      <a:pPr marL="342900" lvl="0" indent="-342900" algn="just">
                        <a:lnSpc>
                          <a:spcPct val="115000"/>
                        </a:lnSpc>
                        <a:spcAft>
                          <a:spcPts val="0"/>
                        </a:spcAft>
                        <a:buFont typeface="Symbol"/>
                        <a:buChar char=""/>
                      </a:pPr>
                      <a:r>
                        <a:rPr lang="es-GT" sz="1400" dirty="0" err="1" smtClean="0">
                          <a:solidFill>
                            <a:srgbClr val="002060"/>
                          </a:solidFill>
                          <a:effectLst/>
                          <a:latin typeface="Calibri"/>
                          <a:ea typeface="Calibri"/>
                          <a:cs typeface="Times New Roman"/>
                        </a:rPr>
                        <a:t>Partial</a:t>
                      </a:r>
                      <a:r>
                        <a:rPr lang="es-GT" sz="1400" baseline="0" dirty="0" smtClean="0">
                          <a:solidFill>
                            <a:srgbClr val="002060"/>
                          </a:solidFill>
                          <a:effectLst/>
                          <a:latin typeface="Calibri"/>
                          <a:ea typeface="Calibri"/>
                          <a:cs typeface="Times New Roman"/>
                        </a:rPr>
                        <a:t> </a:t>
                      </a:r>
                      <a:r>
                        <a:rPr lang="es-GT" sz="1400" baseline="0" dirty="0" err="1" smtClean="0">
                          <a:solidFill>
                            <a:srgbClr val="002060"/>
                          </a:solidFill>
                          <a:effectLst/>
                          <a:latin typeface="Calibri"/>
                          <a:ea typeface="Calibri"/>
                          <a:cs typeface="Times New Roman"/>
                        </a:rPr>
                        <a:t>Scope</a:t>
                      </a:r>
                      <a:r>
                        <a:rPr lang="es-GT" sz="1400" baseline="0" dirty="0" smtClean="0">
                          <a:solidFill>
                            <a:srgbClr val="002060"/>
                          </a:solidFill>
                          <a:effectLst/>
                          <a:latin typeface="Calibri"/>
                          <a:ea typeface="Calibri"/>
                          <a:cs typeface="Times New Roman"/>
                        </a:rPr>
                        <a:t> </a:t>
                      </a:r>
                      <a:r>
                        <a:rPr lang="es-GT" sz="1400" baseline="0" dirty="0" err="1" smtClean="0">
                          <a:solidFill>
                            <a:srgbClr val="002060"/>
                          </a:solidFill>
                          <a:effectLst/>
                          <a:latin typeface="Calibri"/>
                          <a:ea typeface="Calibri"/>
                          <a:cs typeface="Times New Roman"/>
                        </a:rPr>
                        <a:t>Agreement</a:t>
                      </a:r>
                      <a:r>
                        <a:rPr lang="es-GT" sz="1400" baseline="0" dirty="0" smtClean="0">
                          <a:solidFill>
                            <a:srgbClr val="002060"/>
                          </a:solidFill>
                          <a:effectLst/>
                          <a:latin typeface="Calibri"/>
                          <a:ea typeface="Calibri"/>
                          <a:cs typeface="Times New Roman"/>
                        </a:rPr>
                        <a:t> </a:t>
                      </a:r>
                      <a:r>
                        <a:rPr lang="es-GT" sz="1400" baseline="0" dirty="0" err="1" smtClean="0">
                          <a:solidFill>
                            <a:srgbClr val="002060"/>
                          </a:solidFill>
                          <a:effectLst/>
                          <a:latin typeface="Calibri"/>
                          <a:ea typeface="Calibri"/>
                          <a:cs typeface="Times New Roman"/>
                        </a:rPr>
                        <a:t>with</a:t>
                      </a:r>
                      <a:r>
                        <a:rPr lang="es-GT" sz="1400" baseline="0" dirty="0" smtClean="0">
                          <a:solidFill>
                            <a:srgbClr val="002060"/>
                          </a:solidFill>
                          <a:effectLst/>
                          <a:latin typeface="Calibri"/>
                          <a:ea typeface="Calibri"/>
                          <a:cs typeface="Times New Roman"/>
                        </a:rPr>
                        <a:t> </a:t>
                      </a:r>
                      <a:r>
                        <a:rPr lang="es-GT" sz="1400" baseline="0" dirty="0" err="1" smtClean="0">
                          <a:solidFill>
                            <a:srgbClr val="002060"/>
                          </a:solidFill>
                          <a:effectLst/>
                          <a:latin typeface="Calibri"/>
                          <a:ea typeface="Calibri"/>
                          <a:cs typeface="Times New Roman"/>
                        </a:rPr>
                        <a:t>Japan</a:t>
                      </a:r>
                      <a:endParaRPr lang="es-GT" sz="1400"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8777740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ES_tradnl" b="1" i="0" noProof="1" smtClean="0">
                <a:solidFill>
                  <a:schemeClr val="tx2"/>
                </a:solidFill>
                <a:ea typeface="+mj-ea"/>
                <a:cs typeface="+mj-cs"/>
              </a:rPr>
              <a:t>Foreign Direct Investment</a:t>
            </a:r>
            <a:r>
              <a:rPr lang="es-ES_tradnl" sz="4000" b="1" i="0" noProof="1" smtClean="0">
                <a:solidFill>
                  <a:schemeClr val="tx2"/>
                </a:solidFill>
                <a:ea typeface="+mj-ea"/>
                <a:cs typeface="+mj-cs"/>
              </a:rPr>
              <a:t/>
            </a:r>
            <a:br>
              <a:rPr lang="es-ES_tradnl" sz="4000" b="1" i="0" noProof="1" smtClean="0">
                <a:solidFill>
                  <a:schemeClr val="tx2"/>
                </a:solidFill>
                <a:ea typeface="+mj-ea"/>
                <a:cs typeface="+mj-cs"/>
              </a:rPr>
            </a:br>
            <a:r>
              <a:rPr lang="en-US" sz="1800" dirty="0"/>
              <a:t/>
            </a:r>
            <a:br>
              <a:rPr lang="en-US" sz="1800" dirty="0"/>
            </a:br>
            <a:r>
              <a:rPr lang="en-US" sz="2200" b="1" dirty="0">
                <a:solidFill>
                  <a:schemeClr val="tx2"/>
                </a:solidFill>
              </a:rPr>
              <a:t>By country of origin and economic activity, in millions of dollars ( </a:t>
            </a:r>
            <a:r>
              <a:rPr lang="en-US" sz="2200" b="1" dirty="0" smtClean="0">
                <a:solidFill>
                  <a:schemeClr val="tx2"/>
                </a:solidFill>
              </a:rPr>
              <a:t>2016 </a:t>
            </a:r>
            <a:r>
              <a:rPr lang="en-US" sz="2200" b="1" dirty="0">
                <a:solidFill>
                  <a:schemeClr val="tx2"/>
                </a:solidFill>
              </a:rPr>
              <a:t>)</a:t>
            </a:r>
            <a:endParaRPr lang="es-ES_tradnl" sz="2200" b="1" noProof="1">
              <a:solidFill>
                <a:schemeClr val="tx2"/>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xmlns="" val="3919156913"/>
              </p:ext>
            </p:extLst>
          </p:nvPr>
        </p:nvGraphicFramePr>
        <p:xfrm>
          <a:off x="179512" y="1412776"/>
          <a:ext cx="8869683" cy="5318760"/>
        </p:xfrm>
        <a:graphic>
          <a:graphicData uri="http://schemas.openxmlformats.org/drawingml/2006/table">
            <a:tbl>
              <a:tblPr/>
              <a:tblGrid>
                <a:gridCol w="1992648"/>
                <a:gridCol w="939499"/>
                <a:gridCol w="969806"/>
                <a:gridCol w="737456"/>
                <a:gridCol w="767763"/>
                <a:gridCol w="962230"/>
                <a:gridCol w="848580"/>
                <a:gridCol w="780391"/>
                <a:gridCol w="871310"/>
              </a:tblGrid>
              <a:tr h="746760">
                <a:tc>
                  <a:txBody>
                    <a:bodyPr/>
                    <a:lstStyle/>
                    <a:p>
                      <a:pPr algn="ctr" fontAlgn="ctr"/>
                      <a:r>
                        <a:rPr lang="es-GT" sz="1000" b="1" i="0" u="none" strike="noStrike" dirty="0">
                          <a:solidFill>
                            <a:srgbClr val="000000"/>
                          </a:solidFill>
                          <a:effectLst/>
                          <a:latin typeface="Calibri"/>
                        </a:rPr>
                        <a:t>País/Sector</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900" b="1" i="0" u="none" strike="noStrike">
                          <a:solidFill>
                            <a:srgbClr val="000000"/>
                          </a:solidFill>
                          <a:effectLst/>
                          <a:latin typeface="Calibri"/>
                        </a:rPr>
                        <a:t>Electricidad</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900" b="1" i="0" u="none" strike="noStrike">
                          <a:solidFill>
                            <a:srgbClr val="000000"/>
                          </a:solidFill>
                          <a:effectLst/>
                          <a:latin typeface="Calibri"/>
                        </a:rPr>
                        <a:t>Industria manufacturera</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900" b="1" i="0" u="none" strike="noStrike">
                          <a:solidFill>
                            <a:srgbClr val="000000"/>
                          </a:solidFill>
                          <a:effectLst/>
                          <a:latin typeface="Calibri"/>
                        </a:rPr>
                        <a:t>Comercio</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900" b="1" i="0" u="none" strike="noStrike">
                          <a:solidFill>
                            <a:srgbClr val="000000"/>
                          </a:solidFill>
                          <a:effectLst/>
                          <a:latin typeface="Calibri"/>
                        </a:rPr>
                        <a:t>Telecomunicaciones</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900" b="1" i="0" u="none" strike="noStrike">
                          <a:solidFill>
                            <a:srgbClr val="000000"/>
                          </a:solidFill>
                          <a:effectLst/>
                          <a:latin typeface="Calibri"/>
                        </a:rPr>
                        <a:t>Agricultura, Petróleo, Minas y Canteras</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900" b="1" i="0" u="none" strike="noStrike">
                          <a:solidFill>
                            <a:srgbClr val="000000"/>
                          </a:solidFill>
                          <a:effectLst/>
                          <a:latin typeface="Calibri"/>
                        </a:rPr>
                        <a:t>Bancos y Aseguradoras</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900" b="1" i="0" u="none" strike="noStrike">
                          <a:solidFill>
                            <a:srgbClr val="000000"/>
                          </a:solidFill>
                          <a:effectLst/>
                          <a:latin typeface="Calibri"/>
                        </a:rPr>
                        <a:t>Otras Actividades</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GT" sz="900" b="1" i="0" u="none" strike="noStrike">
                          <a:solidFill>
                            <a:srgbClr val="000000"/>
                          </a:solidFill>
                          <a:effectLst/>
                          <a:latin typeface="Calibri"/>
                        </a:rPr>
                        <a:t>Total</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l" fontAlgn="ctr"/>
                      <a:r>
                        <a:rPr lang="es-GT" sz="900" b="1" i="0" u="none" strike="noStrike">
                          <a:solidFill>
                            <a:srgbClr val="000000"/>
                          </a:solidFill>
                          <a:effectLst/>
                          <a:latin typeface="Calibri"/>
                        </a:rPr>
                        <a:t>Total</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dirty="0" smtClean="0">
                          <a:solidFill>
                            <a:srgbClr val="000000"/>
                          </a:solidFill>
                          <a:effectLst/>
                          <a:latin typeface="Calibri"/>
                        </a:rPr>
                        <a:t>207.2</a:t>
                      </a:r>
                      <a:endParaRPr lang="es-GT" sz="900" b="1" i="0" u="none" strike="noStrike" dirty="0">
                        <a:solidFill>
                          <a:srgbClr val="000000"/>
                        </a:solidFill>
                        <a:effectLst/>
                        <a:latin typeface="Calibri"/>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dirty="0" smtClean="0">
                          <a:solidFill>
                            <a:srgbClr val="000000"/>
                          </a:solidFill>
                          <a:effectLst/>
                          <a:latin typeface="Calibri"/>
                        </a:rPr>
                        <a:t>166.2</a:t>
                      </a:r>
                      <a:endParaRPr lang="es-GT" sz="900" b="1" i="0" u="none" strike="noStrike" dirty="0">
                        <a:solidFill>
                          <a:srgbClr val="000000"/>
                        </a:solidFill>
                        <a:effectLst/>
                        <a:latin typeface="Calibri"/>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dirty="0" smtClean="0">
                          <a:solidFill>
                            <a:srgbClr val="000000"/>
                          </a:solidFill>
                          <a:effectLst/>
                          <a:latin typeface="Calibri"/>
                        </a:rPr>
                        <a:t>235.9</a:t>
                      </a:r>
                      <a:endParaRPr lang="es-GT" sz="900" b="1" i="0" u="none" strike="noStrike" dirty="0">
                        <a:solidFill>
                          <a:srgbClr val="000000"/>
                        </a:solidFill>
                        <a:effectLst/>
                        <a:latin typeface="Calibri"/>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dirty="0" smtClean="0">
                          <a:solidFill>
                            <a:srgbClr val="000000"/>
                          </a:solidFill>
                          <a:effectLst/>
                          <a:latin typeface="Calibri"/>
                        </a:rPr>
                        <a:t>113.1</a:t>
                      </a:r>
                      <a:endParaRPr lang="es-GT" sz="900" b="1" i="0" u="none" strike="noStrike" dirty="0">
                        <a:solidFill>
                          <a:srgbClr val="000000"/>
                        </a:solidFill>
                        <a:effectLst/>
                        <a:latin typeface="Calibri"/>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dirty="0" smtClean="0">
                          <a:solidFill>
                            <a:srgbClr val="000000"/>
                          </a:solidFill>
                          <a:effectLst/>
                          <a:latin typeface="Calibri"/>
                        </a:rPr>
                        <a:t>31.6</a:t>
                      </a:r>
                      <a:endParaRPr lang="es-GT" sz="900" b="1" i="0" u="none" strike="noStrike" dirty="0">
                        <a:solidFill>
                          <a:srgbClr val="000000"/>
                        </a:solidFill>
                        <a:effectLst/>
                        <a:latin typeface="Calibri"/>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dirty="0" smtClean="0">
                          <a:solidFill>
                            <a:srgbClr val="000000"/>
                          </a:solidFill>
                          <a:effectLst/>
                          <a:latin typeface="Calibri"/>
                        </a:rPr>
                        <a:t>68.6</a:t>
                      </a:r>
                      <a:endParaRPr lang="es-GT" sz="900" b="1" i="0" u="none" strike="noStrike" dirty="0">
                        <a:solidFill>
                          <a:srgbClr val="000000"/>
                        </a:solidFill>
                        <a:effectLst/>
                        <a:latin typeface="Calibri"/>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dirty="0" smtClean="0">
                          <a:solidFill>
                            <a:srgbClr val="000000"/>
                          </a:solidFill>
                          <a:effectLst/>
                          <a:latin typeface="Calibri"/>
                        </a:rPr>
                        <a:t>56.5</a:t>
                      </a:r>
                      <a:endParaRPr lang="es-GT" sz="900" b="1" i="0" u="none" strike="noStrike" dirty="0">
                        <a:solidFill>
                          <a:srgbClr val="000000"/>
                        </a:solidFill>
                        <a:effectLst/>
                        <a:latin typeface="Calibri"/>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dirty="0" smtClean="0">
                          <a:solidFill>
                            <a:srgbClr val="000000"/>
                          </a:solidFill>
                          <a:effectLst/>
                          <a:latin typeface="Calibri"/>
                        </a:rPr>
                        <a:t>879.1</a:t>
                      </a:r>
                      <a:endParaRPr lang="es-GT" sz="900" b="1" i="0" u="none" strike="noStrike" dirty="0">
                        <a:solidFill>
                          <a:srgbClr val="000000"/>
                        </a:solidFill>
                        <a:effectLst/>
                        <a:latin typeface="Calibri"/>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1000">
                <a:tc>
                  <a:txBody>
                    <a:bodyPr/>
                    <a:lstStyle/>
                    <a:p>
                      <a:pPr algn="l" fontAlgn="ctr"/>
                      <a:r>
                        <a:rPr lang="es-GT" sz="900" b="1" i="0" u="none" strike="noStrike">
                          <a:solidFill>
                            <a:srgbClr val="000000"/>
                          </a:solidFill>
                          <a:effectLst/>
                          <a:latin typeface="Calibri"/>
                        </a:rPr>
                        <a:t>Centroamérica y República  Dominicana</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dirty="0" smtClean="0">
                          <a:solidFill>
                            <a:srgbClr val="000000"/>
                          </a:solidFill>
                          <a:effectLst/>
                          <a:latin typeface="Calibri"/>
                        </a:rPr>
                        <a:t>1.7</a:t>
                      </a:r>
                      <a:endParaRPr lang="es-GT" sz="900" b="1" i="0" u="none" strike="noStrike" dirty="0">
                        <a:solidFill>
                          <a:srgbClr val="000000"/>
                        </a:solidFill>
                        <a:effectLst/>
                        <a:latin typeface="Calibri"/>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dirty="0" smtClean="0">
                          <a:solidFill>
                            <a:srgbClr val="000000"/>
                          </a:solidFill>
                          <a:effectLst/>
                          <a:latin typeface="Calibri"/>
                        </a:rPr>
                        <a:t>13.0</a:t>
                      </a:r>
                      <a:endParaRPr lang="es-GT" sz="900" b="1" i="0" u="none" strike="noStrike" dirty="0">
                        <a:solidFill>
                          <a:srgbClr val="000000"/>
                        </a:solidFill>
                        <a:effectLst/>
                        <a:latin typeface="Calibri"/>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dirty="0" smtClean="0">
                          <a:solidFill>
                            <a:srgbClr val="000000"/>
                          </a:solidFill>
                          <a:effectLst/>
                          <a:latin typeface="Calibri"/>
                        </a:rPr>
                        <a:t>25.0</a:t>
                      </a:r>
                      <a:endParaRPr lang="es-GT" sz="900" b="1" i="0" u="none" strike="noStrike" dirty="0">
                        <a:solidFill>
                          <a:srgbClr val="000000"/>
                        </a:solidFill>
                        <a:effectLst/>
                        <a:latin typeface="Calibri"/>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dirty="0" smtClean="0">
                          <a:solidFill>
                            <a:srgbClr val="000000"/>
                          </a:solidFill>
                          <a:effectLst/>
                          <a:latin typeface="Calibri"/>
                        </a:rPr>
                        <a:t>1.5</a:t>
                      </a:r>
                      <a:endParaRPr lang="es-GT" sz="900" b="1" i="0" u="none" strike="noStrike" dirty="0">
                        <a:solidFill>
                          <a:srgbClr val="000000"/>
                        </a:solidFill>
                        <a:effectLst/>
                        <a:latin typeface="Calibri"/>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a:solidFill>
                            <a:srgbClr val="000000"/>
                          </a:solidFill>
                          <a:effectLst/>
                          <a:latin typeface="Calibri"/>
                        </a:rPr>
                        <a:t>0.0</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dirty="0" smtClean="0">
                          <a:solidFill>
                            <a:srgbClr val="000000"/>
                          </a:solidFill>
                          <a:effectLst/>
                          <a:latin typeface="Calibri"/>
                        </a:rPr>
                        <a:t>-1.4</a:t>
                      </a:r>
                      <a:endParaRPr lang="es-GT" sz="900" b="1" i="0" u="none" strike="noStrike" dirty="0">
                        <a:solidFill>
                          <a:srgbClr val="000000"/>
                        </a:solidFill>
                        <a:effectLst/>
                        <a:latin typeface="Calibri"/>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dirty="0" smtClean="0">
                          <a:solidFill>
                            <a:srgbClr val="000000"/>
                          </a:solidFill>
                          <a:effectLst/>
                          <a:latin typeface="Calibri"/>
                        </a:rPr>
                        <a:t>3.0</a:t>
                      </a:r>
                      <a:endParaRPr lang="es-GT" sz="900" b="1" i="0" u="none" strike="noStrike" dirty="0">
                        <a:solidFill>
                          <a:srgbClr val="000000"/>
                        </a:solidFill>
                        <a:effectLst/>
                        <a:latin typeface="Calibri"/>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dirty="0" smtClean="0">
                          <a:solidFill>
                            <a:srgbClr val="000000"/>
                          </a:solidFill>
                          <a:effectLst/>
                          <a:latin typeface="Calibri"/>
                        </a:rPr>
                        <a:t>42.8</a:t>
                      </a:r>
                      <a:endParaRPr lang="es-GT" sz="900" b="1" i="0" u="none" strike="noStrike" dirty="0">
                        <a:solidFill>
                          <a:srgbClr val="000000"/>
                        </a:solidFill>
                        <a:effectLst/>
                        <a:latin typeface="Calibri"/>
                      </a:endParaRP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90500">
                <a:tc>
                  <a:txBody>
                    <a:bodyPr/>
                    <a:lstStyle/>
                    <a:p>
                      <a:pPr algn="l" fontAlgn="b"/>
                      <a:r>
                        <a:rPr lang="es-GT" sz="900" b="0" i="0" u="none" strike="noStrike">
                          <a:solidFill>
                            <a:srgbClr val="000000"/>
                          </a:solidFill>
                          <a:effectLst/>
                          <a:latin typeface="Calibri"/>
                        </a:rPr>
                        <a:t>Honduras</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6.0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8.3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14.1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Panamá</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7.9</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5.6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-2.6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12.6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El Salvador</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6.6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2.2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10.8</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Costa Rica</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3.4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2.2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4.4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Nicaragua</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ctr"/>
                      <a:r>
                        <a:rPr lang="es-GT" sz="900" b="1" i="0" u="none" strike="noStrike">
                          <a:solidFill>
                            <a:srgbClr val="000000"/>
                          </a:solidFill>
                          <a:effectLst/>
                          <a:latin typeface="Calibri"/>
                        </a:rPr>
                        <a:t>Principales Países</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a:solidFill>
                            <a:srgbClr val="000000"/>
                          </a:solidFill>
                          <a:effectLst/>
                          <a:latin typeface="Calibri"/>
                        </a:rPr>
                        <a:t>307.7</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a:solidFill>
                            <a:srgbClr val="000000"/>
                          </a:solidFill>
                          <a:effectLst/>
                          <a:latin typeface="Calibri"/>
                        </a:rPr>
                        <a:t>117.4</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a:solidFill>
                            <a:srgbClr val="000000"/>
                          </a:solidFill>
                          <a:effectLst/>
                          <a:latin typeface="Calibri"/>
                        </a:rPr>
                        <a:t>101.0</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a:solidFill>
                            <a:srgbClr val="000000"/>
                          </a:solidFill>
                          <a:effectLst/>
                          <a:latin typeface="Calibri"/>
                        </a:rPr>
                        <a:t>90.7</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a:solidFill>
                            <a:srgbClr val="000000"/>
                          </a:solidFill>
                          <a:effectLst/>
                          <a:latin typeface="Calibri"/>
                        </a:rPr>
                        <a:t>88.8</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a:solidFill>
                            <a:srgbClr val="000000"/>
                          </a:solidFill>
                          <a:effectLst/>
                          <a:latin typeface="Calibri"/>
                        </a:rPr>
                        <a:t>71.2</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a:solidFill>
                            <a:srgbClr val="000000"/>
                          </a:solidFill>
                          <a:effectLst/>
                          <a:latin typeface="Calibri"/>
                        </a:rPr>
                        <a:t>43.7</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GT" sz="900" b="1" i="0" u="none" strike="noStrike">
                          <a:solidFill>
                            <a:srgbClr val="000000"/>
                          </a:solidFill>
                          <a:effectLst/>
                          <a:latin typeface="Calibri"/>
                        </a:rPr>
                        <a:t>820.5</a:t>
                      </a:r>
                    </a:p>
                  </a:txBody>
                  <a:tcPr marL="6289" marR="6289" marT="6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90500">
                <a:tc>
                  <a:txBody>
                    <a:bodyPr/>
                    <a:lstStyle/>
                    <a:p>
                      <a:pPr algn="l" fontAlgn="b"/>
                      <a:r>
                        <a:rPr lang="es-GT" sz="900" b="0" i="0" u="none" strike="noStrike">
                          <a:solidFill>
                            <a:srgbClr val="000000"/>
                          </a:solidFill>
                          <a:effectLst/>
                          <a:latin typeface="Calibri"/>
                        </a:rPr>
                        <a:t>Estados Unidos de América</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165.4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41.3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49.5</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6.5</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1.5</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12.6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276.1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Colombia</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85.1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1.5</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23.5</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111.4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México</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9.7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25.4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32.0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9.5</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4.4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81.1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España</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3.7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8.0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12.6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20.5</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46.1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Luxemburgo</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39.3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39.3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Canadá</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35.3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36.5</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Rusia</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30.9</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30.9</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Corea del Sur</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22.5</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0.8</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23.6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Israel</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7.3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10.7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18.0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Suiza</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14.1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0.9</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14.9</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Alemania</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0.5</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14.1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14.4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Taiwán</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Inglaterra</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1.0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0.8</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-4.7</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2.9</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Portugal</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0.0</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GT" sz="900" b="0" i="0" u="none" strike="noStrike">
                          <a:solidFill>
                            <a:srgbClr val="000000"/>
                          </a:solidFill>
                          <a:effectLst/>
                          <a:latin typeface="Calibri"/>
                        </a:rPr>
                        <a:t>Otros</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48.6</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22.3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dirty="0">
                          <a:solidFill>
                            <a:srgbClr val="000000"/>
                          </a:solidFill>
                          <a:effectLst/>
                          <a:latin typeface="Calibri"/>
                        </a:rPr>
                        <a:t>5.3</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-0.2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dirty="0">
                          <a:solidFill>
                            <a:srgbClr val="000000"/>
                          </a:solidFill>
                          <a:effectLst/>
                          <a:latin typeface="Calibri"/>
                        </a:rPr>
                        <a:t>18.2</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24.4</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a:solidFill>
                            <a:srgbClr val="000000"/>
                          </a:solidFill>
                          <a:effectLst/>
                          <a:latin typeface="Calibri"/>
                        </a:rPr>
                        <a:t>8.5</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900" b="0" i="0" u="none" strike="noStrike" dirty="0">
                          <a:solidFill>
                            <a:srgbClr val="000000"/>
                          </a:solidFill>
                          <a:effectLst/>
                          <a:latin typeface="Calibri"/>
                        </a:rPr>
                        <a:t>127.1</a:t>
                      </a:r>
                    </a:p>
                  </a:txBody>
                  <a:tcPr marL="6289" marR="6289" marT="62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13 Elipse"/>
          <p:cNvSpPr/>
          <p:nvPr/>
        </p:nvSpPr>
        <p:spPr>
          <a:xfrm>
            <a:off x="8290560" y="2087880"/>
            <a:ext cx="594360" cy="411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xmlns="" val="27648348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8864" y="116632"/>
            <a:ext cx="8229600" cy="1143000"/>
          </a:xfrm>
        </p:spPr>
        <p:txBody>
          <a:bodyPr>
            <a:normAutofit/>
          </a:bodyPr>
          <a:lstStyle/>
          <a:p>
            <a:pPr>
              <a:lnSpc>
                <a:spcPct val="80000"/>
              </a:lnSpc>
              <a:spcBef>
                <a:spcPts val="0"/>
              </a:spcBef>
            </a:pPr>
            <a:r>
              <a:rPr lang="es-GT" sz="4000" b="1" dirty="0" err="1" smtClean="0">
                <a:solidFill>
                  <a:schemeClr val="tx2"/>
                </a:solidFill>
              </a:rPr>
              <a:t>Foreign</a:t>
            </a:r>
            <a:r>
              <a:rPr lang="es-GT" sz="4000" b="1" dirty="0" smtClean="0">
                <a:solidFill>
                  <a:schemeClr val="tx2"/>
                </a:solidFill>
              </a:rPr>
              <a:t> </a:t>
            </a:r>
            <a:r>
              <a:rPr lang="es-GT" sz="4000" b="1" dirty="0" err="1" smtClean="0">
                <a:solidFill>
                  <a:schemeClr val="tx2"/>
                </a:solidFill>
              </a:rPr>
              <a:t>Direct</a:t>
            </a:r>
            <a:r>
              <a:rPr lang="es-GT" sz="4000" b="1" dirty="0" smtClean="0">
                <a:solidFill>
                  <a:schemeClr val="tx2"/>
                </a:solidFill>
              </a:rPr>
              <a:t> </a:t>
            </a:r>
            <a:r>
              <a:rPr lang="es-GT" sz="4000" b="1" dirty="0" err="1" smtClean="0">
                <a:solidFill>
                  <a:schemeClr val="tx2"/>
                </a:solidFill>
              </a:rPr>
              <a:t>Investment</a:t>
            </a:r>
            <a:r>
              <a:rPr lang="es-GT" sz="4000" b="1" dirty="0" smtClean="0">
                <a:solidFill>
                  <a:schemeClr val="tx2"/>
                </a:solidFill>
              </a:rPr>
              <a:t> </a:t>
            </a:r>
            <a:br>
              <a:rPr lang="es-GT" sz="4000" b="1" dirty="0" smtClean="0">
                <a:solidFill>
                  <a:schemeClr val="tx2"/>
                </a:solidFill>
              </a:rPr>
            </a:br>
            <a:r>
              <a:rPr lang="es-GT" sz="4000" b="1" dirty="0" err="1" smtClean="0">
                <a:solidFill>
                  <a:schemeClr val="tx2"/>
                </a:solidFill>
              </a:rPr>
              <a:t>by</a:t>
            </a:r>
            <a:r>
              <a:rPr lang="es-GT" sz="4000" b="1" dirty="0" smtClean="0">
                <a:solidFill>
                  <a:schemeClr val="tx2"/>
                </a:solidFill>
              </a:rPr>
              <a:t> </a:t>
            </a:r>
            <a:r>
              <a:rPr lang="es-GT" sz="4000" b="1" dirty="0" err="1" smtClean="0">
                <a:solidFill>
                  <a:schemeClr val="tx2"/>
                </a:solidFill>
              </a:rPr>
              <a:t>Sectors</a:t>
            </a:r>
            <a:r>
              <a:rPr lang="es-GT" sz="4000" b="1" dirty="0" smtClean="0">
                <a:solidFill>
                  <a:schemeClr val="tx2"/>
                </a:solidFill>
              </a:rPr>
              <a:t> 2016 </a:t>
            </a:r>
            <a:r>
              <a:rPr lang="es-GT" sz="2000" b="1" dirty="0" smtClean="0">
                <a:solidFill>
                  <a:schemeClr val="tx2"/>
                </a:solidFill>
              </a:rPr>
              <a:t>(  </a:t>
            </a:r>
            <a:r>
              <a:rPr lang="es-GT" sz="2000" b="1" dirty="0" err="1" smtClean="0">
                <a:solidFill>
                  <a:schemeClr val="tx2"/>
                </a:solidFill>
              </a:rPr>
              <a:t>until</a:t>
            </a:r>
            <a:r>
              <a:rPr lang="es-GT" sz="2000" b="1" dirty="0" smtClean="0">
                <a:solidFill>
                  <a:schemeClr val="tx2"/>
                </a:solidFill>
              </a:rPr>
              <a:t> </a:t>
            </a:r>
            <a:r>
              <a:rPr lang="es-GT" sz="2000" b="1" dirty="0" err="1" smtClean="0">
                <a:solidFill>
                  <a:schemeClr val="tx2"/>
                </a:solidFill>
              </a:rPr>
              <a:t>September</a:t>
            </a:r>
            <a:r>
              <a:rPr lang="es-GT" sz="2000" b="1" dirty="0" smtClean="0">
                <a:solidFill>
                  <a:schemeClr val="tx2"/>
                </a:solidFill>
              </a:rPr>
              <a:t>)</a:t>
            </a:r>
            <a:endParaRPr lang="es-GT" sz="2000" b="1" dirty="0">
              <a:solidFill>
                <a:schemeClr val="tx2"/>
              </a:solidFill>
            </a:endParaRPr>
          </a:p>
        </p:txBody>
      </p:sp>
      <p:graphicFrame>
        <p:nvGraphicFramePr>
          <p:cNvPr id="6" name="1 Gráfico"/>
          <p:cNvGraphicFramePr>
            <a:graphicFrameLocks/>
          </p:cNvGraphicFramePr>
          <p:nvPr>
            <p:extLst>
              <p:ext uri="{D42A27DB-BD31-4B8C-83A1-F6EECF244321}">
                <p14:modId xmlns:p14="http://schemas.microsoft.com/office/powerpoint/2010/main" xmlns="" val="1469995858"/>
              </p:ext>
            </p:extLst>
          </p:nvPr>
        </p:nvGraphicFramePr>
        <p:xfrm>
          <a:off x="-612576" y="1124744"/>
          <a:ext cx="10127952" cy="5937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22777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a:bodyPr>
          <a:lstStyle/>
          <a:p>
            <a:pPr algn="ctr" defTabSz="914400">
              <a:lnSpc>
                <a:spcPct val="80000"/>
              </a:lnSpc>
              <a:spcBef>
                <a:spcPts val="0"/>
              </a:spcBef>
              <a:buNone/>
            </a:pPr>
            <a:r>
              <a:rPr lang="es-ES_tradnl" sz="4000" b="1" noProof="1" smtClean="0">
                <a:solidFill>
                  <a:srgbClr val="FF0000"/>
                </a:solidFill>
              </a:rPr>
              <a:t>Where to invest?</a:t>
            </a:r>
            <a:endParaRPr lang="es-ES_tradnl" sz="4000" b="1" i="0" noProof="1">
              <a:solidFill>
                <a:srgbClr val="FF0000"/>
              </a:solidFill>
            </a:endParaRPr>
          </a:p>
        </p:txBody>
      </p:sp>
      <p:sp>
        <p:nvSpPr>
          <p:cNvPr id="3" name="2 Marcador de contenido"/>
          <p:cNvSpPr>
            <a:spLocks noGrp="1"/>
          </p:cNvSpPr>
          <p:nvPr>
            <p:ph idx="1"/>
          </p:nvPr>
        </p:nvSpPr>
        <p:spPr>
          <a:xfrm>
            <a:off x="467544" y="1988840"/>
            <a:ext cx="8229600" cy="4525963"/>
          </a:xfrm>
        </p:spPr>
        <p:txBody>
          <a:bodyPr>
            <a:normAutofit fontScale="92500" lnSpcReduction="20000"/>
          </a:bodyPr>
          <a:lstStyle/>
          <a:p>
            <a:pPr marL="514350" indent="-514350" algn="just">
              <a:buFont typeface="+mj-lt"/>
              <a:buAutoNum type="arabicPeriod"/>
            </a:pPr>
            <a:r>
              <a:rPr lang="es-ES" dirty="0" err="1" smtClean="0">
                <a:solidFill>
                  <a:schemeClr val="tx2"/>
                </a:solidFill>
                <a:latin typeface="+mj-lt"/>
              </a:rPr>
              <a:t>Call</a:t>
            </a:r>
            <a:r>
              <a:rPr lang="es-ES" dirty="0" smtClean="0">
                <a:solidFill>
                  <a:schemeClr val="tx2"/>
                </a:solidFill>
                <a:latin typeface="+mj-lt"/>
              </a:rPr>
              <a:t> Centers and Business </a:t>
            </a:r>
            <a:r>
              <a:rPr lang="es-ES" dirty="0" err="1" smtClean="0">
                <a:solidFill>
                  <a:schemeClr val="tx2"/>
                </a:solidFill>
                <a:latin typeface="+mj-lt"/>
              </a:rPr>
              <a:t>Process</a:t>
            </a:r>
            <a:r>
              <a:rPr lang="es-ES" dirty="0" smtClean="0">
                <a:solidFill>
                  <a:schemeClr val="tx2"/>
                </a:solidFill>
                <a:latin typeface="+mj-lt"/>
              </a:rPr>
              <a:t> </a:t>
            </a:r>
            <a:r>
              <a:rPr lang="es-ES" dirty="0" err="1" smtClean="0">
                <a:solidFill>
                  <a:schemeClr val="tx2"/>
                </a:solidFill>
                <a:latin typeface="+mj-lt"/>
              </a:rPr>
              <a:t>Outsourcing</a:t>
            </a:r>
            <a:r>
              <a:rPr lang="es-ES" dirty="0">
                <a:solidFill>
                  <a:schemeClr val="tx2"/>
                </a:solidFill>
                <a:latin typeface="+mj-lt"/>
              </a:rPr>
              <a:t> </a:t>
            </a:r>
            <a:endParaRPr lang="es-ES" dirty="0" smtClean="0">
              <a:solidFill>
                <a:schemeClr val="tx2"/>
              </a:solidFill>
              <a:latin typeface="+mj-lt"/>
            </a:endParaRPr>
          </a:p>
          <a:p>
            <a:pPr marL="514350" indent="-514350" algn="just">
              <a:buFont typeface="+mj-lt"/>
              <a:buAutoNum type="arabicPeriod"/>
            </a:pPr>
            <a:r>
              <a:rPr lang="es-ES" dirty="0" err="1" smtClean="0">
                <a:solidFill>
                  <a:schemeClr val="tx2"/>
                </a:solidFill>
                <a:latin typeface="+mj-lt"/>
              </a:rPr>
              <a:t>Food</a:t>
            </a:r>
            <a:r>
              <a:rPr lang="es-ES" dirty="0" smtClean="0">
                <a:solidFill>
                  <a:schemeClr val="tx2"/>
                </a:solidFill>
                <a:latin typeface="+mj-lt"/>
              </a:rPr>
              <a:t> </a:t>
            </a:r>
            <a:r>
              <a:rPr lang="es-ES" dirty="0" err="1" smtClean="0">
                <a:solidFill>
                  <a:schemeClr val="tx2"/>
                </a:solidFill>
                <a:latin typeface="+mj-lt"/>
              </a:rPr>
              <a:t>Industry</a:t>
            </a:r>
            <a:endParaRPr lang="es-ES" dirty="0" smtClean="0">
              <a:solidFill>
                <a:schemeClr val="tx2"/>
              </a:solidFill>
              <a:latin typeface="+mj-lt"/>
            </a:endParaRPr>
          </a:p>
          <a:p>
            <a:pPr marL="514350" indent="-514350" algn="just">
              <a:buFont typeface="+mj-lt"/>
              <a:buAutoNum type="arabicPeriod"/>
            </a:pPr>
            <a:r>
              <a:rPr lang="es-ES" dirty="0" smtClean="0">
                <a:solidFill>
                  <a:schemeClr val="tx2"/>
                </a:solidFill>
                <a:latin typeface="+mj-lt"/>
              </a:rPr>
              <a:t>Light </a:t>
            </a:r>
            <a:r>
              <a:rPr lang="es-ES" dirty="0" err="1" smtClean="0">
                <a:solidFill>
                  <a:schemeClr val="tx2"/>
                </a:solidFill>
                <a:latin typeface="+mj-lt"/>
              </a:rPr>
              <a:t>Manufacturing</a:t>
            </a:r>
            <a:endParaRPr lang="es-ES" dirty="0" smtClean="0">
              <a:solidFill>
                <a:schemeClr val="tx2"/>
              </a:solidFill>
              <a:latin typeface="+mj-lt"/>
            </a:endParaRPr>
          </a:p>
          <a:p>
            <a:pPr marL="514350" indent="-514350" algn="just">
              <a:buFont typeface="+mj-lt"/>
              <a:buAutoNum type="arabicPeriod"/>
            </a:pPr>
            <a:r>
              <a:rPr lang="es-ES" dirty="0" err="1" smtClean="0">
                <a:solidFill>
                  <a:schemeClr val="tx2"/>
                </a:solidFill>
                <a:latin typeface="+mj-lt"/>
              </a:rPr>
              <a:t>Energy</a:t>
            </a:r>
            <a:r>
              <a:rPr lang="es-ES" dirty="0" smtClean="0">
                <a:solidFill>
                  <a:schemeClr val="tx2"/>
                </a:solidFill>
                <a:latin typeface="+mj-lt"/>
              </a:rPr>
              <a:t> &amp; </a:t>
            </a:r>
            <a:r>
              <a:rPr lang="es-ES" dirty="0" err="1" smtClean="0">
                <a:solidFill>
                  <a:schemeClr val="tx2"/>
                </a:solidFill>
                <a:latin typeface="+mj-lt"/>
              </a:rPr>
              <a:t>Oil</a:t>
            </a:r>
            <a:endParaRPr lang="es-ES" dirty="0" smtClean="0">
              <a:solidFill>
                <a:schemeClr val="tx2"/>
              </a:solidFill>
              <a:latin typeface="+mj-lt"/>
            </a:endParaRPr>
          </a:p>
          <a:p>
            <a:pPr marL="514350" indent="-514350" algn="just">
              <a:buFont typeface="+mj-lt"/>
              <a:buAutoNum type="arabicPeriod"/>
            </a:pPr>
            <a:r>
              <a:rPr lang="es-ES" dirty="0" err="1" smtClean="0">
                <a:solidFill>
                  <a:schemeClr val="tx2"/>
                </a:solidFill>
                <a:latin typeface="+mj-lt"/>
              </a:rPr>
              <a:t>Mining</a:t>
            </a:r>
            <a:endParaRPr lang="es-ES" dirty="0" smtClean="0">
              <a:solidFill>
                <a:schemeClr val="tx2"/>
              </a:solidFill>
              <a:latin typeface="+mj-lt"/>
            </a:endParaRPr>
          </a:p>
          <a:p>
            <a:pPr marL="514350" indent="-514350" algn="just">
              <a:buFont typeface="+mj-lt"/>
              <a:buAutoNum type="arabicPeriod"/>
            </a:pPr>
            <a:r>
              <a:rPr lang="es-ES" dirty="0" err="1" smtClean="0">
                <a:solidFill>
                  <a:schemeClr val="tx2"/>
                </a:solidFill>
                <a:latin typeface="+mj-lt"/>
              </a:rPr>
              <a:t>Garments</a:t>
            </a:r>
            <a:r>
              <a:rPr lang="es-ES" dirty="0" smtClean="0">
                <a:solidFill>
                  <a:schemeClr val="tx2"/>
                </a:solidFill>
                <a:latin typeface="+mj-lt"/>
              </a:rPr>
              <a:t> and Textiles</a:t>
            </a:r>
          </a:p>
          <a:p>
            <a:pPr marL="514350" indent="-514350" algn="just">
              <a:buFont typeface="+mj-lt"/>
              <a:buAutoNum type="arabicPeriod"/>
            </a:pPr>
            <a:r>
              <a:rPr lang="es-ES" dirty="0" err="1" smtClean="0">
                <a:solidFill>
                  <a:schemeClr val="tx2"/>
                </a:solidFill>
                <a:latin typeface="+mj-lt"/>
              </a:rPr>
              <a:t>Tourism</a:t>
            </a:r>
            <a:endParaRPr lang="es-ES" dirty="0" smtClean="0">
              <a:solidFill>
                <a:schemeClr val="tx2"/>
              </a:solidFill>
              <a:latin typeface="+mj-lt"/>
            </a:endParaRPr>
          </a:p>
          <a:p>
            <a:pPr marL="514350" indent="-514350" algn="just">
              <a:buFont typeface="+mj-lt"/>
              <a:buAutoNum type="arabicPeriod"/>
            </a:pPr>
            <a:r>
              <a:rPr lang="es-ES" dirty="0" err="1" smtClean="0">
                <a:solidFill>
                  <a:schemeClr val="tx2"/>
                </a:solidFill>
                <a:latin typeface="+mj-lt"/>
              </a:rPr>
              <a:t>Forestry</a:t>
            </a:r>
            <a:endParaRPr lang="es-ES" dirty="0" smtClean="0">
              <a:solidFill>
                <a:schemeClr val="tx2"/>
              </a:solidFill>
              <a:latin typeface="+mj-lt"/>
            </a:endParaRPr>
          </a:p>
          <a:p>
            <a:pPr marL="514350" indent="-514350" algn="just">
              <a:buFont typeface="+mj-lt"/>
              <a:buAutoNum type="arabicPeriod"/>
            </a:pPr>
            <a:r>
              <a:rPr lang="es-ES" dirty="0" err="1" smtClean="0">
                <a:solidFill>
                  <a:schemeClr val="tx2"/>
                </a:solidFill>
                <a:latin typeface="+mj-lt"/>
              </a:rPr>
              <a:t>Infrastructure</a:t>
            </a:r>
            <a:endParaRPr lang="es-GT" dirty="0">
              <a:solidFill>
                <a:schemeClr val="tx2"/>
              </a:solidFill>
              <a:latin typeface="+mj-lt"/>
            </a:endParaRPr>
          </a:p>
          <a:p>
            <a:pPr marL="0" indent="0" algn="just" fontAlgn="base">
              <a:buNone/>
            </a:pPr>
            <a:endParaRPr lang="es-MX" sz="1800" dirty="0">
              <a:latin typeface="+mj-lt"/>
            </a:endParaRPr>
          </a:p>
        </p:txBody>
      </p:sp>
    </p:spTree>
    <p:extLst>
      <p:ext uri="{BB962C8B-B14F-4D97-AF65-F5344CB8AC3E}">
        <p14:creationId xmlns:p14="http://schemas.microsoft.com/office/powerpoint/2010/main" xmlns="" val="26363321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Autofit/>
          </a:bodyPr>
          <a:lstStyle/>
          <a:p>
            <a:pPr algn="ctr" defTabSz="914400">
              <a:lnSpc>
                <a:spcPct val="80000"/>
              </a:lnSpc>
              <a:spcBef>
                <a:spcPts val="0"/>
              </a:spcBef>
              <a:buNone/>
            </a:pPr>
            <a:r>
              <a:rPr lang="es-ES_tradnl" sz="4000" b="1" i="0" noProof="1" smtClean="0">
                <a:solidFill>
                  <a:schemeClr val="tx2"/>
                </a:solidFill>
                <a:ea typeface="+mj-ea"/>
                <a:cs typeface="+mj-cs"/>
              </a:rPr>
              <a:t>Republic of Guatemala</a:t>
            </a:r>
            <a:endParaRPr lang="es-ES_tradnl" sz="4000" b="1" i="0" noProof="1">
              <a:solidFill>
                <a:schemeClr val="tx2"/>
              </a:solidFill>
              <a:ea typeface="+mj-ea"/>
              <a:cs typeface="+mj-cs"/>
            </a:endParaRPr>
          </a:p>
        </p:txBody>
      </p:sp>
      <p:pic>
        <p:nvPicPr>
          <p:cNvPr id="9" name="8 Marcador de contenido" descr="https://analistasindependientes.files.wordpress.com/2013/07/crimage.jpg"/>
          <p:cNvPicPr>
            <a:picLocks noGrp="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457650" y="2434430"/>
            <a:ext cx="3858766" cy="3010793"/>
          </a:xfrm>
          <a:prstGeom prst="rect">
            <a:avLst/>
          </a:prstGeom>
          <a:noFill/>
          <a:ln>
            <a:solidFill>
              <a:schemeClr val="tx1"/>
            </a:solidFill>
          </a:ln>
        </p:spPr>
      </p:pic>
      <p:sp>
        <p:nvSpPr>
          <p:cNvPr id="6" name="12 CuadroTexto"/>
          <p:cNvSpPr txBox="1">
            <a:spLocks noChangeArrowheads="1"/>
          </p:cNvSpPr>
          <p:nvPr/>
        </p:nvSpPr>
        <p:spPr bwMode="auto">
          <a:xfrm>
            <a:off x="457200" y="2060848"/>
            <a:ext cx="3538736" cy="4216539"/>
          </a:xfrm>
          <a:prstGeom prst="rect">
            <a:avLst/>
          </a:prstGeom>
          <a:solidFill>
            <a:schemeClr val="accent1"/>
          </a:solidFill>
          <a:ln>
            <a:solidFill>
              <a:schemeClr val="tx1"/>
            </a:solidFill>
          </a:ln>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s-ES" sz="1800" b="1" dirty="0">
                <a:solidFill>
                  <a:schemeClr val="bg1"/>
                </a:solidFill>
              </a:rPr>
              <a:t>CAPITAL: </a:t>
            </a:r>
            <a:r>
              <a:rPr lang="en-US" altLang="es-ES" sz="1800" dirty="0" smtClean="0">
                <a:solidFill>
                  <a:schemeClr val="bg1"/>
                </a:solidFill>
              </a:rPr>
              <a:t>Guatemala</a:t>
            </a:r>
          </a:p>
          <a:p>
            <a:pPr eaLnBrk="1" hangingPunct="1">
              <a:spcBef>
                <a:spcPct val="0"/>
              </a:spcBef>
              <a:buFontTx/>
              <a:buNone/>
            </a:pPr>
            <a:endParaRPr lang="en-US" altLang="es-ES" sz="1800" dirty="0">
              <a:solidFill>
                <a:schemeClr val="bg1"/>
              </a:solidFill>
            </a:endParaRPr>
          </a:p>
          <a:p>
            <a:pPr eaLnBrk="1" hangingPunct="1">
              <a:spcBef>
                <a:spcPct val="0"/>
              </a:spcBef>
              <a:buFontTx/>
              <a:buNone/>
            </a:pPr>
            <a:r>
              <a:rPr lang="en-US" altLang="es-ES" sz="1800" b="1" dirty="0">
                <a:solidFill>
                  <a:schemeClr val="bg1"/>
                </a:solidFill>
              </a:rPr>
              <a:t>AREA: </a:t>
            </a:r>
            <a:r>
              <a:rPr lang="en-US" altLang="es-ES" sz="1800" dirty="0" smtClean="0">
                <a:solidFill>
                  <a:schemeClr val="bg1"/>
                </a:solidFill>
              </a:rPr>
              <a:t>108.889 </a:t>
            </a:r>
            <a:r>
              <a:rPr lang="en-US" altLang="es-ES" sz="1800" dirty="0">
                <a:solidFill>
                  <a:schemeClr val="bg1"/>
                </a:solidFill>
              </a:rPr>
              <a:t>Km</a:t>
            </a:r>
            <a:r>
              <a:rPr lang="en-US" altLang="es-ES" sz="1800" baseline="30000" dirty="0">
                <a:solidFill>
                  <a:schemeClr val="bg1"/>
                </a:solidFill>
              </a:rPr>
              <a:t>2</a:t>
            </a:r>
            <a:endParaRPr lang="es-ES" altLang="es-ES" sz="1800" dirty="0">
              <a:solidFill>
                <a:schemeClr val="bg1"/>
              </a:solidFill>
            </a:endParaRPr>
          </a:p>
          <a:p>
            <a:pPr eaLnBrk="1" hangingPunct="1">
              <a:spcBef>
                <a:spcPct val="0"/>
              </a:spcBef>
              <a:buFontTx/>
              <a:buNone/>
            </a:pPr>
            <a:r>
              <a:rPr lang="en-US" altLang="es-ES" sz="1800" b="1" dirty="0" smtClean="0">
                <a:solidFill>
                  <a:schemeClr val="bg1"/>
                </a:solidFill>
              </a:rPr>
              <a:t>TEMPERATURE:  </a:t>
            </a:r>
            <a:r>
              <a:rPr lang="en-US" altLang="es-ES" sz="1800" dirty="0">
                <a:solidFill>
                  <a:schemeClr val="bg1"/>
                </a:solidFill>
              </a:rPr>
              <a:t>15°C – 25°C </a:t>
            </a:r>
          </a:p>
          <a:p>
            <a:pPr eaLnBrk="1" hangingPunct="1">
              <a:spcBef>
                <a:spcPct val="0"/>
              </a:spcBef>
              <a:buFontTx/>
              <a:buNone/>
            </a:pPr>
            <a:r>
              <a:rPr lang="en-US" altLang="es-ES" sz="1800" dirty="0">
                <a:solidFill>
                  <a:schemeClr val="bg1"/>
                </a:solidFill>
              </a:rPr>
              <a:t>(59°F – 77°F)</a:t>
            </a:r>
            <a:endParaRPr lang="es-ES" altLang="es-ES" sz="1800" dirty="0">
              <a:solidFill>
                <a:schemeClr val="bg1"/>
              </a:solidFill>
            </a:endParaRPr>
          </a:p>
          <a:p>
            <a:pPr eaLnBrk="1" hangingPunct="1">
              <a:spcBef>
                <a:spcPct val="0"/>
              </a:spcBef>
              <a:buFontTx/>
              <a:buNone/>
            </a:pPr>
            <a:r>
              <a:rPr lang="en-US" altLang="es-ES" sz="1800" b="1" dirty="0" smtClean="0">
                <a:solidFill>
                  <a:schemeClr val="bg1"/>
                </a:solidFill>
              </a:rPr>
              <a:t>POPULATION:  </a:t>
            </a:r>
            <a:r>
              <a:rPr lang="en-US" altLang="es-ES" sz="1800" dirty="0" smtClean="0">
                <a:solidFill>
                  <a:schemeClr val="bg1"/>
                </a:solidFill>
              </a:rPr>
              <a:t>16 millions inhabitants </a:t>
            </a:r>
            <a:endParaRPr lang="en-US" altLang="es-ES" sz="1800" dirty="0">
              <a:solidFill>
                <a:schemeClr val="bg1"/>
              </a:solidFill>
            </a:endParaRPr>
          </a:p>
          <a:p>
            <a:pPr eaLnBrk="1" hangingPunct="1">
              <a:spcBef>
                <a:spcPct val="0"/>
              </a:spcBef>
              <a:buFontTx/>
              <a:buNone/>
            </a:pPr>
            <a:r>
              <a:rPr lang="en-US" altLang="es-ES" sz="1800" b="1" dirty="0" smtClean="0">
                <a:solidFill>
                  <a:schemeClr val="bg1"/>
                </a:solidFill>
              </a:rPr>
              <a:t>OFFICIAL LANGUAGE:  </a:t>
            </a:r>
            <a:r>
              <a:rPr lang="en-US" altLang="es-ES" sz="1800" dirty="0" smtClean="0">
                <a:solidFill>
                  <a:schemeClr val="bg1"/>
                </a:solidFill>
              </a:rPr>
              <a:t>Spanish</a:t>
            </a:r>
          </a:p>
          <a:p>
            <a:pPr eaLnBrk="1" hangingPunct="1">
              <a:spcBef>
                <a:spcPct val="0"/>
              </a:spcBef>
              <a:buFontTx/>
              <a:buNone/>
            </a:pPr>
            <a:endParaRPr lang="es-ES" altLang="es-ES" sz="1800" dirty="0">
              <a:solidFill>
                <a:schemeClr val="bg1"/>
              </a:solidFill>
            </a:endParaRPr>
          </a:p>
          <a:p>
            <a:pPr eaLnBrk="1" hangingPunct="1">
              <a:spcBef>
                <a:spcPct val="0"/>
              </a:spcBef>
              <a:buFontTx/>
              <a:buNone/>
            </a:pPr>
            <a:r>
              <a:rPr lang="en-US" altLang="es-ES" sz="1800" b="1" dirty="0" smtClean="0">
                <a:solidFill>
                  <a:schemeClr val="bg1"/>
                </a:solidFill>
              </a:rPr>
              <a:t>GDP </a:t>
            </a:r>
            <a:r>
              <a:rPr lang="en-US" altLang="es-ES" sz="1800" b="1" dirty="0">
                <a:solidFill>
                  <a:schemeClr val="bg1"/>
                </a:solidFill>
              </a:rPr>
              <a:t>per capita</a:t>
            </a:r>
            <a:r>
              <a:rPr lang="en-US" altLang="es-ES" sz="1800" b="1" dirty="0" smtClean="0">
                <a:solidFill>
                  <a:schemeClr val="bg1"/>
                </a:solidFill>
              </a:rPr>
              <a:t>: </a:t>
            </a:r>
            <a:r>
              <a:rPr lang="en-US" altLang="es-ES" sz="1800" dirty="0" smtClean="0">
                <a:solidFill>
                  <a:schemeClr val="bg1"/>
                </a:solidFill>
              </a:rPr>
              <a:t>US</a:t>
            </a:r>
            <a:r>
              <a:rPr lang="en-US" altLang="es-ES" sz="1800" dirty="0">
                <a:solidFill>
                  <a:schemeClr val="bg1"/>
                </a:solidFill>
              </a:rPr>
              <a:t>$ </a:t>
            </a:r>
            <a:r>
              <a:rPr lang="en-US" altLang="es-ES" sz="1800" dirty="0" smtClean="0">
                <a:solidFill>
                  <a:schemeClr val="bg1"/>
                </a:solidFill>
              </a:rPr>
              <a:t>3,850 ; US$7,000 PPP</a:t>
            </a:r>
          </a:p>
          <a:p>
            <a:pPr eaLnBrk="1" hangingPunct="1">
              <a:spcBef>
                <a:spcPct val="0"/>
              </a:spcBef>
              <a:buFontTx/>
              <a:buNone/>
            </a:pPr>
            <a:endParaRPr lang="en-US" altLang="es-ES" sz="1800" dirty="0" smtClean="0">
              <a:solidFill>
                <a:schemeClr val="bg1"/>
              </a:solidFill>
            </a:endParaRPr>
          </a:p>
          <a:p>
            <a:pPr eaLnBrk="1" hangingPunct="1">
              <a:spcBef>
                <a:spcPct val="0"/>
              </a:spcBef>
              <a:buFontTx/>
              <a:buNone/>
            </a:pPr>
            <a:r>
              <a:rPr lang="en-US" altLang="es-ES" sz="1800" b="1" dirty="0" smtClean="0">
                <a:solidFill>
                  <a:schemeClr val="bg1"/>
                </a:solidFill>
              </a:rPr>
              <a:t>EXCHANGE RATE:</a:t>
            </a:r>
            <a:r>
              <a:rPr lang="en-US" altLang="es-ES" sz="1800" dirty="0" smtClean="0">
                <a:solidFill>
                  <a:schemeClr val="bg1"/>
                </a:solidFill>
              </a:rPr>
              <a:t> US$1= Q. 7.69 (</a:t>
            </a:r>
            <a:r>
              <a:rPr lang="en-US" altLang="es-ES" sz="1800" dirty="0" err="1" smtClean="0">
                <a:solidFill>
                  <a:schemeClr val="bg1"/>
                </a:solidFill>
              </a:rPr>
              <a:t>Quetzales</a:t>
            </a:r>
            <a:r>
              <a:rPr lang="en-US" altLang="es-ES" sz="1800" dirty="0">
                <a:solidFill>
                  <a:schemeClr val="bg1"/>
                </a:solidFill>
              </a:rPr>
              <a:t>)</a:t>
            </a:r>
            <a:endParaRPr lang="es-ES" altLang="es-ES" sz="1800" dirty="0">
              <a:solidFill>
                <a:schemeClr val="bg1"/>
              </a:solidFill>
            </a:endParaRPr>
          </a:p>
          <a:p>
            <a:pPr algn="ctr" eaLnBrk="1" hangingPunct="1">
              <a:spcBef>
                <a:spcPct val="0"/>
              </a:spcBef>
              <a:buFontTx/>
              <a:buNone/>
            </a:pPr>
            <a:r>
              <a:rPr lang="es-ES" altLang="es-ES" sz="1600" dirty="0">
                <a:solidFill>
                  <a:schemeClr val="bg1"/>
                </a:solidFill>
              </a:rPr>
              <a:t> </a:t>
            </a:r>
          </a:p>
        </p:txBody>
      </p:sp>
    </p:spTree>
    <p:extLst>
      <p:ext uri="{BB962C8B-B14F-4D97-AF65-F5344CB8AC3E}">
        <p14:creationId xmlns:p14="http://schemas.microsoft.com/office/powerpoint/2010/main" xmlns="" val="39325121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b="1" dirty="0" smtClean="0">
                <a:solidFill>
                  <a:schemeClr val="tx2"/>
                </a:solidFill>
              </a:rPr>
              <a:t>BPO (Business </a:t>
            </a:r>
            <a:r>
              <a:rPr lang="es-GT" b="1" dirty="0" err="1" smtClean="0">
                <a:solidFill>
                  <a:schemeClr val="tx2"/>
                </a:solidFill>
              </a:rPr>
              <a:t>Process</a:t>
            </a:r>
            <a:r>
              <a:rPr lang="es-GT" b="1" dirty="0" smtClean="0">
                <a:solidFill>
                  <a:schemeClr val="tx2"/>
                </a:solidFill>
              </a:rPr>
              <a:t> </a:t>
            </a:r>
            <a:r>
              <a:rPr lang="es-GT" b="1" dirty="0" err="1" smtClean="0">
                <a:solidFill>
                  <a:schemeClr val="tx2"/>
                </a:solidFill>
              </a:rPr>
              <a:t>Outsourcing</a:t>
            </a:r>
            <a:r>
              <a:rPr lang="es-GT" b="1" dirty="0" smtClean="0">
                <a:solidFill>
                  <a:schemeClr val="tx2"/>
                </a:solidFill>
              </a:rPr>
              <a:t>)</a:t>
            </a: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dirty="0"/>
              <a:t/>
            </a:r>
            <a:br>
              <a:rPr lang="es-GT" sz="4000" dirty="0"/>
            </a:br>
            <a:endParaRPr lang="es-ES_tradnl" sz="4000" b="1" noProof="1">
              <a:solidFill>
                <a:schemeClr val="bg1"/>
              </a:solidFill>
            </a:endParaRPr>
          </a:p>
        </p:txBody>
      </p:sp>
      <p:sp>
        <p:nvSpPr>
          <p:cNvPr id="3" name="2 Marcador de contenido"/>
          <p:cNvSpPr>
            <a:spLocks noGrp="1"/>
          </p:cNvSpPr>
          <p:nvPr>
            <p:ph idx="1"/>
          </p:nvPr>
        </p:nvSpPr>
        <p:spPr>
          <a:xfrm>
            <a:off x="467544" y="1844824"/>
            <a:ext cx="8229600" cy="4525963"/>
          </a:xfrm>
        </p:spPr>
        <p:txBody>
          <a:bodyPr>
            <a:normAutofit/>
          </a:bodyPr>
          <a:lstStyle/>
          <a:p>
            <a:pPr algn="just">
              <a:buFont typeface="Arial"/>
              <a:buChar char="•"/>
            </a:pPr>
            <a:r>
              <a:rPr lang="en-US" sz="2400" dirty="0" smtClean="0">
                <a:solidFill>
                  <a:schemeClr val="tx2"/>
                </a:solidFill>
                <a:latin typeface="+mj-lt"/>
              </a:rPr>
              <a:t>One </a:t>
            </a:r>
            <a:r>
              <a:rPr lang="en-US" sz="2400" dirty="0">
                <a:solidFill>
                  <a:schemeClr val="tx2"/>
                </a:solidFill>
                <a:latin typeface="+mj-lt"/>
              </a:rPr>
              <a:t>of the </a:t>
            </a:r>
            <a:r>
              <a:rPr lang="en-US" sz="2400" dirty="0" smtClean="0">
                <a:solidFill>
                  <a:schemeClr val="tx2"/>
                </a:solidFill>
                <a:latin typeface="+mj-lt"/>
              </a:rPr>
              <a:t>highest generating employment sector today</a:t>
            </a:r>
            <a:r>
              <a:rPr lang="en-US" sz="2400" dirty="0">
                <a:solidFill>
                  <a:schemeClr val="tx2"/>
                </a:solidFill>
                <a:latin typeface="+mj-lt"/>
              </a:rPr>
              <a:t>. </a:t>
            </a:r>
            <a:endParaRPr lang="en-US" sz="2400" dirty="0" smtClean="0">
              <a:solidFill>
                <a:schemeClr val="tx2"/>
              </a:solidFill>
              <a:latin typeface="+mj-lt"/>
            </a:endParaRPr>
          </a:p>
          <a:p>
            <a:pPr algn="just">
              <a:buFont typeface="Arial"/>
              <a:buChar char="•"/>
            </a:pPr>
            <a:r>
              <a:rPr lang="en-US" sz="2400" dirty="0" smtClean="0">
                <a:solidFill>
                  <a:schemeClr val="tx2"/>
                </a:solidFill>
                <a:latin typeface="+mj-lt"/>
              </a:rPr>
              <a:t>Currently </a:t>
            </a:r>
            <a:r>
              <a:rPr lang="en-US" sz="2400" dirty="0">
                <a:solidFill>
                  <a:schemeClr val="tx2"/>
                </a:solidFill>
                <a:latin typeface="+mj-lt"/>
              </a:rPr>
              <a:t>this sector provides more than 18,800 customer service </a:t>
            </a:r>
            <a:r>
              <a:rPr lang="en-US" sz="2400" dirty="0" smtClean="0">
                <a:solidFill>
                  <a:schemeClr val="tx2"/>
                </a:solidFill>
                <a:latin typeface="+mj-lt"/>
              </a:rPr>
              <a:t>positions. </a:t>
            </a:r>
          </a:p>
          <a:p>
            <a:pPr algn="just">
              <a:buFont typeface="Arial"/>
              <a:buChar char="•"/>
            </a:pPr>
            <a:r>
              <a:rPr lang="en-US" sz="2400" dirty="0" smtClean="0">
                <a:solidFill>
                  <a:schemeClr val="tx2"/>
                </a:solidFill>
                <a:latin typeface="+mj-lt"/>
              </a:rPr>
              <a:t>70 </a:t>
            </a:r>
            <a:r>
              <a:rPr lang="en-US" sz="2400" dirty="0">
                <a:solidFill>
                  <a:schemeClr val="tx2"/>
                </a:solidFill>
                <a:latin typeface="+mj-lt"/>
              </a:rPr>
              <a:t>companies established in </a:t>
            </a:r>
            <a:r>
              <a:rPr lang="en-US" sz="2400" dirty="0" smtClean="0">
                <a:solidFill>
                  <a:schemeClr val="tx2"/>
                </a:solidFill>
                <a:latin typeface="+mj-lt"/>
              </a:rPr>
              <a:t>Guatemala. </a:t>
            </a:r>
          </a:p>
          <a:p>
            <a:pPr algn="just">
              <a:buFont typeface="Arial"/>
              <a:buChar char="•"/>
            </a:pPr>
            <a:r>
              <a:rPr lang="en-US" sz="2400" dirty="0" smtClean="0">
                <a:solidFill>
                  <a:schemeClr val="tx2"/>
                </a:solidFill>
                <a:latin typeface="+mj-lt"/>
              </a:rPr>
              <a:t>20 </a:t>
            </a:r>
            <a:r>
              <a:rPr lang="en-US" sz="2400" dirty="0">
                <a:solidFill>
                  <a:schemeClr val="tx2"/>
                </a:solidFill>
                <a:latin typeface="+mj-lt"/>
              </a:rPr>
              <a:t>companies export services to the United States , Spain and Central America. </a:t>
            </a:r>
            <a:endParaRPr lang="en-US" sz="2400" dirty="0" smtClean="0">
              <a:solidFill>
                <a:schemeClr val="tx2"/>
              </a:solidFill>
              <a:latin typeface="+mj-lt"/>
            </a:endParaRPr>
          </a:p>
          <a:p>
            <a:pPr algn="just">
              <a:buFont typeface="Arial"/>
              <a:buChar char="•"/>
            </a:pPr>
            <a:r>
              <a:rPr lang="en-US" sz="2400" dirty="0" smtClean="0">
                <a:solidFill>
                  <a:schemeClr val="tx2"/>
                </a:solidFill>
                <a:latin typeface="+mj-lt"/>
              </a:rPr>
              <a:t>Guatemala </a:t>
            </a:r>
            <a:r>
              <a:rPr lang="en-US" sz="2400" dirty="0">
                <a:solidFill>
                  <a:schemeClr val="tx2"/>
                </a:solidFill>
                <a:latin typeface="+mj-lt"/>
              </a:rPr>
              <a:t>has a flexible and competitive Legislation telecommunications, with great advantages in terms of infrastructure in Latin America .</a:t>
            </a:r>
            <a:endParaRPr lang="es-GT" sz="2400" dirty="0">
              <a:solidFill>
                <a:schemeClr val="tx2"/>
              </a:solidFill>
              <a:latin typeface="+mj-lt"/>
            </a:endParaRPr>
          </a:p>
        </p:txBody>
      </p:sp>
    </p:spTree>
    <p:extLst>
      <p:ext uri="{BB962C8B-B14F-4D97-AF65-F5344CB8AC3E}">
        <p14:creationId xmlns:p14="http://schemas.microsoft.com/office/powerpoint/2010/main" xmlns="" val="12670329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b="1" dirty="0" err="1" smtClean="0">
                <a:solidFill>
                  <a:schemeClr val="tx2"/>
                </a:solidFill>
              </a:rPr>
              <a:t>Food</a:t>
            </a:r>
            <a:r>
              <a:rPr lang="es-GT" b="1" dirty="0" smtClean="0">
                <a:solidFill>
                  <a:schemeClr val="tx2"/>
                </a:solidFill>
              </a:rPr>
              <a:t> </a:t>
            </a:r>
            <a:r>
              <a:rPr lang="es-GT" b="1" dirty="0" err="1" smtClean="0">
                <a:solidFill>
                  <a:schemeClr val="tx2"/>
                </a:solidFill>
              </a:rPr>
              <a:t>Industry</a:t>
            </a:r>
            <a:r>
              <a:rPr lang="es-GT" b="1" dirty="0" smtClean="0">
                <a:solidFill>
                  <a:schemeClr val="tx2"/>
                </a:solidFill>
              </a:rPr>
              <a:t> </a:t>
            </a:r>
            <a:br>
              <a:rPr lang="es-GT" b="1" dirty="0" smtClean="0">
                <a:solidFill>
                  <a:schemeClr val="tx2"/>
                </a:solidFill>
              </a:rPr>
            </a:b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endParaRPr lang="es-ES_tradnl" sz="4000" b="1" noProof="1">
              <a:solidFill>
                <a:schemeClr val="bg1"/>
              </a:solidFill>
            </a:endParaRPr>
          </a:p>
        </p:txBody>
      </p:sp>
      <p:sp>
        <p:nvSpPr>
          <p:cNvPr id="3" name="2 Marcador de contenido"/>
          <p:cNvSpPr>
            <a:spLocks noGrp="1"/>
          </p:cNvSpPr>
          <p:nvPr>
            <p:ph idx="1"/>
          </p:nvPr>
        </p:nvSpPr>
        <p:spPr/>
        <p:txBody>
          <a:bodyPr>
            <a:normAutofit/>
          </a:bodyPr>
          <a:lstStyle/>
          <a:p>
            <a:pPr algn="just"/>
            <a:r>
              <a:rPr lang="en-US" dirty="0" smtClean="0">
                <a:solidFill>
                  <a:schemeClr val="tx2"/>
                </a:solidFill>
                <a:latin typeface="+mj-lt"/>
              </a:rPr>
              <a:t>One </a:t>
            </a:r>
            <a:r>
              <a:rPr lang="en-US" dirty="0">
                <a:solidFill>
                  <a:schemeClr val="tx2"/>
                </a:solidFill>
                <a:latin typeface="+mj-lt"/>
              </a:rPr>
              <a:t>of the largest industries in the country for logistics and support activity </a:t>
            </a:r>
            <a:r>
              <a:rPr lang="en-US" dirty="0" smtClean="0">
                <a:solidFill>
                  <a:schemeClr val="tx2"/>
                </a:solidFill>
                <a:latin typeface="+mj-lt"/>
              </a:rPr>
              <a:t>with high levels </a:t>
            </a:r>
            <a:r>
              <a:rPr lang="en-US" dirty="0">
                <a:solidFill>
                  <a:schemeClr val="tx2"/>
                </a:solidFill>
                <a:latin typeface="+mj-lt"/>
              </a:rPr>
              <a:t>of excellence that </a:t>
            </a:r>
            <a:r>
              <a:rPr lang="en-US" dirty="0" smtClean="0">
                <a:solidFill>
                  <a:schemeClr val="tx2"/>
                </a:solidFill>
                <a:latin typeface="+mj-lt"/>
              </a:rPr>
              <a:t>exceeds </a:t>
            </a:r>
            <a:r>
              <a:rPr lang="en-US" dirty="0">
                <a:solidFill>
                  <a:schemeClr val="tx2"/>
                </a:solidFill>
                <a:latin typeface="+mj-lt"/>
              </a:rPr>
              <a:t>the expectations of investors. </a:t>
            </a:r>
            <a:endParaRPr lang="en-US" dirty="0" smtClean="0">
              <a:solidFill>
                <a:schemeClr val="tx2"/>
              </a:solidFill>
              <a:latin typeface="+mj-lt"/>
            </a:endParaRPr>
          </a:p>
          <a:p>
            <a:pPr algn="just"/>
            <a:r>
              <a:rPr lang="en-US" dirty="0" smtClean="0">
                <a:solidFill>
                  <a:schemeClr val="tx2"/>
                </a:solidFill>
                <a:latin typeface="+mj-lt"/>
              </a:rPr>
              <a:t>Success </a:t>
            </a:r>
            <a:r>
              <a:rPr lang="en-US" dirty="0">
                <a:solidFill>
                  <a:schemeClr val="tx2"/>
                </a:solidFill>
                <a:latin typeface="+mj-lt"/>
              </a:rPr>
              <a:t>stories: </a:t>
            </a:r>
            <a:r>
              <a:rPr lang="en-US" dirty="0" err="1">
                <a:solidFill>
                  <a:schemeClr val="tx2"/>
                </a:solidFill>
                <a:latin typeface="+mj-lt"/>
              </a:rPr>
              <a:t>Ambev</a:t>
            </a:r>
            <a:r>
              <a:rPr lang="en-US" dirty="0">
                <a:solidFill>
                  <a:schemeClr val="tx2"/>
                </a:solidFill>
                <a:latin typeface="+mj-lt"/>
              </a:rPr>
              <a:t> , Bimbo and </a:t>
            </a:r>
            <a:r>
              <a:rPr lang="en-US" dirty="0" err="1" smtClean="0">
                <a:solidFill>
                  <a:schemeClr val="tx2"/>
                </a:solidFill>
                <a:latin typeface="+mj-lt"/>
              </a:rPr>
              <a:t>Lala</a:t>
            </a:r>
            <a:r>
              <a:rPr lang="en-US" dirty="0" smtClean="0">
                <a:solidFill>
                  <a:schemeClr val="tx2"/>
                </a:solidFill>
                <a:latin typeface="+mj-lt"/>
              </a:rPr>
              <a:t>, among others. </a:t>
            </a:r>
          </a:p>
          <a:p>
            <a:pPr algn="just"/>
            <a:r>
              <a:rPr lang="en-US" dirty="0" smtClean="0">
                <a:solidFill>
                  <a:schemeClr val="tx2"/>
                </a:solidFill>
                <a:latin typeface="+mj-lt"/>
              </a:rPr>
              <a:t>The </a:t>
            </a:r>
            <a:r>
              <a:rPr lang="en-US" dirty="0">
                <a:solidFill>
                  <a:schemeClr val="tx2"/>
                </a:solidFill>
                <a:latin typeface="+mj-lt"/>
              </a:rPr>
              <a:t>sector directly employs over 75,000 people , and 353,000 indirect jobs.</a:t>
            </a:r>
            <a:endParaRPr lang="es-GT" dirty="0">
              <a:solidFill>
                <a:schemeClr val="tx2"/>
              </a:solidFill>
              <a:latin typeface="+mj-lt"/>
            </a:endParaRPr>
          </a:p>
          <a:p>
            <a:pPr marL="0" indent="0" algn="just">
              <a:buNone/>
            </a:pPr>
            <a:endParaRPr lang="es-MX" sz="2000" dirty="0" smtClean="0">
              <a:latin typeface="+mj-lt"/>
            </a:endParaRPr>
          </a:p>
        </p:txBody>
      </p:sp>
    </p:spTree>
    <p:extLst>
      <p:ext uri="{BB962C8B-B14F-4D97-AF65-F5344CB8AC3E}">
        <p14:creationId xmlns:p14="http://schemas.microsoft.com/office/powerpoint/2010/main" xmlns="" val="30908885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b="1" dirty="0" smtClean="0">
                <a:solidFill>
                  <a:schemeClr val="tx2"/>
                </a:solidFill>
              </a:rPr>
              <a:t>Light </a:t>
            </a:r>
            <a:r>
              <a:rPr lang="es-GT" b="1" dirty="0" err="1" smtClean="0">
                <a:solidFill>
                  <a:schemeClr val="tx2"/>
                </a:solidFill>
              </a:rPr>
              <a:t>Manufacturing</a:t>
            </a:r>
            <a:r>
              <a:rPr lang="es-GT" b="1" dirty="0" smtClean="0">
                <a:solidFill>
                  <a:schemeClr val="tx2"/>
                </a:solidFill>
              </a:rPr>
              <a:t/>
            </a:r>
            <a:br>
              <a:rPr lang="es-GT" b="1" dirty="0" smtClean="0">
                <a:solidFill>
                  <a:schemeClr val="tx2"/>
                </a:solidFill>
              </a:rPr>
            </a:b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endParaRPr lang="es-ES_tradnl" sz="4000" b="1" noProof="1">
              <a:solidFill>
                <a:schemeClr val="bg1"/>
              </a:solidFill>
            </a:endParaRPr>
          </a:p>
        </p:txBody>
      </p:sp>
      <p:sp>
        <p:nvSpPr>
          <p:cNvPr id="3" name="2 Marcador de contenido"/>
          <p:cNvSpPr>
            <a:spLocks noGrp="1"/>
          </p:cNvSpPr>
          <p:nvPr>
            <p:ph idx="1"/>
          </p:nvPr>
        </p:nvSpPr>
        <p:spPr/>
        <p:txBody>
          <a:bodyPr>
            <a:normAutofit fontScale="92500" lnSpcReduction="10000"/>
          </a:bodyPr>
          <a:lstStyle/>
          <a:p>
            <a:pPr algn="just"/>
            <a:r>
              <a:rPr lang="en-US" dirty="0" smtClean="0">
                <a:solidFill>
                  <a:schemeClr val="tx2"/>
                </a:solidFill>
                <a:latin typeface="+mj-lt"/>
              </a:rPr>
              <a:t>We are seeking to position </a:t>
            </a:r>
            <a:r>
              <a:rPr lang="en-US" dirty="0">
                <a:solidFill>
                  <a:schemeClr val="tx2"/>
                </a:solidFill>
                <a:latin typeface="+mj-lt"/>
              </a:rPr>
              <a:t>the country as </a:t>
            </a:r>
            <a:r>
              <a:rPr lang="en-US" dirty="0" smtClean="0">
                <a:solidFill>
                  <a:schemeClr val="tx2"/>
                </a:solidFill>
                <a:latin typeface="+mj-lt"/>
              </a:rPr>
              <a:t>a world-class investment destination for: </a:t>
            </a:r>
          </a:p>
          <a:p>
            <a:pPr lvl="1" algn="just"/>
            <a:r>
              <a:rPr lang="en-US" dirty="0" smtClean="0">
                <a:solidFill>
                  <a:schemeClr val="tx2"/>
                </a:solidFill>
                <a:latin typeface="+mj-lt"/>
              </a:rPr>
              <a:t>Electronics manufacturing </a:t>
            </a:r>
          </a:p>
          <a:p>
            <a:pPr lvl="1" algn="just"/>
            <a:r>
              <a:rPr lang="en-US" dirty="0" smtClean="0">
                <a:solidFill>
                  <a:schemeClr val="tx2"/>
                </a:solidFill>
                <a:latin typeface="+mj-lt"/>
              </a:rPr>
              <a:t>Refrigeration </a:t>
            </a:r>
            <a:r>
              <a:rPr lang="en-US" dirty="0">
                <a:solidFill>
                  <a:schemeClr val="tx2"/>
                </a:solidFill>
                <a:latin typeface="+mj-lt"/>
              </a:rPr>
              <a:t>equipment </a:t>
            </a:r>
            <a:endParaRPr lang="en-US" dirty="0" smtClean="0">
              <a:solidFill>
                <a:schemeClr val="tx2"/>
              </a:solidFill>
              <a:latin typeface="+mj-lt"/>
            </a:endParaRPr>
          </a:p>
          <a:p>
            <a:pPr lvl="1" algn="just"/>
            <a:r>
              <a:rPr lang="en-US" dirty="0" smtClean="0">
                <a:solidFill>
                  <a:schemeClr val="tx2"/>
                </a:solidFill>
                <a:latin typeface="+mj-lt"/>
              </a:rPr>
              <a:t>auto </a:t>
            </a:r>
            <a:r>
              <a:rPr lang="en-US" dirty="0">
                <a:solidFill>
                  <a:schemeClr val="tx2"/>
                </a:solidFill>
                <a:latin typeface="+mj-lt"/>
              </a:rPr>
              <a:t>parts </a:t>
            </a:r>
            <a:endParaRPr lang="en-US" dirty="0" smtClean="0">
              <a:solidFill>
                <a:schemeClr val="tx2"/>
              </a:solidFill>
              <a:latin typeface="+mj-lt"/>
            </a:endParaRPr>
          </a:p>
          <a:p>
            <a:pPr lvl="1" algn="just"/>
            <a:r>
              <a:rPr lang="en-US" dirty="0" smtClean="0">
                <a:solidFill>
                  <a:schemeClr val="tx2"/>
                </a:solidFill>
                <a:latin typeface="+mj-lt"/>
              </a:rPr>
              <a:t>plastics </a:t>
            </a:r>
          </a:p>
          <a:p>
            <a:pPr lvl="1" algn="just"/>
            <a:r>
              <a:rPr lang="en-US" dirty="0" smtClean="0">
                <a:solidFill>
                  <a:schemeClr val="tx2"/>
                </a:solidFill>
                <a:latin typeface="+mj-lt"/>
              </a:rPr>
              <a:t>pharmaceutical </a:t>
            </a:r>
            <a:r>
              <a:rPr lang="en-US" dirty="0">
                <a:solidFill>
                  <a:schemeClr val="tx2"/>
                </a:solidFill>
                <a:latin typeface="+mj-lt"/>
              </a:rPr>
              <a:t>products </a:t>
            </a:r>
            <a:endParaRPr lang="en-US" dirty="0" smtClean="0">
              <a:solidFill>
                <a:schemeClr val="tx2"/>
              </a:solidFill>
              <a:latin typeface="+mj-lt"/>
            </a:endParaRPr>
          </a:p>
          <a:p>
            <a:pPr lvl="1" algn="just"/>
            <a:r>
              <a:rPr lang="en-US" dirty="0" smtClean="0">
                <a:solidFill>
                  <a:schemeClr val="tx2"/>
                </a:solidFill>
                <a:latin typeface="+mj-lt"/>
              </a:rPr>
              <a:t>medical </a:t>
            </a:r>
            <a:r>
              <a:rPr lang="en-US" dirty="0">
                <a:solidFill>
                  <a:schemeClr val="tx2"/>
                </a:solidFill>
                <a:latin typeface="+mj-lt"/>
              </a:rPr>
              <a:t>devices </a:t>
            </a:r>
            <a:endParaRPr lang="en-US" dirty="0" smtClean="0">
              <a:solidFill>
                <a:schemeClr val="tx2"/>
              </a:solidFill>
              <a:latin typeface="+mj-lt"/>
            </a:endParaRPr>
          </a:p>
          <a:p>
            <a:pPr lvl="1" algn="just"/>
            <a:r>
              <a:rPr lang="en-US" dirty="0" smtClean="0">
                <a:solidFill>
                  <a:schemeClr val="tx2"/>
                </a:solidFill>
                <a:latin typeface="+mj-lt"/>
              </a:rPr>
              <a:t>cosmetics </a:t>
            </a:r>
          </a:p>
          <a:p>
            <a:pPr lvl="1" algn="just"/>
            <a:r>
              <a:rPr lang="en-US" dirty="0" smtClean="0">
                <a:solidFill>
                  <a:schemeClr val="tx2"/>
                </a:solidFill>
                <a:latin typeface="+mj-lt"/>
              </a:rPr>
              <a:t>software </a:t>
            </a:r>
            <a:r>
              <a:rPr lang="en-US" dirty="0">
                <a:solidFill>
                  <a:schemeClr val="tx2"/>
                </a:solidFill>
                <a:latin typeface="+mj-lt"/>
              </a:rPr>
              <a:t>development</a:t>
            </a:r>
            <a:endParaRPr lang="es-MX" dirty="0">
              <a:solidFill>
                <a:schemeClr val="tx2"/>
              </a:solidFill>
              <a:latin typeface="+mj-lt"/>
            </a:endParaRPr>
          </a:p>
        </p:txBody>
      </p:sp>
    </p:spTree>
    <p:extLst>
      <p:ext uri="{BB962C8B-B14F-4D97-AF65-F5344CB8AC3E}">
        <p14:creationId xmlns:p14="http://schemas.microsoft.com/office/powerpoint/2010/main" xmlns="" val="32198097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b="1" dirty="0" err="1" smtClean="0">
                <a:solidFill>
                  <a:schemeClr val="tx2"/>
                </a:solidFill>
              </a:rPr>
              <a:t>Energy</a:t>
            </a:r>
            <a:r>
              <a:rPr lang="es-GT" b="1" dirty="0" smtClean="0">
                <a:solidFill>
                  <a:schemeClr val="tx2"/>
                </a:solidFill>
              </a:rPr>
              <a:t> &amp; </a:t>
            </a:r>
            <a:r>
              <a:rPr lang="es-GT" b="1" dirty="0" err="1" smtClean="0">
                <a:solidFill>
                  <a:schemeClr val="tx2"/>
                </a:solidFill>
              </a:rPr>
              <a:t>Oil</a:t>
            </a: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endParaRPr lang="es-ES_tradnl" sz="4000" b="1" noProof="1">
              <a:solidFill>
                <a:schemeClr val="bg1"/>
              </a:solidFill>
            </a:endParaRPr>
          </a:p>
        </p:txBody>
      </p:sp>
      <p:sp>
        <p:nvSpPr>
          <p:cNvPr id="3" name="2 Marcador de contenido"/>
          <p:cNvSpPr>
            <a:spLocks noGrp="1"/>
          </p:cNvSpPr>
          <p:nvPr>
            <p:ph idx="1"/>
          </p:nvPr>
        </p:nvSpPr>
        <p:spPr>
          <a:xfrm>
            <a:off x="457200" y="1600200"/>
            <a:ext cx="8229600" cy="5501208"/>
          </a:xfrm>
        </p:spPr>
        <p:txBody>
          <a:bodyPr>
            <a:normAutofit fontScale="85000" lnSpcReduction="10000"/>
          </a:bodyPr>
          <a:lstStyle/>
          <a:p>
            <a:pPr algn="just">
              <a:buFont typeface="Arial"/>
              <a:buChar char="•"/>
            </a:pPr>
            <a:r>
              <a:rPr lang="en-US" dirty="0" smtClean="0">
                <a:solidFill>
                  <a:schemeClr val="tx2"/>
                </a:solidFill>
                <a:latin typeface="+mj-lt"/>
              </a:rPr>
              <a:t>Guatemala is one of the few countries in Latin America that allows private companies to extract and sell hydrocarbons in national territory. </a:t>
            </a:r>
          </a:p>
          <a:p>
            <a:pPr algn="just">
              <a:buFont typeface="Arial"/>
              <a:buChar char="•"/>
            </a:pPr>
            <a:r>
              <a:rPr lang="en-US" dirty="0" smtClean="0">
                <a:solidFill>
                  <a:schemeClr val="tx2"/>
                </a:solidFill>
                <a:latin typeface="+mj-lt"/>
              </a:rPr>
              <a:t>Also we have a Law of Incentives for the Development of Renewable Energy Projects, having around 70% of new electricity projects related to renewable energy. </a:t>
            </a:r>
          </a:p>
          <a:p>
            <a:pPr algn="just">
              <a:buFont typeface="Arial"/>
              <a:buChar char="•"/>
            </a:pPr>
            <a:endParaRPr lang="en-US" dirty="0" smtClean="0">
              <a:solidFill>
                <a:schemeClr val="tx2"/>
              </a:solidFill>
              <a:latin typeface="+mj-lt"/>
            </a:endParaRPr>
          </a:p>
          <a:p>
            <a:pPr algn="just">
              <a:buFont typeface="Arial"/>
              <a:buChar char="•"/>
            </a:pPr>
            <a:r>
              <a:rPr lang="en-US" dirty="0" smtClean="0">
                <a:solidFill>
                  <a:schemeClr val="tx2"/>
                </a:solidFill>
                <a:latin typeface="+mj-lt"/>
              </a:rPr>
              <a:t>For </a:t>
            </a:r>
            <a:r>
              <a:rPr lang="en-US" dirty="0">
                <a:solidFill>
                  <a:schemeClr val="tx2"/>
                </a:solidFill>
                <a:latin typeface="+mj-lt"/>
              </a:rPr>
              <a:t>the first quarter of </a:t>
            </a:r>
            <a:r>
              <a:rPr lang="en-US" dirty="0" smtClean="0">
                <a:solidFill>
                  <a:schemeClr val="tx2"/>
                </a:solidFill>
                <a:latin typeface="+mj-lt"/>
              </a:rPr>
              <a:t>2015, </a:t>
            </a:r>
            <a:r>
              <a:rPr lang="en-US" dirty="0">
                <a:solidFill>
                  <a:schemeClr val="tx2"/>
                </a:solidFill>
                <a:latin typeface="+mj-lt"/>
              </a:rPr>
              <a:t>the energy sector accounted </a:t>
            </a:r>
            <a:r>
              <a:rPr lang="en-US" dirty="0" smtClean="0">
                <a:solidFill>
                  <a:schemeClr val="tx2"/>
                </a:solidFill>
                <a:latin typeface="+mj-lt"/>
              </a:rPr>
              <a:t>US$ </a:t>
            </a:r>
            <a:r>
              <a:rPr lang="en-US" dirty="0">
                <a:solidFill>
                  <a:schemeClr val="tx2"/>
                </a:solidFill>
                <a:latin typeface="+mj-lt"/>
              </a:rPr>
              <a:t>79.6 </a:t>
            </a:r>
            <a:r>
              <a:rPr lang="en-US" dirty="0" smtClean="0">
                <a:solidFill>
                  <a:schemeClr val="tx2"/>
                </a:solidFill>
                <a:latin typeface="+mj-lt"/>
              </a:rPr>
              <a:t>millions from </a:t>
            </a:r>
            <a:r>
              <a:rPr lang="en-US" dirty="0">
                <a:solidFill>
                  <a:schemeClr val="tx2"/>
                </a:solidFill>
                <a:latin typeface="+mj-lt"/>
              </a:rPr>
              <a:t>US and </a:t>
            </a:r>
            <a:r>
              <a:rPr lang="en-US" dirty="0" smtClean="0">
                <a:solidFill>
                  <a:schemeClr val="tx2"/>
                </a:solidFill>
                <a:latin typeface="+mj-lt"/>
              </a:rPr>
              <a:t>Colombia. </a:t>
            </a:r>
          </a:p>
          <a:p>
            <a:pPr algn="just">
              <a:buFont typeface="Arial"/>
              <a:buChar char="•"/>
            </a:pPr>
            <a:endParaRPr lang="en-US" dirty="0" smtClean="0">
              <a:solidFill>
                <a:schemeClr val="tx2"/>
              </a:solidFill>
              <a:latin typeface="+mj-lt"/>
            </a:endParaRPr>
          </a:p>
          <a:p>
            <a:pPr algn="just">
              <a:buFont typeface="Arial"/>
              <a:buChar char="•"/>
            </a:pPr>
            <a:r>
              <a:rPr lang="en-US" dirty="0" smtClean="0">
                <a:solidFill>
                  <a:schemeClr val="tx2"/>
                </a:solidFill>
                <a:latin typeface="+mj-lt"/>
              </a:rPr>
              <a:t>Recognized </a:t>
            </a:r>
            <a:r>
              <a:rPr lang="en-US" dirty="0">
                <a:solidFill>
                  <a:schemeClr val="tx2"/>
                </a:solidFill>
                <a:latin typeface="+mj-lt"/>
              </a:rPr>
              <a:t>worldwide companies present in this </a:t>
            </a:r>
            <a:r>
              <a:rPr lang="en-US" dirty="0" smtClean="0">
                <a:solidFill>
                  <a:schemeClr val="tx2"/>
                </a:solidFill>
                <a:latin typeface="+mj-lt"/>
              </a:rPr>
              <a:t>sector ENEL, </a:t>
            </a:r>
            <a:r>
              <a:rPr lang="en-US" dirty="0" err="1" smtClean="0">
                <a:solidFill>
                  <a:schemeClr val="tx2"/>
                </a:solidFill>
                <a:latin typeface="+mj-lt"/>
              </a:rPr>
              <a:t>Perenco</a:t>
            </a:r>
            <a:r>
              <a:rPr lang="en-US" dirty="0" smtClean="0">
                <a:solidFill>
                  <a:schemeClr val="tx2"/>
                </a:solidFill>
                <a:latin typeface="+mj-lt"/>
              </a:rPr>
              <a:t>, among others. </a:t>
            </a:r>
            <a:endParaRPr lang="es-MX" dirty="0">
              <a:solidFill>
                <a:schemeClr val="tx2"/>
              </a:solidFill>
              <a:latin typeface="+mj-lt"/>
            </a:endParaRPr>
          </a:p>
        </p:txBody>
      </p:sp>
    </p:spTree>
    <p:extLst>
      <p:ext uri="{BB962C8B-B14F-4D97-AF65-F5344CB8AC3E}">
        <p14:creationId xmlns:p14="http://schemas.microsoft.com/office/powerpoint/2010/main" xmlns="" val="28354982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b="1" dirty="0" err="1" smtClean="0">
                <a:solidFill>
                  <a:schemeClr val="tx2"/>
                </a:solidFill>
              </a:rPr>
              <a:t>Mining</a:t>
            </a: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endParaRPr lang="es-ES_tradnl" sz="4000" b="1" noProof="1">
              <a:solidFill>
                <a:schemeClr val="bg1"/>
              </a:solidFill>
            </a:endParaRPr>
          </a:p>
        </p:txBody>
      </p:sp>
      <p:sp>
        <p:nvSpPr>
          <p:cNvPr id="3" name="2 Marcador de contenido"/>
          <p:cNvSpPr>
            <a:spLocks noGrp="1"/>
          </p:cNvSpPr>
          <p:nvPr>
            <p:ph idx="1"/>
          </p:nvPr>
        </p:nvSpPr>
        <p:spPr>
          <a:xfrm>
            <a:off x="457200" y="1268760"/>
            <a:ext cx="8229600" cy="5256584"/>
          </a:xfrm>
        </p:spPr>
        <p:txBody>
          <a:bodyPr>
            <a:normAutofit/>
          </a:bodyPr>
          <a:lstStyle/>
          <a:p>
            <a:pPr algn="just"/>
            <a:r>
              <a:rPr lang="en-US" sz="3000" dirty="0">
                <a:solidFill>
                  <a:schemeClr val="tx2"/>
                </a:solidFill>
                <a:latin typeface="+mj-lt"/>
              </a:rPr>
              <a:t>Guatemala has large deposits of minerals such as nickel, gold and other light </a:t>
            </a:r>
            <a:r>
              <a:rPr lang="en-US" sz="3000" dirty="0" smtClean="0">
                <a:solidFill>
                  <a:schemeClr val="tx2"/>
                </a:solidFill>
                <a:latin typeface="+mj-lt"/>
              </a:rPr>
              <a:t>materials.</a:t>
            </a:r>
          </a:p>
          <a:p>
            <a:pPr algn="just"/>
            <a:r>
              <a:rPr lang="en-US" sz="3000" dirty="0" smtClean="0">
                <a:solidFill>
                  <a:schemeClr val="tx2"/>
                </a:solidFill>
                <a:latin typeface="+mj-lt"/>
              </a:rPr>
              <a:t>Additionally </a:t>
            </a:r>
            <a:r>
              <a:rPr lang="en-US" sz="3000" dirty="0">
                <a:solidFill>
                  <a:schemeClr val="tx2"/>
                </a:solidFill>
                <a:latin typeface="+mj-lt"/>
              </a:rPr>
              <a:t>jade deposits that exist in Guatemala are unique in the world. </a:t>
            </a:r>
          </a:p>
          <a:p>
            <a:pPr algn="just"/>
            <a:r>
              <a:rPr lang="en-US" sz="3000" dirty="0" smtClean="0">
                <a:solidFill>
                  <a:schemeClr val="tx2"/>
                </a:solidFill>
                <a:latin typeface="+mj-lt"/>
              </a:rPr>
              <a:t>Guatemala </a:t>
            </a:r>
            <a:r>
              <a:rPr lang="en-US" sz="3000" dirty="0">
                <a:solidFill>
                  <a:schemeClr val="tx2"/>
                </a:solidFill>
                <a:latin typeface="+mj-lt"/>
              </a:rPr>
              <a:t>i</a:t>
            </a:r>
            <a:r>
              <a:rPr lang="en-US" sz="3000" dirty="0" smtClean="0">
                <a:solidFill>
                  <a:schemeClr val="tx2"/>
                </a:solidFill>
                <a:latin typeface="+mj-lt"/>
              </a:rPr>
              <a:t>s the first Central American country and the second in Latin America to be certified by the Extractive Industries Transparency Initiative (EITI) for its transparency and accountability. </a:t>
            </a:r>
          </a:p>
        </p:txBody>
      </p:sp>
    </p:spTree>
    <p:extLst>
      <p:ext uri="{BB962C8B-B14F-4D97-AF65-F5344CB8AC3E}">
        <p14:creationId xmlns:p14="http://schemas.microsoft.com/office/powerpoint/2010/main" xmlns="" val="19762592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b="1" dirty="0" err="1" smtClean="0">
                <a:solidFill>
                  <a:schemeClr val="tx2"/>
                </a:solidFill>
              </a:rPr>
              <a:t>Garments</a:t>
            </a:r>
            <a:r>
              <a:rPr lang="es-GT" b="1" dirty="0" smtClean="0">
                <a:solidFill>
                  <a:schemeClr val="tx2"/>
                </a:solidFill>
              </a:rPr>
              <a:t> and Textiles</a:t>
            </a: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endParaRPr lang="es-ES_tradnl" sz="4000" b="1" noProof="1">
              <a:solidFill>
                <a:schemeClr val="bg1"/>
              </a:solidFill>
            </a:endParaRPr>
          </a:p>
        </p:txBody>
      </p:sp>
      <p:sp>
        <p:nvSpPr>
          <p:cNvPr id="3" name="2 Marcador de contenido"/>
          <p:cNvSpPr>
            <a:spLocks noGrp="1"/>
          </p:cNvSpPr>
          <p:nvPr>
            <p:ph idx="1"/>
          </p:nvPr>
        </p:nvSpPr>
        <p:spPr/>
        <p:txBody>
          <a:bodyPr>
            <a:noAutofit/>
          </a:bodyPr>
          <a:lstStyle/>
          <a:p>
            <a:pPr algn="just"/>
            <a:r>
              <a:rPr lang="en-US" sz="3000" dirty="0" smtClean="0">
                <a:solidFill>
                  <a:schemeClr val="tx2"/>
                </a:solidFill>
                <a:latin typeface="+mj-lt"/>
              </a:rPr>
              <a:t>Dynamic industry with a 70% growth during the last decade. </a:t>
            </a:r>
          </a:p>
          <a:p>
            <a:pPr algn="just"/>
            <a:r>
              <a:rPr lang="en-US" sz="3000" dirty="0" smtClean="0">
                <a:solidFill>
                  <a:schemeClr val="tx2"/>
                </a:solidFill>
                <a:latin typeface="+mj-lt"/>
              </a:rPr>
              <a:t>Currently established as </a:t>
            </a:r>
            <a:r>
              <a:rPr lang="en-US" sz="3000" dirty="0">
                <a:solidFill>
                  <a:schemeClr val="tx2"/>
                </a:solidFill>
                <a:latin typeface="+mj-lt"/>
              </a:rPr>
              <a:t>the best and most united </a:t>
            </a:r>
            <a:r>
              <a:rPr lang="en-US" sz="3000" dirty="0" smtClean="0">
                <a:solidFill>
                  <a:schemeClr val="tx2"/>
                </a:solidFill>
                <a:latin typeface="+mj-lt"/>
              </a:rPr>
              <a:t>cluster Central </a:t>
            </a:r>
            <a:r>
              <a:rPr lang="en-US" sz="3000" dirty="0">
                <a:solidFill>
                  <a:schemeClr val="tx2"/>
                </a:solidFill>
                <a:latin typeface="+mj-lt"/>
              </a:rPr>
              <a:t>America. </a:t>
            </a:r>
            <a:endParaRPr lang="en-US" sz="3000" dirty="0" smtClean="0">
              <a:solidFill>
                <a:schemeClr val="tx2"/>
              </a:solidFill>
              <a:latin typeface="+mj-lt"/>
            </a:endParaRPr>
          </a:p>
          <a:p>
            <a:pPr algn="just"/>
            <a:r>
              <a:rPr lang="en-US" sz="3000" dirty="0" smtClean="0">
                <a:solidFill>
                  <a:schemeClr val="tx2"/>
                </a:solidFill>
                <a:latin typeface="+mj-lt"/>
              </a:rPr>
              <a:t>US$ </a:t>
            </a:r>
            <a:r>
              <a:rPr lang="en-US" sz="3000" dirty="0">
                <a:solidFill>
                  <a:schemeClr val="tx2"/>
                </a:solidFill>
                <a:latin typeface="+mj-lt"/>
              </a:rPr>
              <a:t>1.470 </a:t>
            </a:r>
            <a:r>
              <a:rPr lang="en-US" sz="3000" dirty="0" smtClean="0">
                <a:solidFill>
                  <a:schemeClr val="tx2"/>
                </a:solidFill>
                <a:latin typeface="+mj-lt"/>
              </a:rPr>
              <a:t>millions </a:t>
            </a:r>
            <a:r>
              <a:rPr lang="en-US" sz="3000" dirty="0">
                <a:solidFill>
                  <a:schemeClr val="tx2"/>
                </a:solidFill>
                <a:latin typeface="+mj-lt"/>
              </a:rPr>
              <a:t>exported in 2015 </a:t>
            </a:r>
            <a:endParaRPr lang="en-US" sz="3000" dirty="0" smtClean="0">
              <a:solidFill>
                <a:schemeClr val="tx2"/>
              </a:solidFill>
              <a:latin typeface="+mj-lt"/>
            </a:endParaRPr>
          </a:p>
          <a:p>
            <a:pPr algn="just"/>
            <a:r>
              <a:rPr lang="en-US" sz="3000" dirty="0" smtClean="0">
                <a:solidFill>
                  <a:schemeClr val="tx2"/>
                </a:solidFill>
                <a:latin typeface="+mj-lt"/>
              </a:rPr>
              <a:t>This sector represents for </a:t>
            </a:r>
            <a:r>
              <a:rPr lang="en-US" sz="3000" dirty="0">
                <a:solidFill>
                  <a:schemeClr val="tx2"/>
                </a:solidFill>
                <a:latin typeface="+mj-lt"/>
              </a:rPr>
              <a:t>8.9 % of GDP and 19 % of industrial domestic production (industrial GDP). </a:t>
            </a:r>
            <a:endParaRPr lang="en-US" sz="3000" dirty="0" smtClean="0">
              <a:solidFill>
                <a:schemeClr val="tx2"/>
              </a:solidFill>
              <a:latin typeface="+mj-lt"/>
            </a:endParaRPr>
          </a:p>
          <a:p>
            <a:pPr algn="just"/>
            <a:r>
              <a:rPr lang="en-US" sz="3000" dirty="0" smtClean="0">
                <a:solidFill>
                  <a:schemeClr val="tx2"/>
                </a:solidFill>
                <a:latin typeface="+mj-lt"/>
              </a:rPr>
              <a:t>46 </a:t>
            </a:r>
            <a:r>
              <a:rPr lang="en-US" sz="3000" dirty="0">
                <a:solidFill>
                  <a:schemeClr val="tx2"/>
                </a:solidFill>
                <a:latin typeface="+mj-lt"/>
              </a:rPr>
              <a:t>% of the </a:t>
            </a:r>
            <a:r>
              <a:rPr lang="en-US" sz="3000" dirty="0" smtClean="0">
                <a:solidFill>
                  <a:schemeClr val="tx2"/>
                </a:solidFill>
                <a:latin typeface="+mj-lt"/>
              </a:rPr>
              <a:t>employees are women</a:t>
            </a:r>
            <a:r>
              <a:rPr lang="en-US" sz="3000" dirty="0">
                <a:solidFill>
                  <a:schemeClr val="tx2"/>
                </a:solidFill>
                <a:latin typeface="+mj-lt"/>
              </a:rPr>
              <a:t>.</a:t>
            </a:r>
            <a:endParaRPr lang="es-GT" sz="3000" dirty="0">
              <a:solidFill>
                <a:schemeClr val="tx2"/>
              </a:solidFill>
              <a:latin typeface="+mj-lt"/>
            </a:endParaRPr>
          </a:p>
          <a:p>
            <a:pPr algn="just"/>
            <a:endParaRPr lang="es-GT" sz="3100" dirty="0">
              <a:solidFill>
                <a:srgbClr val="FFFFFF"/>
              </a:solidFill>
              <a:latin typeface="+mj-lt"/>
            </a:endParaRPr>
          </a:p>
        </p:txBody>
      </p:sp>
    </p:spTree>
    <p:extLst>
      <p:ext uri="{BB962C8B-B14F-4D97-AF65-F5344CB8AC3E}">
        <p14:creationId xmlns:p14="http://schemas.microsoft.com/office/powerpoint/2010/main" xmlns="" val="28914483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b="1" dirty="0" err="1" smtClean="0">
                <a:solidFill>
                  <a:schemeClr val="tx2"/>
                </a:solidFill>
              </a:rPr>
              <a:t>Tourism</a:t>
            </a: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endParaRPr lang="es-ES_tradnl" sz="4000" b="1" noProof="1">
              <a:solidFill>
                <a:schemeClr val="bg1"/>
              </a:solidFill>
            </a:endParaRPr>
          </a:p>
        </p:txBody>
      </p:sp>
      <p:sp>
        <p:nvSpPr>
          <p:cNvPr id="3" name="2 Marcador de contenido"/>
          <p:cNvSpPr>
            <a:spLocks noGrp="1"/>
          </p:cNvSpPr>
          <p:nvPr>
            <p:ph idx="1"/>
          </p:nvPr>
        </p:nvSpPr>
        <p:spPr/>
        <p:txBody>
          <a:bodyPr>
            <a:normAutofit/>
          </a:bodyPr>
          <a:lstStyle/>
          <a:p>
            <a:pPr algn="just"/>
            <a:r>
              <a:rPr lang="en-US" sz="3000" dirty="0" smtClean="0">
                <a:solidFill>
                  <a:schemeClr val="tx2"/>
                </a:solidFill>
                <a:latin typeface="+mj-lt"/>
              </a:rPr>
              <a:t>Guatemala </a:t>
            </a:r>
            <a:r>
              <a:rPr lang="en-US" sz="3000" dirty="0">
                <a:solidFill>
                  <a:schemeClr val="tx2"/>
                </a:solidFill>
                <a:latin typeface="+mj-lt"/>
              </a:rPr>
              <a:t>is a country with all the features to achieve first world </a:t>
            </a:r>
            <a:r>
              <a:rPr lang="en-US" sz="3000" dirty="0" smtClean="0">
                <a:solidFill>
                  <a:schemeClr val="tx2"/>
                </a:solidFill>
                <a:latin typeface="+mj-lt"/>
              </a:rPr>
              <a:t>tourism. </a:t>
            </a:r>
          </a:p>
          <a:p>
            <a:pPr algn="just"/>
            <a:r>
              <a:rPr lang="en-US" sz="3000" dirty="0" smtClean="0">
                <a:solidFill>
                  <a:schemeClr val="tx2"/>
                </a:solidFill>
                <a:latin typeface="+mj-lt"/>
              </a:rPr>
              <a:t>It </a:t>
            </a:r>
            <a:r>
              <a:rPr lang="en-US" sz="3000" dirty="0">
                <a:solidFill>
                  <a:schemeClr val="tx2"/>
                </a:solidFill>
                <a:latin typeface="+mj-lt"/>
              </a:rPr>
              <a:t>has places and unparalleled </a:t>
            </a:r>
            <a:r>
              <a:rPr lang="en-US" sz="3000" dirty="0" smtClean="0">
                <a:solidFill>
                  <a:schemeClr val="tx2"/>
                </a:solidFill>
                <a:latin typeface="+mj-lt"/>
              </a:rPr>
              <a:t>views, spaces </a:t>
            </a:r>
            <a:r>
              <a:rPr lang="en-US" sz="3000" dirty="0">
                <a:solidFill>
                  <a:schemeClr val="tx2"/>
                </a:solidFill>
                <a:latin typeface="+mj-lt"/>
              </a:rPr>
              <a:t>to generate extreme sport and the most privileged climate of the region . </a:t>
            </a:r>
            <a:endParaRPr lang="en-US" sz="3000" dirty="0" smtClean="0">
              <a:solidFill>
                <a:schemeClr val="tx2"/>
              </a:solidFill>
              <a:latin typeface="+mj-lt"/>
            </a:endParaRPr>
          </a:p>
          <a:p>
            <a:pPr algn="just"/>
            <a:r>
              <a:rPr lang="en-US" sz="3000" dirty="0" smtClean="0">
                <a:solidFill>
                  <a:schemeClr val="tx2"/>
                </a:solidFill>
                <a:latin typeface="+mj-lt"/>
              </a:rPr>
              <a:t>The </a:t>
            </a:r>
            <a:r>
              <a:rPr lang="en-US" sz="3000" dirty="0">
                <a:solidFill>
                  <a:schemeClr val="tx2"/>
                </a:solidFill>
                <a:latin typeface="+mj-lt"/>
              </a:rPr>
              <a:t>" Land of Eternal Spring" had in </a:t>
            </a:r>
            <a:r>
              <a:rPr lang="en-US" sz="3000" dirty="0" smtClean="0">
                <a:solidFill>
                  <a:schemeClr val="tx2"/>
                </a:solidFill>
                <a:latin typeface="+mj-lt"/>
              </a:rPr>
              <a:t>2015 1,789,944 </a:t>
            </a:r>
            <a:r>
              <a:rPr lang="en-US" sz="3000" dirty="0">
                <a:solidFill>
                  <a:schemeClr val="tx2"/>
                </a:solidFill>
                <a:latin typeface="+mj-lt"/>
              </a:rPr>
              <a:t>international </a:t>
            </a:r>
            <a:r>
              <a:rPr lang="en-US" sz="3000" dirty="0" smtClean="0">
                <a:solidFill>
                  <a:schemeClr val="tx2"/>
                </a:solidFill>
                <a:latin typeface="+mj-lt"/>
              </a:rPr>
              <a:t>visitors.</a:t>
            </a:r>
            <a:endParaRPr lang="es-MX" sz="3000" dirty="0">
              <a:solidFill>
                <a:schemeClr val="tx2"/>
              </a:solidFill>
              <a:latin typeface="+mj-lt"/>
            </a:endParaRPr>
          </a:p>
        </p:txBody>
      </p:sp>
    </p:spTree>
    <p:extLst>
      <p:ext uri="{BB962C8B-B14F-4D97-AF65-F5344CB8AC3E}">
        <p14:creationId xmlns:p14="http://schemas.microsoft.com/office/powerpoint/2010/main" xmlns="" val="6863378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b="1" dirty="0" smtClean="0">
                <a:solidFill>
                  <a:schemeClr val="tx2"/>
                </a:solidFill>
              </a:rPr>
              <a:t/>
            </a:r>
            <a:br>
              <a:rPr lang="es-GT" b="1" dirty="0" smtClean="0">
                <a:solidFill>
                  <a:schemeClr val="tx2"/>
                </a:solidFill>
              </a:rPr>
            </a:br>
            <a:r>
              <a:rPr lang="es-GT" b="1" dirty="0" err="1" smtClean="0">
                <a:solidFill>
                  <a:schemeClr val="tx2"/>
                </a:solidFill>
              </a:rPr>
              <a:t>Forestry</a:t>
            </a:r>
            <a:r>
              <a:rPr lang="es-GT" b="1" dirty="0">
                <a:solidFill>
                  <a:schemeClr val="tx2"/>
                </a:solidFill>
              </a:rPr>
              <a:t/>
            </a:r>
            <a:br>
              <a:rPr lang="es-GT" b="1" dirty="0">
                <a:solidFill>
                  <a:schemeClr val="tx2"/>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endParaRPr lang="es-ES_tradnl" sz="4000" b="1" noProof="1">
              <a:solidFill>
                <a:schemeClr val="bg1"/>
              </a:solidFill>
            </a:endParaRPr>
          </a:p>
        </p:txBody>
      </p:sp>
      <p:sp>
        <p:nvSpPr>
          <p:cNvPr id="8" name="7 Marcador de contenido"/>
          <p:cNvSpPr>
            <a:spLocks noGrp="1"/>
          </p:cNvSpPr>
          <p:nvPr>
            <p:ph idx="1"/>
          </p:nvPr>
        </p:nvSpPr>
        <p:spPr>
          <a:xfrm>
            <a:off x="446856" y="1628800"/>
            <a:ext cx="8229600" cy="5030019"/>
          </a:xfrm>
        </p:spPr>
        <p:txBody>
          <a:bodyPr>
            <a:normAutofit/>
          </a:bodyPr>
          <a:lstStyle/>
          <a:p>
            <a:pPr algn="just"/>
            <a:r>
              <a:rPr lang="en-US" sz="3000" dirty="0">
                <a:solidFill>
                  <a:schemeClr val="tx2"/>
                </a:solidFill>
                <a:latin typeface="+mj-lt"/>
              </a:rPr>
              <a:t>Just over half the national territory in Guatemala has forest </a:t>
            </a:r>
            <a:r>
              <a:rPr lang="en-US" sz="3000" dirty="0" smtClean="0">
                <a:solidFill>
                  <a:schemeClr val="tx2"/>
                </a:solidFill>
                <a:latin typeface="+mj-lt"/>
              </a:rPr>
              <a:t>vocation. </a:t>
            </a:r>
          </a:p>
          <a:p>
            <a:pPr algn="just"/>
            <a:r>
              <a:rPr lang="en-US" sz="3000" dirty="0" smtClean="0">
                <a:solidFill>
                  <a:schemeClr val="tx2"/>
                </a:solidFill>
                <a:latin typeface="+mj-lt"/>
              </a:rPr>
              <a:t>Presently Guatemala has </a:t>
            </a:r>
            <a:r>
              <a:rPr lang="en-US" sz="3000" dirty="0">
                <a:solidFill>
                  <a:schemeClr val="tx2"/>
                </a:solidFill>
                <a:latin typeface="+mj-lt"/>
              </a:rPr>
              <a:t>43.578 square kilometers of forest. </a:t>
            </a:r>
            <a:endParaRPr lang="en-US" sz="3000" dirty="0" smtClean="0">
              <a:solidFill>
                <a:schemeClr val="tx2"/>
              </a:solidFill>
              <a:latin typeface="+mj-lt"/>
            </a:endParaRPr>
          </a:p>
          <a:p>
            <a:pPr algn="just"/>
            <a:r>
              <a:rPr lang="en-US" sz="3000" dirty="0" smtClean="0">
                <a:solidFill>
                  <a:schemeClr val="tx2"/>
                </a:solidFill>
                <a:latin typeface="+mj-lt"/>
              </a:rPr>
              <a:t>The </a:t>
            </a:r>
            <a:r>
              <a:rPr lang="en-US" sz="3000" dirty="0">
                <a:solidFill>
                  <a:schemeClr val="tx2"/>
                </a:solidFill>
                <a:latin typeface="+mj-lt"/>
              </a:rPr>
              <a:t>total forest production in 2012 was US $ 754.4 million, a 77.4 % growth between 2001 and </a:t>
            </a:r>
            <a:r>
              <a:rPr lang="en-US" sz="3000" dirty="0" smtClean="0">
                <a:solidFill>
                  <a:schemeClr val="tx2"/>
                </a:solidFill>
                <a:latin typeface="+mj-lt"/>
              </a:rPr>
              <a:t>2012. </a:t>
            </a:r>
          </a:p>
          <a:p>
            <a:pPr algn="just"/>
            <a:r>
              <a:rPr lang="en-US" sz="3000" dirty="0" smtClean="0">
                <a:solidFill>
                  <a:schemeClr val="tx2"/>
                </a:solidFill>
                <a:latin typeface="+mj-lt"/>
              </a:rPr>
              <a:t>In </a:t>
            </a:r>
            <a:r>
              <a:rPr lang="en-US" sz="3000" dirty="0">
                <a:solidFill>
                  <a:schemeClr val="tx2"/>
                </a:solidFill>
                <a:latin typeface="+mj-lt"/>
              </a:rPr>
              <a:t>2014 exports amounted to </a:t>
            </a:r>
            <a:r>
              <a:rPr lang="en-US" sz="3000" dirty="0" smtClean="0">
                <a:solidFill>
                  <a:schemeClr val="tx2"/>
                </a:solidFill>
                <a:latin typeface="+mj-lt"/>
              </a:rPr>
              <a:t>US$ 448,622,878.32 </a:t>
            </a:r>
          </a:p>
          <a:p>
            <a:pPr algn="just"/>
            <a:r>
              <a:rPr lang="en-US" sz="3000" dirty="0" smtClean="0">
                <a:solidFill>
                  <a:schemeClr val="tx2"/>
                </a:solidFill>
                <a:latin typeface="+mj-lt"/>
              </a:rPr>
              <a:t>The </a:t>
            </a:r>
            <a:r>
              <a:rPr lang="en-US" sz="3000" dirty="0">
                <a:solidFill>
                  <a:schemeClr val="tx2"/>
                </a:solidFill>
                <a:latin typeface="+mj-lt"/>
              </a:rPr>
              <a:t>main markets are the United </a:t>
            </a:r>
            <a:r>
              <a:rPr lang="en-US" sz="3000" dirty="0" smtClean="0">
                <a:solidFill>
                  <a:schemeClr val="tx2"/>
                </a:solidFill>
                <a:latin typeface="+mj-lt"/>
              </a:rPr>
              <a:t>States, Mexico, </a:t>
            </a:r>
            <a:r>
              <a:rPr lang="en-US" sz="3000" dirty="0">
                <a:solidFill>
                  <a:schemeClr val="tx2"/>
                </a:solidFill>
                <a:latin typeface="+mj-lt"/>
              </a:rPr>
              <a:t>El Salvador and </a:t>
            </a:r>
            <a:r>
              <a:rPr lang="en-US" sz="3000" dirty="0" smtClean="0">
                <a:solidFill>
                  <a:schemeClr val="tx2"/>
                </a:solidFill>
                <a:latin typeface="+mj-lt"/>
              </a:rPr>
              <a:t>Honduras.</a:t>
            </a:r>
            <a:endParaRPr lang="es-GT" sz="3000" dirty="0">
              <a:solidFill>
                <a:schemeClr val="tx2"/>
              </a:solidFill>
              <a:latin typeface="+mj-lt"/>
            </a:endParaRPr>
          </a:p>
        </p:txBody>
      </p:sp>
    </p:spTree>
    <p:extLst>
      <p:ext uri="{BB962C8B-B14F-4D97-AF65-F5344CB8AC3E}">
        <p14:creationId xmlns:p14="http://schemas.microsoft.com/office/powerpoint/2010/main" xmlns="" val="15506078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b="1" dirty="0" err="1" smtClean="0">
                <a:solidFill>
                  <a:schemeClr val="tx2"/>
                </a:solidFill>
              </a:rPr>
              <a:t>Infrastructure</a:t>
            </a:r>
            <a:r>
              <a:rPr lang="es-GT" b="1" dirty="0">
                <a:solidFill>
                  <a:schemeClr val="tx2"/>
                </a:solidFill>
              </a:rPr>
              <a:t/>
            </a:r>
            <a:br>
              <a:rPr lang="es-GT" b="1" dirty="0">
                <a:solidFill>
                  <a:schemeClr val="tx2"/>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endParaRPr lang="es-ES_tradnl" sz="4000" b="1" noProof="1">
              <a:solidFill>
                <a:schemeClr val="bg1"/>
              </a:solidFill>
            </a:endParaRPr>
          </a:p>
        </p:txBody>
      </p:sp>
      <p:sp>
        <p:nvSpPr>
          <p:cNvPr id="3" name="2 Marcador de contenido"/>
          <p:cNvSpPr>
            <a:spLocks noGrp="1"/>
          </p:cNvSpPr>
          <p:nvPr>
            <p:ph idx="1"/>
          </p:nvPr>
        </p:nvSpPr>
        <p:spPr/>
        <p:txBody>
          <a:bodyPr>
            <a:noAutofit/>
          </a:bodyPr>
          <a:lstStyle/>
          <a:p>
            <a:pPr algn="just"/>
            <a:r>
              <a:rPr lang="en-US" sz="3000" dirty="0">
                <a:solidFill>
                  <a:schemeClr val="tx2"/>
                </a:solidFill>
                <a:latin typeface="+mj-lt"/>
              </a:rPr>
              <a:t>Guatemala has </a:t>
            </a:r>
            <a:r>
              <a:rPr lang="en-US" sz="3000" dirty="0" smtClean="0">
                <a:solidFill>
                  <a:schemeClr val="tx2"/>
                </a:solidFill>
                <a:latin typeface="+mj-lt"/>
              </a:rPr>
              <a:t>a good </a:t>
            </a:r>
            <a:r>
              <a:rPr lang="en-US" sz="3000" dirty="0">
                <a:solidFill>
                  <a:schemeClr val="tx2"/>
                </a:solidFill>
                <a:latin typeface="+mj-lt"/>
              </a:rPr>
              <a:t>geographical location and natural conditions to establish itself as Regional Logistics and Services </a:t>
            </a:r>
            <a:r>
              <a:rPr lang="en-US" sz="3000" dirty="0" smtClean="0">
                <a:solidFill>
                  <a:schemeClr val="tx2"/>
                </a:solidFill>
                <a:latin typeface="+mj-lt"/>
              </a:rPr>
              <a:t>Center. </a:t>
            </a:r>
          </a:p>
          <a:p>
            <a:pPr algn="just"/>
            <a:r>
              <a:rPr lang="en-US" sz="3000" dirty="0" smtClean="0">
                <a:solidFill>
                  <a:schemeClr val="tx2"/>
                </a:solidFill>
                <a:latin typeface="+mj-lt"/>
              </a:rPr>
              <a:t>Its </a:t>
            </a:r>
            <a:r>
              <a:rPr lang="en-US" sz="3000" dirty="0">
                <a:solidFill>
                  <a:schemeClr val="tx2"/>
                </a:solidFill>
                <a:latin typeface="+mj-lt"/>
              </a:rPr>
              <a:t>infrastructure consists of roads, </a:t>
            </a:r>
            <a:r>
              <a:rPr lang="en-US" sz="3000" dirty="0" smtClean="0">
                <a:solidFill>
                  <a:schemeClr val="tx2"/>
                </a:solidFill>
                <a:latin typeface="+mj-lt"/>
              </a:rPr>
              <a:t>efficient ports in </a:t>
            </a:r>
            <a:r>
              <a:rPr lang="en-US" sz="3000" dirty="0">
                <a:solidFill>
                  <a:schemeClr val="tx2"/>
                </a:solidFill>
                <a:latin typeface="+mj-lt"/>
              </a:rPr>
              <a:t>the Atlantic and Pacific oceans , </a:t>
            </a:r>
            <a:r>
              <a:rPr lang="en-US" sz="3000" dirty="0" smtClean="0">
                <a:solidFill>
                  <a:schemeClr val="tx2"/>
                </a:solidFill>
                <a:latin typeface="+mj-lt"/>
              </a:rPr>
              <a:t>a </a:t>
            </a:r>
            <a:r>
              <a:rPr lang="en-US" sz="3000" dirty="0">
                <a:solidFill>
                  <a:schemeClr val="tx2"/>
                </a:solidFill>
                <a:latin typeface="+mj-lt"/>
              </a:rPr>
              <a:t>new modern airport in the heart of </a:t>
            </a:r>
            <a:r>
              <a:rPr lang="en-US" sz="3000" dirty="0" smtClean="0">
                <a:solidFill>
                  <a:schemeClr val="tx2"/>
                </a:solidFill>
                <a:latin typeface="+mj-lt"/>
              </a:rPr>
              <a:t>Guatemala City </a:t>
            </a:r>
            <a:r>
              <a:rPr lang="en-US" sz="3000" dirty="0">
                <a:solidFill>
                  <a:schemeClr val="tx2"/>
                </a:solidFill>
                <a:latin typeface="+mj-lt"/>
              </a:rPr>
              <a:t>, as well as modern technological </a:t>
            </a:r>
            <a:r>
              <a:rPr lang="en-US" sz="3000" dirty="0" smtClean="0">
                <a:solidFill>
                  <a:schemeClr val="tx2"/>
                </a:solidFill>
                <a:latin typeface="+mj-lt"/>
              </a:rPr>
              <a:t>infrastructure in general. </a:t>
            </a:r>
            <a:r>
              <a:rPr lang="en-US" sz="3000" dirty="0">
                <a:solidFill>
                  <a:schemeClr val="tx2"/>
                </a:solidFill>
                <a:latin typeface="+mj-lt"/>
              </a:rPr>
              <a:t>Currently the infrastructure sector accounts for 3 % of GDP in Guatemala .</a:t>
            </a:r>
            <a:endParaRPr lang="es-MX" sz="3000" dirty="0">
              <a:solidFill>
                <a:schemeClr val="tx2"/>
              </a:solidFill>
              <a:latin typeface="+mj-lt"/>
            </a:endParaRPr>
          </a:p>
        </p:txBody>
      </p:sp>
    </p:spTree>
    <p:extLst>
      <p:ext uri="{BB962C8B-B14F-4D97-AF65-F5344CB8AC3E}">
        <p14:creationId xmlns:p14="http://schemas.microsoft.com/office/powerpoint/2010/main" xmlns="" val="29220914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n-US" b="1" dirty="0" smtClean="0">
                <a:solidFill>
                  <a:schemeClr val="tx2"/>
                </a:solidFill>
              </a:rPr>
              <a:t>Agreements </a:t>
            </a:r>
            <a:r>
              <a:rPr lang="en-US" b="1" dirty="0">
                <a:solidFill>
                  <a:schemeClr val="tx2"/>
                </a:solidFill>
              </a:rPr>
              <a:t>for Promotion and Reciprocal Protection of Investments</a:t>
            </a: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endParaRPr lang="es-ES_tradnl" sz="4000" b="1" noProof="1">
              <a:solidFill>
                <a:schemeClr val="tx2"/>
              </a:solidFill>
            </a:endParaRPr>
          </a:p>
        </p:txBody>
      </p:sp>
      <p:graphicFrame>
        <p:nvGraphicFramePr>
          <p:cNvPr id="6" name="5 Marcador de contenido"/>
          <p:cNvGraphicFramePr>
            <a:graphicFrameLocks/>
          </p:cNvGraphicFramePr>
          <p:nvPr>
            <p:extLst>
              <p:ext uri="{D42A27DB-BD31-4B8C-83A1-F6EECF244321}">
                <p14:modId xmlns:p14="http://schemas.microsoft.com/office/powerpoint/2010/main" xmlns="" val="2699377548"/>
              </p:ext>
            </p:extLst>
          </p:nvPr>
        </p:nvGraphicFramePr>
        <p:xfrm>
          <a:off x="395536" y="1700808"/>
          <a:ext cx="8168638" cy="4556855"/>
        </p:xfrm>
        <a:graphic>
          <a:graphicData uri="http://schemas.openxmlformats.org/drawingml/2006/table">
            <a:tbl>
              <a:tblPr firstRow="1" firstCol="1" bandRow="1"/>
              <a:tblGrid>
                <a:gridCol w="1791280"/>
                <a:gridCol w="2082328"/>
                <a:gridCol w="1951952"/>
                <a:gridCol w="2343078"/>
              </a:tblGrid>
              <a:tr h="631031">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algn="ctr" rtl="0" eaLnBrk="1" latinLnBrk="0" hangingPunct="1">
                        <a:lnSpc>
                          <a:spcPct val="100000"/>
                        </a:lnSpc>
                        <a:spcAft>
                          <a:spcPts val="0"/>
                        </a:spcAft>
                      </a:pPr>
                      <a:r>
                        <a:rPr kumimoji="0" lang="en-US" sz="1800" b="1" kern="1200" noProof="0" dirty="0" smtClean="0">
                          <a:solidFill>
                            <a:srgbClr val="FFFFFF"/>
                          </a:solidFill>
                          <a:effectLst/>
                          <a:latin typeface="Calibri"/>
                          <a:ea typeface="Times New Roman"/>
                          <a:cs typeface="Arial"/>
                        </a:rPr>
                        <a:t>Current</a:t>
                      </a:r>
                      <a:endParaRPr kumimoji="0" lang="en-US" sz="1800" b="1" kern="1200" noProof="0" dirty="0">
                        <a:solidFill>
                          <a:srgbClr val="FFFFFF"/>
                        </a:solidFill>
                        <a:effectLst/>
                        <a:latin typeface="Calibri"/>
                        <a:ea typeface="Times New Roman"/>
                        <a:cs typeface="Arial"/>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algn="ctr" rtl="0" eaLnBrk="1" latinLnBrk="0" hangingPunct="1">
                        <a:lnSpc>
                          <a:spcPct val="100000"/>
                        </a:lnSpc>
                        <a:spcAft>
                          <a:spcPts val="0"/>
                        </a:spcAft>
                      </a:pPr>
                      <a:r>
                        <a:rPr kumimoji="0" lang="en-US" sz="1800" b="1" kern="1200" noProof="0" dirty="0" smtClean="0">
                          <a:solidFill>
                            <a:srgbClr val="FFFFFF"/>
                          </a:solidFill>
                          <a:effectLst/>
                          <a:latin typeface="Calibri"/>
                          <a:ea typeface="Times New Roman"/>
                          <a:cs typeface="Arial"/>
                        </a:rPr>
                        <a:t>Negotiated but not in force</a:t>
                      </a:r>
                      <a:endParaRPr kumimoji="0" lang="en-US" sz="1800" b="1" kern="1200" noProof="0" dirty="0">
                        <a:solidFill>
                          <a:srgbClr val="FFFFFF"/>
                        </a:solidFill>
                        <a:effectLst/>
                        <a:latin typeface="Calibri"/>
                        <a:ea typeface="Times New Roman"/>
                        <a:cs typeface="Arial"/>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algn="ctr" rtl="0" eaLnBrk="1" latinLnBrk="0" hangingPunct="1">
                        <a:lnSpc>
                          <a:spcPct val="100000"/>
                        </a:lnSpc>
                        <a:spcAft>
                          <a:spcPts val="0"/>
                        </a:spcAft>
                      </a:pPr>
                      <a:r>
                        <a:rPr kumimoji="0" lang="en-US" sz="1800" b="1" kern="1200" noProof="0" dirty="0" smtClean="0">
                          <a:solidFill>
                            <a:srgbClr val="FFFFFF"/>
                          </a:solidFill>
                          <a:effectLst/>
                          <a:latin typeface="Calibri"/>
                          <a:ea typeface="Times New Roman"/>
                          <a:cs typeface="Arial"/>
                        </a:rPr>
                        <a:t>In process of negotiation </a:t>
                      </a:r>
                      <a:endParaRPr kumimoji="0" lang="en-US" sz="1800" b="1" kern="1200" noProof="0" dirty="0">
                        <a:solidFill>
                          <a:srgbClr val="FFFFFF"/>
                        </a:solidFill>
                        <a:effectLst/>
                        <a:latin typeface="Calibri"/>
                        <a:ea typeface="Times New Roman"/>
                        <a:cs typeface="Arial"/>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0" algn="ctr" rtl="0" eaLnBrk="1" latinLnBrk="0" hangingPunct="1">
                        <a:lnSpc>
                          <a:spcPct val="100000"/>
                        </a:lnSpc>
                        <a:spcAft>
                          <a:spcPts val="0"/>
                        </a:spcAft>
                      </a:pPr>
                      <a:r>
                        <a:rPr kumimoji="0" lang="en-US" sz="1800" b="1" kern="1200" noProof="0" dirty="0" smtClean="0">
                          <a:solidFill>
                            <a:srgbClr val="FFFFFF"/>
                          </a:solidFill>
                          <a:effectLst/>
                          <a:latin typeface="Calibri"/>
                          <a:ea typeface="Times New Roman"/>
                          <a:cs typeface="Arial"/>
                        </a:rPr>
                        <a:t>Pending</a:t>
                      </a:r>
                      <a:r>
                        <a:rPr kumimoji="0" lang="en-US" sz="1800" b="1" kern="1200" baseline="0" noProof="0" dirty="0" smtClean="0">
                          <a:solidFill>
                            <a:srgbClr val="FFFFFF"/>
                          </a:solidFill>
                          <a:effectLst/>
                          <a:latin typeface="Calibri"/>
                          <a:ea typeface="Times New Roman"/>
                          <a:cs typeface="Arial"/>
                        </a:rPr>
                        <a:t> approval by Congress</a:t>
                      </a:r>
                      <a:endParaRPr kumimoji="0" lang="en-US" sz="1800" b="1" kern="1200" noProof="0" dirty="0">
                        <a:solidFill>
                          <a:srgbClr val="FFFFFF"/>
                        </a:solidFill>
                        <a:effectLst/>
                        <a:latin typeface="Calibri"/>
                        <a:ea typeface="Times New Roman"/>
                        <a:cs typeface="Arial"/>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5B3D7"/>
                    </a:solidFill>
                  </a:tcPr>
                </a:tc>
              </a:tr>
              <a:tr h="3575844">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Germany</a:t>
                      </a:r>
                    </a:p>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Argentina</a:t>
                      </a:r>
                    </a:p>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Belgium</a:t>
                      </a:r>
                    </a:p>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Chile</a:t>
                      </a:r>
                    </a:p>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Taiwan</a:t>
                      </a:r>
                    </a:p>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Korea</a:t>
                      </a:r>
                    </a:p>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Cuba</a:t>
                      </a:r>
                    </a:p>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Spain</a:t>
                      </a:r>
                    </a:p>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Finland</a:t>
                      </a:r>
                    </a:p>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France</a:t>
                      </a:r>
                    </a:p>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Italy</a:t>
                      </a:r>
                    </a:p>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Holland</a:t>
                      </a:r>
                    </a:p>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Czech Republic</a:t>
                      </a:r>
                    </a:p>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Sweden</a:t>
                      </a:r>
                    </a:p>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Austria</a:t>
                      </a:r>
                    </a:p>
                    <a:p>
                      <a:pPr marL="342900" lvl="0" indent="-342900" algn="just">
                        <a:lnSpc>
                          <a:spcPct val="115000"/>
                        </a:lnSpc>
                        <a:spcAft>
                          <a:spcPts val="0"/>
                        </a:spcAft>
                        <a:buFont typeface="Symbol"/>
                        <a:buChar char=""/>
                      </a:pPr>
                      <a:r>
                        <a:rPr lang="en-US" sz="1400" noProof="0" dirty="0" smtClean="0">
                          <a:solidFill>
                            <a:srgbClr val="FF0000"/>
                          </a:solidFill>
                          <a:effectLst/>
                          <a:latin typeface="Calibri"/>
                          <a:ea typeface="Calibri"/>
                          <a:cs typeface="Times New Roman"/>
                        </a:rPr>
                        <a:t>Trinidad &amp; Tobago</a:t>
                      </a:r>
                      <a:endParaRPr lang="en-US" sz="1400" noProof="0" dirty="0">
                        <a:solidFill>
                          <a:srgbClr val="FF0000"/>
                        </a:solidFill>
                        <a:effectLst/>
                        <a:latin typeface="Calibri"/>
                        <a:ea typeface="Calibri"/>
                        <a:cs typeface="Times New Roman"/>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Kuwait</a:t>
                      </a:r>
                      <a:endParaRPr lang="en-US" sz="1400" noProof="0" dirty="0">
                        <a:solidFill>
                          <a:schemeClr val="tx2"/>
                        </a:solidFill>
                        <a:effectLst/>
                        <a:latin typeface="Calibri"/>
                        <a:ea typeface="Calibri"/>
                        <a:cs typeface="Times New Roman"/>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Morocco</a:t>
                      </a:r>
                      <a:endParaRPr lang="en-US" sz="1400" noProof="0" dirty="0">
                        <a:solidFill>
                          <a:schemeClr val="tx2"/>
                        </a:solidFill>
                        <a:effectLst/>
                        <a:latin typeface="Calibri"/>
                        <a:ea typeface="Calibri"/>
                        <a:cs typeface="Times New Roman"/>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tx1"/>
                          </a:solidFill>
                          <a:latin typeface="Candara"/>
                        </a:defRPr>
                      </a:lvl1pPr>
                      <a:lvl2pPr marL="457200" algn="l" rtl="0" eaLnBrk="1" latinLnBrk="0" hangingPunct="1">
                        <a:defRPr kumimoji="0" kern="1200">
                          <a:solidFill>
                            <a:schemeClr val="tx1"/>
                          </a:solidFill>
                          <a:latin typeface="Candara"/>
                        </a:defRPr>
                      </a:lvl2pPr>
                      <a:lvl3pPr marL="914400" algn="l" rtl="0" eaLnBrk="1" latinLnBrk="0" hangingPunct="1">
                        <a:defRPr kumimoji="0" kern="1200">
                          <a:solidFill>
                            <a:schemeClr val="tx1"/>
                          </a:solidFill>
                          <a:latin typeface="Candara"/>
                        </a:defRPr>
                      </a:lvl3pPr>
                      <a:lvl4pPr marL="1371600" algn="l" rtl="0" eaLnBrk="1" latinLnBrk="0" hangingPunct="1">
                        <a:defRPr kumimoji="0" kern="1200">
                          <a:solidFill>
                            <a:schemeClr val="tx1"/>
                          </a:solidFill>
                          <a:latin typeface="Candara"/>
                        </a:defRPr>
                      </a:lvl4pPr>
                      <a:lvl5pPr marL="1828800" algn="l" rtl="0" eaLnBrk="1" latinLnBrk="0" hangingPunct="1">
                        <a:defRPr kumimoji="0" kern="1200">
                          <a:solidFill>
                            <a:schemeClr val="tx1"/>
                          </a:solidFill>
                          <a:latin typeface="Candara"/>
                        </a:defRPr>
                      </a:lvl5pPr>
                      <a:lvl6pPr marL="2286000" algn="l" rtl="0" eaLnBrk="1" latinLnBrk="0" hangingPunct="1">
                        <a:defRPr kumimoji="0" kern="1200">
                          <a:solidFill>
                            <a:schemeClr val="tx1"/>
                          </a:solidFill>
                          <a:latin typeface="Candara"/>
                        </a:defRPr>
                      </a:lvl6pPr>
                      <a:lvl7pPr marL="2743200" algn="l" rtl="0" eaLnBrk="1" latinLnBrk="0" hangingPunct="1">
                        <a:defRPr kumimoji="0" kern="1200">
                          <a:solidFill>
                            <a:schemeClr val="tx1"/>
                          </a:solidFill>
                          <a:latin typeface="Candara"/>
                        </a:defRPr>
                      </a:lvl7pPr>
                      <a:lvl8pPr marL="3200400" algn="l" rtl="0" eaLnBrk="1" latinLnBrk="0" hangingPunct="1">
                        <a:defRPr kumimoji="0" kern="1200">
                          <a:solidFill>
                            <a:schemeClr val="tx1"/>
                          </a:solidFill>
                          <a:latin typeface="Candara"/>
                        </a:defRPr>
                      </a:lvl8pPr>
                      <a:lvl9pPr marL="3657600" algn="l" rtl="0" eaLnBrk="1" latinLnBrk="0" hangingPunct="1">
                        <a:defRPr kumimoji="0" kern="1200">
                          <a:solidFill>
                            <a:schemeClr val="tx1"/>
                          </a:solidFill>
                          <a:latin typeface="Candara"/>
                        </a:defRPr>
                      </a:lvl9pPr>
                    </a:lstStyle>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Russia</a:t>
                      </a:r>
                    </a:p>
                    <a:p>
                      <a:pPr algn="just">
                        <a:lnSpc>
                          <a:spcPct val="115000"/>
                        </a:lnSpc>
                        <a:spcAft>
                          <a:spcPts val="0"/>
                        </a:spcAft>
                      </a:pPr>
                      <a:r>
                        <a:rPr lang="en-US" sz="1400" noProof="0" dirty="0" smtClean="0">
                          <a:solidFill>
                            <a:schemeClr val="tx2"/>
                          </a:solidFill>
                          <a:effectLst/>
                          <a:latin typeface="Calibri"/>
                          <a:ea typeface="Calibri"/>
                          <a:cs typeface="Times New Roman"/>
                        </a:rPr>
                        <a:t> </a:t>
                      </a:r>
                    </a:p>
                    <a:p>
                      <a:pPr marL="342900" lvl="0" indent="-342900" algn="just">
                        <a:lnSpc>
                          <a:spcPct val="115000"/>
                        </a:lnSpc>
                        <a:spcAft>
                          <a:spcPts val="0"/>
                        </a:spcAft>
                        <a:buFont typeface="Symbol"/>
                        <a:buChar char=""/>
                      </a:pPr>
                      <a:r>
                        <a:rPr lang="en-US" sz="1400" noProof="0" dirty="0" smtClean="0">
                          <a:solidFill>
                            <a:schemeClr val="tx2"/>
                          </a:solidFill>
                          <a:effectLst/>
                          <a:latin typeface="Calibri"/>
                          <a:ea typeface="Calibri"/>
                          <a:cs typeface="Times New Roman"/>
                        </a:rPr>
                        <a:t>Turkey</a:t>
                      </a:r>
                    </a:p>
                    <a:p>
                      <a:pPr marL="228600" algn="just">
                        <a:lnSpc>
                          <a:spcPct val="115000"/>
                        </a:lnSpc>
                        <a:spcAft>
                          <a:spcPts val="0"/>
                        </a:spcAft>
                      </a:pPr>
                      <a:r>
                        <a:rPr lang="en-US" sz="1400" noProof="0" dirty="0" smtClean="0">
                          <a:solidFill>
                            <a:srgbClr val="FFFFFF"/>
                          </a:solidFill>
                          <a:effectLst/>
                          <a:latin typeface="Calibri"/>
                          <a:ea typeface="Calibri"/>
                          <a:cs typeface="Times New Roman"/>
                        </a:rPr>
                        <a:t> </a:t>
                      </a:r>
                      <a:endParaRPr lang="en-US" sz="1400" noProof="0" dirty="0">
                        <a:solidFill>
                          <a:srgbClr val="FFFFFF"/>
                        </a:solidFill>
                        <a:effectLst/>
                        <a:latin typeface="Calibri"/>
                        <a:ea typeface="Calibri"/>
                        <a:cs typeface="Times New Roman"/>
                      </a:endParaRPr>
                    </a:p>
                  </a:txBody>
                  <a:tcPr marL="68569" marR="68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7165630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a:lnSpc>
                <a:spcPct val="80000"/>
              </a:lnSpc>
              <a:spcBef>
                <a:spcPts val="0"/>
              </a:spcBef>
              <a:buNone/>
            </a:pPr>
            <a:r>
              <a:rPr lang="es-ES_tradnl" sz="4000" b="1" i="0" noProof="1" smtClean="0">
                <a:solidFill>
                  <a:schemeClr val="tx2"/>
                </a:solidFill>
                <a:ea typeface="+mj-ea"/>
                <a:cs typeface="+mj-cs"/>
              </a:rPr>
              <a:t>Access to both Oceans</a:t>
            </a:r>
            <a:endParaRPr lang="es-ES_tradnl" sz="4000" b="1" i="0" noProof="1">
              <a:solidFill>
                <a:schemeClr val="tx2"/>
              </a:solidFill>
              <a:ea typeface="+mj-ea"/>
              <a:cs typeface="+mj-cs"/>
            </a:endParaRPr>
          </a:p>
        </p:txBody>
      </p:sp>
      <p:sp>
        <p:nvSpPr>
          <p:cNvPr id="3" name="2 Marcador de contenido"/>
          <p:cNvSpPr>
            <a:spLocks noGrp="1"/>
          </p:cNvSpPr>
          <p:nvPr>
            <p:ph idx="1"/>
          </p:nvPr>
        </p:nvSpPr>
        <p:spPr/>
        <p:txBody>
          <a:bodyPr/>
          <a:lstStyle/>
          <a:p>
            <a:endParaRPr lang="es-GT"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1766" t="15787" r="11589" b="7284"/>
          <a:stretch/>
        </p:blipFill>
        <p:spPr bwMode="auto">
          <a:xfrm>
            <a:off x="280209" y="1257859"/>
            <a:ext cx="8417086" cy="52776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345095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76872"/>
            <a:ext cx="7772400" cy="1470025"/>
          </a:xfrm>
        </p:spPr>
        <p:txBody>
          <a:bodyPr>
            <a:normAutofit fontScale="90000"/>
          </a:bodyPr>
          <a:lstStyle/>
          <a:p>
            <a:pPr algn="ctr" defTabSz="914400">
              <a:lnSpc>
                <a:spcPct val="80000"/>
              </a:lnSpc>
              <a:spcBef>
                <a:spcPts val="0"/>
              </a:spcBef>
              <a:buNone/>
            </a:pPr>
            <a:r>
              <a:rPr lang="es-ES_tradnl" sz="4400" b="1" i="0" noProof="1" smtClean="0">
                <a:solidFill>
                  <a:schemeClr val="tx2"/>
                </a:solidFill>
                <a:ea typeface="+mj-ea"/>
                <a:cs typeface="+mj-cs"/>
              </a:rPr>
              <a:t>Thank you!</a:t>
            </a:r>
            <a:br>
              <a:rPr lang="es-ES_tradnl" sz="4400" b="1" i="0" noProof="1" smtClean="0">
                <a:solidFill>
                  <a:schemeClr val="tx2"/>
                </a:solidFill>
                <a:ea typeface="+mj-ea"/>
                <a:cs typeface="+mj-cs"/>
              </a:rPr>
            </a:br>
            <a:r>
              <a:rPr lang="es-ES_tradnl" sz="4400" b="1" i="0" noProof="1" smtClean="0">
                <a:solidFill>
                  <a:schemeClr val="tx2"/>
                </a:solidFill>
                <a:ea typeface="+mj-ea"/>
                <a:cs typeface="+mj-cs"/>
              </a:rPr>
              <a:t/>
            </a:r>
            <a:br>
              <a:rPr lang="es-ES_tradnl" sz="4400" b="1" i="0" noProof="1" smtClean="0">
                <a:solidFill>
                  <a:schemeClr val="tx2"/>
                </a:solidFill>
                <a:ea typeface="+mj-ea"/>
                <a:cs typeface="+mj-cs"/>
              </a:rPr>
            </a:br>
            <a:r>
              <a:rPr lang="es-ES_tradnl" b="1" noProof="1">
                <a:solidFill>
                  <a:schemeClr val="tx2"/>
                </a:solidFill>
              </a:rPr>
              <a:t/>
            </a:r>
            <a:br>
              <a:rPr lang="es-ES_tradnl" b="1" noProof="1">
                <a:solidFill>
                  <a:schemeClr val="tx2"/>
                </a:solidFill>
              </a:rPr>
            </a:br>
            <a:r>
              <a:rPr lang="es-ES_tradnl" sz="2200" b="1" noProof="1" smtClean="0">
                <a:solidFill>
                  <a:schemeClr val="tx2"/>
                </a:solidFill>
              </a:rPr>
              <a:t/>
            </a:r>
            <a:br>
              <a:rPr lang="es-ES_tradnl" sz="2200" b="1" noProof="1" smtClean="0">
                <a:solidFill>
                  <a:schemeClr val="tx2"/>
                </a:solidFill>
              </a:rPr>
            </a:br>
            <a:endParaRPr lang="es-ES_tradnl" sz="2200" b="1" i="0" noProof="1">
              <a:solidFill>
                <a:schemeClr val="tx2"/>
              </a:solidFill>
            </a:endParaRPr>
          </a:p>
        </p:txBody>
      </p:sp>
      <p:sp>
        <p:nvSpPr>
          <p:cNvPr id="3" name="Rectangle 2"/>
          <p:cNvSpPr/>
          <p:nvPr/>
        </p:nvSpPr>
        <p:spPr>
          <a:xfrm>
            <a:off x="2283768" y="3573016"/>
            <a:ext cx="4572000" cy="535531"/>
          </a:xfrm>
          <a:prstGeom prst="rect">
            <a:avLst/>
          </a:prstGeom>
        </p:spPr>
        <p:txBody>
          <a:bodyPr>
            <a:spAutoFit/>
          </a:bodyPr>
          <a:lstStyle/>
          <a:p>
            <a:pPr algn="ctr">
              <a:lnSpc>
                <a:spcPct val="80000"/>
              </a:lnSpc>
            </a:pPr>
            <a:r>
              <a:rPr lang="es-ES_tradnl" b="1" noProof="1">
                <a:solidFill>
                  <a:schemeClr val="tx2"/>
                </a:solidFill>
              </a:rPr>
              <a:t/>
            </a:r>
            <a:br>
              <a:rPr lang="es-ES_tradnl" b="1" noProof="1">
                <a:solidFill>
                  <a:schemeClr val="tx2"/>
                </a:solidFill>
              </a:rPr>
            </a:br>
            <a:endParaRPr lang="es-ES_tradnl" b="1" noProof="1">
              <a:solidFill>
                <a:schemeClr val="tx2"/>
              </a:solidFill>
            </a:endParaRPr>
          </a:p>
        </p:txBody>
      </p:sp>
    </p:spTree>
    <p:extLst>
      <p:ext uri="{BB962C8B-B14F-4D97-AF65-F5344CB8AC3E}">
        <p14:creationId xmlns:p14="http://schemas.microsoft.com/office/powerpoint/2010/main" xmlns="" val="30869961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TT"/>
          </a:p>
        </p:txBody>
      </p:sp>
      <p:sp>
        <p:nvSpPr>
          <p:cNvPr id="3" name="Content Placeholder 2"/>
          <p:cNvSpPr>
            <a:spLocks noGrp="1"/>
          </p:cNvSpPr>
          <p:nvPr>
            <p:ph idx="1"/>
          </p:nvPr>
        </p:nvSpPr>
        <p:spPr/>
        <p:txBody>
          <a:bodyPr/>
          <a:lstStyle/>
          <a:p>
            <a:endParaRPr lang="en-TT"/>
          </a:p>
        </p:txBody>
      </p:sp>
    </p:spTree>
    <p:extLst>
      <p:ext uri="{BB962C8B-B14F-4D97-AF65-F5344CB8AC3E}">
        <p14:creationId xmlns:p14="http://schemas.microsoft.com/office/powerpoint/2010/main" xmlns="" val="757824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76872"/>
            <a:ext cx="7772400" cy="1470025"/>
          </a:xfrm>
        </p:spPr>
        <p:txBody>
          <a:bodyPr>
            <a:normAutofit/>
          </a:bodyPr>
          <a:lstStyle/>
          <a:p>
            <a:pPr algn="ctr" defTabSz="914400">
              <a:lnSpc>
                <a:spcPct val="80000"/>
              </a:lnSpc>
              <a:spcBef>
                <a:spcPts val="0"/>
              </a:spcBef>
              <a:buNone/>
            </a:pPr>
            <a:r>
              <a:rPr lang="es-ES_tradnl" sz="4400" b="1" i="0" noProof="1" smtClean="0">
                <a:solidFill>
                  <a:schemeClr val="tx2"/>
                </a:solidFill>
                <a:ea typeface="+mj-ea"/>
                <a:cs typeface="+mj-cs"/>
              </a:rPr>
              <a:t>TOURISM </a:t>
            </a:r>
            <a:endParaRPr lang="es-ES_tradnl" sz="4400" b="1" i="0" noProof="1">
              <a:solidFill>
                <a:schemeClr val="tx2"/>
              </a:solidFill>
              <a:ea typeface="+mj-ea"/>
              <a:cs typeface="+mj-cs"/>
            </a:endParaRPr>
          </a:p>
        </p:txBody>
      </p:sp>
    </p:spTree>
    <p:extLst>
      <p:ext uri="{BB962C8B-B14F-4D97-AF65-F5344CB8AC3E}">
        <p14:creationId xmlns:p14="http://schemas.microsoft.com/office/powerpoint/2010/main" xmlns="" val="42658840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n-US" b="1" dirty="0" smtClean="0">
                <a:solidFill>
                  <a:schemeClr val="tx2"/>
                </a:solidFill>
              </a:rPr>
              <a:t>Geography</a:t>
            </a:r>
            <a:r>
              <a:rPr lang="es-GT" b="1" dirty="0" smtClean="0">
                <a:solidFill>
                  <a:schemeClr val="tx2"/>
                </a:solidFill>
              </a:rPr>
              <a:t> and </a:t>
            </a:r>
            <a:r>
              <a:rPr lang="es-GT" b="1" dirty="0" err="1" smtClean="0">
                <a:solidFill>
                  <a:schemeClr val="tx2"/>
                </a:solidFill>
              </a:rPr>
              <a:t>Climate</a:t>
            </a: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endParaRPr lang="es-ES_tradnl" sz="4000" b="1" noProof="1">
              <a:solidFill>
                <a:schemeClr val="tx2"/>
              </a:solidFill>
            </a:endParaRPr>
          </a:p>
        </p:txBody>
      </p:sp>
      <p:sp>
        <p:nvSpPr>
          <p:cNvPr id="6" name="5 Marcador de contenido"/>
          <p:cNvSpPr>
            <a:spLocks noGrp="1"/>
          </p:cNvSpPr>
          <p:nvPr>
            <p:ph idx="1"/>
          </p:nvPr>
        </p:nvSpPr>
        <p:spPr>
          <a:xfrm>
            <a:off x="457200" y="1600200"/>
            <a:ext cx="8229600" cy="5141168"/>
          </a:xfrm>
        </p:spPr>
        <p:txBody>
          <a:bodyPr>
            <a:normAutofit/>
          </a:bodyPr>
          <a:lstStyle/>
          <a:p>
            <a:pPr algn="just"/>
            <a:r>
              <a:rPr lang="en-US" sz="2000" dirty="0">
                <a:solidFill>
                  <a:schemeClr val="tx2"/>
                </a:solidFill>
                <a:latin typeface="Trebuchet MS" panose="020B0603020202020204" pitchFamily="34" charset="0"/>
              </a:rPr>
              <a:t>Guatemala is mountainous territory, except for the area of ​​the south coast and the northern lands in the department of Petén. </a:t>
            </a:r>
          </a:p>
          <a:p>
            <a:pPr marL="342900" lvl="1" indent="-342900" algn="just">
              <a:buFont typeface="Arial"/>
              <a:buChar char="•"/>
            </a:pPr>
            <a:r>
              <a:rPr lang="en-US" sz="2000" dirty="0" smtClean="0">
                <a:solidFill>
                  <a:schemeClr val="tx2"/>
                </a:solidFill>
                <a:latin typeface="Trebuchet MS" panose="020B0603020202020204" pitchFamily="34" charset="0"/>
              </a:rPr>
              <a:t>There </a:t>
            </a:r>
            <a:r>
              <a:rPr lang="en-US" sz="2000" dirty="0">
                <a:solidFill>
                  <a:schemeClr val="tx2"/>
                </a:solidFill>
                <a:latin typeface="Trebuchet MS" panose="020B0603020202020204" pitchFamily="34" charset="0"/>
              </a:rPr>
              <a:t>are 33 volcanoes in Guatemala that frame a unique landscape. </a:t>
            </a:r>
          </a:p>
          <a:p>
            <a:pPr marL="342900" lvl="1" indent="-342900" algn="just">
              <a:buFont typeface="Arial"/>
              <a:buChar char="•"/>
            </a:pPr>
            <a:r>
              <a:rPr lang="en-US" sz="2000" dirty="0">
                <a:solidFill>
                  <a:schemeClr val="tx2"/>
                </a:solidFill>
                <a:latin typeface="Trebuchet MS" panose="020B0603020202020204" pitchFamily="34" charset="0"/>
              </a:rPr>
              <a:t>The highest elevation is the volcano </a:t>
            </a:r>
            <a:r>
              <a:rPr lang="en-US" sz="2000" i="1" dirty="0" err="1">
                <a:solidFill>
                  <a:schemeClr val="tx2"/>
                </a:solidFill>
                <a:latin typeface="Trebuchet MS" panose="020B0603020202020204" pitchFamily="34" charset="0"/>
              </a:rPr>
              <a:t>Tajamulco</a:t>
            </a:r>
            <a:r>
              <a:rPr lang="en-US" sz="2000" dirty="0">
                <a:solidFill>
                  <a:schemeClr val="tx2"/>
                </a:solidFill>
                <a:latin typeface="Trebuchet MS" panose="020B0603020202020204" pitchFamily="34" charset="0"/>
              </a:rPr>
              <a:t> which is 4,220 meters above sea level, is the highest elevation in Central America. </a:t>
            </a:r>
          </a:p>
          <a:p>
            <a:pPr marL="342900" lvl="1" indent="-342900" algn="just">
              <a:buFont typeface="Arial"/>
              <a:buChar char="•"/>
            </a:pPr>
            <a:r>
              <a:rPr lang="en-US" sz="2000" dirty="0">
                <a:solidFill>
                  <a:schemeClr val="tx2"/>
                </a:solidFill>
                <a:latin typeface="Trebuchet MS" panose="020B0603020202020204" pitchFamily="34" charset="0"/>
              </a:rPr>
              <a:t>Guatemala "Land of Eternal Spring“</a:t>
            </a:r>
          </a:p>
          <a:p>
            <a:pPr marL="742950" lvl="2" indent="-342900" algn="just"/>
            <a:r>
              <a:rPr lang="en-US" sz="1800" dirty="0">
                <a:solidFill>
                  <a:schemeClr val="tx2"/>
                </a:solidFill>
                <a:latin typeface="Trebuchet MS" panose="020B0603020202020204" pitchFamily="34" charset="0"/>
              </a:rPr>
              <a:t>its climate is varied according to its topography, has over 350 microclimates.</a:t>
            </a:r>
          </a:p>
          <a:p>
            <a:pPr marL="742950" lvl="2" indent="-342900" algn="just"/>
            <a:r>
              <a:rPr lang="en-US" sz="1800" dirty="0">
                <a:solidFill>
                  <a:schemeClr val="tx2"/>
                </a:solidFill>
                <a:latin typeface="Trebuchet MS" panose="020B0603020202020204" pitchFamily="34" charset="0"/>
              </a:rPr>
              <a:t>The average temperature is in the range of 22º to 29º Celsius. (72º to 84º Fahrenheit) </a:t>
            </a:r>
          </a:p>
          <a:p>
            <a:pPr marL="742950" lvl="2" indent="-342900" algn="just"/>
            <a:r>
              <a:rPr lang="en-US" sz="1800" dirty="0">
                <a:solidFill>
                  <a:schemeClr val="tx2"/>
                </a:solidFill>
                <a:latin typeface="Trebuchet MS" panose="020B0603020202020204" pitchFamily="34" charset="0"/>
              </a:rPr>
              <a:t>The climate is marked in two seasons, the dry season (usually November to April) and the rainy season (May to October).</a:t>
            </a:r>
            <a:endParaRPr lang="es-GT" sz="1800" dirty="0">
              <a:solidFill>
                <a:schemeClr val="tx2"/>
              </a:solidFill>
              <a:latin typeface="Trebuchet MS" panose="020B0603020202020204" pitchFamily="34" charset="0"/>
            </a:endParaRPr>
          </a:p>
          <a:p>
            <a:pPr marL="0" indent="0" algn="just">
              <a:buNone/>
            </a:pPr>
            <a:endParaRPr lang="es-GT" sz="1800" dirty="0"/>
          </a:p>
        </p:txBody>
      </p:sp>
    </p:spTree>
    <p:extLst>
      <p:ext uri="{BB962C8B-B14F-4D97-AF65-F5344CB8AC3E}">
        <p14:creationId xmlns:p14="http://schemas.microsoft.com/office/powerpoint/2010/main" xmlns="" val="41628036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01824"/>
            <a:ext cx="8229600" cy="1143000"/>
          </a:xfrm>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tx2"/>
                </a:solidFill>
              </a:rPr>
              <a:t/>
            </a:r>
            <a:br>
              <a:rPr lang="es-GT" sz="4000" b="1" dirty="0" smtClean="0">
                <a:solidFill>
                  <a:schemeClr val="tx2"/>
                </a:solidFill>
              </a:rPr>
            </a:br>
            <a:r>
              <a:rPr lang="en-US" b="1" dirty="0">
                <a:solidFill>
                  <a:schemeClr val="tx2"/>
                </a:solidFill>
              </a:rPr>
              <a:t>Biodiverse, Multicultural &amp; Multilingual</a:t>
            </a:r>
            <a:r>
              <a:rPr lang="es-GT" sz="4000" b="1" dirty="0">
                <a:solidFill>
                  <a:schemeClr val="tx2"/>
                </a:solidFill>
              </a:rPr>
              <a:t/>
            </a:r>
            <a:br>
              <a:rPr lang="es-GT" sz="4000" b="1" dirty="0">
                <a:solidFill>
                  <a:schemeClr val="tx2"/>
                </a:solidFill>
              </a:rPr>
            </a:br>
            <a:r>
              <a:rPr lang="es-GT" sz="4000" b="1" dirty="0" smtClean="0">
                <a:solidFill>
                  <a:schemeClr val="tx2"/>
                </a:solidFill>
              </a:rPr>
              <a:t/>
            </a:r>
            <a:br>
              <a:rPr lang="es-GT" sz="4000" b="1" dirty="0" smtClean="0">
                <a:solidFill>
                  <a:schemeClr val="tx2"/>
                </a:solidFill>
              </a:rPr>
            </a:br>
            <a:r>
              <a:rPr lang="es-GT" sz="4000" b="1" dirty="0">
                <a:solidFill>
                  <a:schemeClr val="tx2"/>
                </a:solidFill>
              </a:rPr>
              <a:t/>
            </a:r>
            <a:br>
              <a:rPr lang="es-GT" sz="4000" b="1" dirty="0">
                <a:solidFill>
                  <a:schemeClr val="tx2"/>
                </a:solidFill>
              </a:rPr>
            </a:br>
            <a:r>
              <a:rPr lang="es-GT" sz="4000" b="1" dirty="0" smtClean="0">
                <a:solidFill>
                  <a:schemeClr val="bg1"/>
                </a:solidFill>
              </a:rPr>
              <a:t/>
            </a:r>
            <a:br>
              <a:rPr lang="es-GT" sz="4000" b="1" dirty="0" smtClean="0">
                <a:solidFill>
                  <a:schemeClr val="bg1"/>
                </a:solidFill>
              </a:rPr>
            </a:br>
            <a:endParaRPr lang="es-ES_tradnl" sz="4000" b="1" noProof="1">
              <a:solidFill>
                <a:schemeClr val="bg1"/>
              </a:solidFill>
            </a:endParaRPr>
          </a:p>
        </p:txBody>
      </p:sp>
      <p:sp>
        <p:nvSpPr>
          <p:cNvPr id="5" name="2 Marcador de contenido"/>
          <p:cNvSpPr>
            <a:spLocks noGrp="1"/>
          </p:cNvSpPr>
          <p:nvPr>
            <p:ph idx="1"/>
          </p:nvPr>
        </p:nvSpPr>
        <p:spPr>
          <a:xfrm>
            <a:off x="467544" y="1772816"/>
            <a:ext cx="8229600" cy="4525963"/>
          </a:xfrm>
        </p:spPr>
        <p:txBody>
          <a:bodyPr>
            <a:normAutofit/>
          </a:bodyPr>
          <a:lstStyle/>
          <a:p>
            <a:pPr algn="just"/>
            <a:r>
              <a:rPr lang="en-US" sz="2400" dirty="0">
                <a:solidFill>
                  <a:schemeClr val="tx2"/>
                </a:solidFill>
                <a:latin typeface="Trebuchet MS" panose="020B0603020202020204" pitchFamily="34" charset="0"/>
              </a:rPr>
              <a:t>Guatemala derives from the </a:t>
            </a:r>
            <a:r>
              <a:rPr lang="en-US" sz="2400" dirty="0" err="1">
                <a:solidFill>
                  <a:schemeClr val="tx2"/>
                </a:solidFill>
                <a:latin typeface="Trebuchet MS" panose="020B0603020202020204" pitchFamily="34" charset="0"/>
              </a:rPr>
              <a:t>Nahuatl</a:t>
            </a:r>
            <a:r>
              <a:rPr lang="en-US" sz="2400" dirty="0">
                <a:solidFill>
                  <a:schemeClr val="tx2"/>
                </a:solidFill>
                <a:latin typeface="Trebuchet MS" panose="020B0603020202020204" pitchFamily="34" charset="0"/>
              </a:rPr>
              <a:t> " </a:t>
            </a:r>
            <a:r>
              <a:rPr lang="en-US" sz="2400" dirty="0" err="1">
                <a:solidFill>
                  <a:schemeClr val="tx2"/>
                </a:solidFill>
                <a:latin typeface="Trebuchet MS" panose="020B0603020202020204" pitchFamily="34" charset="0"/>
              </a:rPr>
              <a:t>Quauhtlemallan</a:t>
            </a:r>
            <a:r>
              <a:rPr lang="en-US" sz="2400" dirty="0">
                <a:solidFill>
                  <a:schemeClr val="tx2"/>
                </a:solidFill>
                <a:latin typeface="Trebuchet MS" panose="020B0603020202020204" pitchFamily="34" charset="0"/>
              </a:rPr>
              <a:t> " word meaning </a:t>
            </a:r>
            <a:r>
              <a:rPr lang="en-US" sz="2400" b="1" dirty="0">
                <a:solidFill>
                  <a:schemeClr val="tx2"/>
                </a:solidFill>
                <a:latin typeface="Trebuchet MS" panose="020B0603020202020204" pitchFamily="34" charset="0"/>
              </a:rPr>
              <a:t>"land of trees " </a:t>
            </a:r>
          </a:p>
          <a:p>
            <a:pPr lvl="1" algn="just"/>
            <a:r>
              <a:rPr lang="en-US" sz="2000" dirty="0">
                <a:solidFill>
                  <a:schemeClr val="tx2"/>
                </a:solidFill>
                <a:latin typeface="Trebuchet MS" panose="020B0603020202020204" pitchFamily="34" charset="0"/>
              </a:rPr>
              <a:t>30.65 % of the land in Guatemala constitutes protected areas.   </a:t>
            </a:r>
          </a:p>
          <a:p>
            <a:pPr algn="just"/>
            <a:r>
              <a:rPr lang="en-US" sz="2400" dirty="0">
                <a:solidFill>
                  <a:schemeClr val="tx2"/>
                </a:solidFill>
                <a:latin typeface="Trebuchet MS" panose="020B0603020202020204" pitchFamily="34" charset="0"/>
              </a:rPr>
              <a:t>In October 2010, Guatemala was included in the list of Megadiverse Countries. Only 19 countries are in this group that protects over 70% of the planet's biological diversity.</a:t>
            </a:r>
          </a:p>
          <a:p>
            <a:pPr algn="just"/>
            <a:r>
              <a:rPr lang="en-US" sz="2400" dirty="0">
                <a:solidFill>
                  <a:schemeClr val="tx2"/>
                </a:solidFill>
                <a:latin typeface="Trebuchet MS" panose="020B0603020202020204" pitchFamily="34" charset="0"/>
              </a:rPr>
              <a:t>Guatemala is a multicultural and multilingual country. </a:t>
            </a:r>
          </a:p>
          <a:p>
            <a:pPr algn="just"/>
            <a:r>
              <a:rPr lang="en-US" sz="2400" dirty="0">
                <a:solidFill>
                  <a:schemeClr val="tx2"/>
                </a:solidFill>
                <a:latin typeface="Trebuchet MS" panose="020B0603020202020204" pitchFamily="34" charset="0"/>
              </a:rPr>
              <a:t>Several cultures coexist and 21 Mayan languages are spoken. Among them, the Garifuna language, </a:t>
            </a:r>
            <a:r>
              <a:rPr lang="en-US" sz="2400" dirty="0" err="1">
                <a:solidFill>
                  <a:schemeClr val="tx2"/>
                </a:solidFill>
                <a:latin typeface="Trebuchet MS" panose="020B0603020202020204" pitchFamily="34" charset="0"/>
              </a:rPr>
              <a:t>Xinca</a:t>
            </a:r>
            <a:r>
              <a:rPr lang="en-US" sz="2400" dirty="0">
                <a:solidFill>
                  <a:schemeClr val="tx2"/>
                </a:solidFill>
                <a:latin typeface="Trebuchet MS" panose="020B0603020202020204" pitchFamily="34" charset="0"/>
              </a:rPr>
              <a:t> and Spanish which is the official language.</a:t>
            </a:r>
            <a:endParaRPr lang="es-GT" sz="2400" dirty="0">
              <a:solidFill>
                <a:schemeClr val="tx2"/>
              </a:solidFill>
              <a:latin typeface="Trebuchet MS" panose="020B0603020202020204" pitchFamily="34" charset="0"/>
            </a:endParaRPr>
          </a:p>
        </p:txBody>
      </p:sp>
    </p:spTree>
    <p:extLst>
      <p:ext uri="{BB962C8B-B14F-4D97-AF65-F5344CB8AC3E}">
        <p14:creationId xmlns:p14="http://schemas.microsoft.com/office/powerpoint/2010/main" xmlns="" val="19412412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n-US" b="1" dirty="0">
                <a:solidFill>
                  <a:schemeClr val="tx2"/>
                </a:solidFill>
              </a:rPr>
              <a:t>Maya Worldview &amp; Regional Clothing</a:t>
            </a: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endParaRPr lang="es-ES_tradnl" sz="4000" b="1" noProof="1">
              <a:solidFill>
                <a:schemeClr val="bg1"/>
              </a:solidFill>
            </a:endParaRPr>
          </a:p>
        </p:txBody>
      </p:sp>
      <p:sp>
        <p:nvSpPr>
          <p:cNvPr id="6" name="2 Marcador de contenido"/>
          <p:cNvSpPr>
            <a:spLocks noGrp="1"/>
          </p:cNvSpPr>
          <p:nvPr>
            <p:ph idx="1"/>
          </p:nvPr>
        </p:nvSpPr>
        <p:spPr/>
        <p:txBody>
          <a:bodyPr>
            <a:normAutofit lnSpcReduction="10000"/>
          </a:bodyPr>
          <a:lstStyle/>
          <a:p>
            <a:pPr algn="just"/>
            <a:r>
              <a:rPr lang="en-US" dirty="0">
                <a:solidFill>
                  <a:schemeClr val="tx2"/>
                </a:solidFill>
                <a:latin typeface="Trebuchet MS" panose="020B0603020202020204" pitchFamily="34" charset="0"/>
              </a:rPr>
              <a:t>Maya worldview is based on respect, protect and live in harmony with all forces and living beings. The culture is </a:t>
            </a:r>
            <a:r>
              <a:rPr lang="en-US" i="1" dirty="0">
                <a:solidFill>
                  <a:schemeClr val="tx2"/>
                </a:solidFill>
                <a:latin typeface="Trebuchet MS" panose="020B0603020202020204" pitchFamily="34" charset="0"/>
              </a:rPr>
              <a:t>alive</a:t>
            </a:r>
            <a:r>
              <a:rPr lang="en-US" dirty="0">
                <a:solidFill>
                  <a:schemeClr val="tx2"/>
                </a:solidFill>
                <a:latin typeface="Trebuchet MS" panose="020B0603020202020204" pitchFamily="34" charset="0"/>
              </a:rPr>
              <a:t> and traditions are still observed</a:t>
            </a:r>
            <a:r>
              <a:rPr lang="en-US" dirty="0" smtClean="0">
                <a:solidFill>
                  <a:schemeClr val="tx2"/>
                </a:solidFill>
                <a:latin typeface="Trebuchet MS" panose="020B0603020202020204" pitchFamily="34" charset="0"/>
              </a:rPr>
              <a:t>.</a:t>
            </a:r>
          </a:p>
          <a:p>
            <a:pPr marL="0" indent="0" algn="just">
              <a:buNone/>
            </a:pPr>
            <a:endParaRPr lang="en-US" dirty="0">
              <a:solidFill>
                <a:schemeClr val="tx2"/>
              </a:solidFill>
              <a:latin typeface="Trebuchet MS" panose="020B0603020202020204" pitchFamily="34" charset="0"/>
            </a:endParaRPr>
          </a:p>
          <a:p>
            <a:pPr algn="just"/>
            <a:r>
              <a:rPr lang="en-US" dirty="0">
                <a:solidFill>
                  <a:schemeClr val="tx2"/>
                </a:solidFill>
                <a:latin typeface="Trebuchet MS" panose="020B0603020202020204" pitchFamily="34" charset="0"/>
              </a:rPr>
              <a:t>The indigenous dress in Guatemala is an expression that mixes religion and </a:t>
            </a:r>
            <a:r>
              <a:rPr lang="en-US" dirty="0" err="1" smtClean="0">
                <a:solidFill>
                  <a:schemeClr val="tx2"/>
                </a:solidFill>
                <a:latin typeface="Trebuchet MS" panose="020B0603020202020204" pitchFamily="34" charset="0"/>
              </a:rPr>
              <a:t>art.The</a:t>
            </a:r>
            <a:r>
              <a:rPr lang="en-US" dirty="0" smtClean="0">
                <a:solidFill>
                  <a:schemeClr val="tx2"/>
                </a:solidFill>
                <a:latin typeface="Trebuchet MS" panose="020B0603020202020204" pitchFamily="34" charset="0"/>
              </a:rPr>
              <a:t> </a:t>
            </a:r>
            <a:r>
              <a:rPr lang="en-US" dirty="0">
                <a:solidFill>
                  <a:schemeClr val="tx2"/>
                </a:solidFill>
                <a:latin typeface="Trebuchet MS" panose="020B0603020202020204" pitchFamily="34" charset="0"/>
              </a:rPr>
              <a:t>costumes identified regions and social status. </a:t>
            </a:r>
          </a:p>
        </p:txBody>
      </p:sp>
    </p:spTree>
    <p:extLst>
      <p:ext uri="{BB962C8B-B14F-4D97-AF65-F5344CB8AC3E}">
        <p14:creationId xmlns:p14="http://schemas.microsoft.com/office/powerpoint/2010/main" xmlns="" val="5731212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sz="4000" b="1" dirty="0" smtClean="0">
                <a:solidFill>
                  <a:schemeClr val="tx2"/>
                </a:solidFill>
              </a:rPr>
              <a:t>Access to </a:t>
            </a:r>
            <a:r>
              <a:rPr lang="es-GT" sz="4000" b="1" dirty="0" err="1" smtClean="0">
                <a:solidFill>
                  <a:schemeClr val="tx2"/>
                </a:solidFill>
              </a:rPr>
              <a:t>Cruise</a:t>
            </a:r>
            <a:r>
              <a:rPr lang="es-GT" sz="4000" b="1" dirty="0" smtClean="0">
                <a:solidFill>
                  <a:schemeClr val="tx2"/>
                </a:solidFill>
              </a:rPr>
              <a:t> </a:t>
            </a:r>
            <a:r>
              <a:rPr lang="es-GT" sz="4000" b="1" dirty="0" err="1" smtClean="0">
                <a:solidFill>
                  <a:schemeClr val="tx2"/>
                </a:solidFill>
              </a:rPr>
              <a:t>Ports</a:t>
            </a: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endParaRPr lang="es-ES_tradnl" sz="4000" b="1" noProof="1">
              <a:solidFill>
                <a:schemeClr val="tx2"/>
              </a:solidFill>
            </a:endParaRPr>
          </a:p>
        </p:txBody>
      </p:sp>
      <p:sp>
        <p:nvSpPr>
          <p:cNvPr id="8" name="2 Marcador de contenido"/>
          <p:cNvSpPr>
            <a:spLocks noGrp="1"/>
          </p:cNvSpPr>
          <p:nvPr>
            <p:ph sz="half" idx="1"/>
          </p:nvPr>
        </p:nvSpPr>
        <p:spPr>
          <a:xfrm>
            <a:off x="457200" y="1600200"/>
            <a:ext cx="3682752" cy="4525963"/>
          </a:xfrm>
          <a:prstGeom prst="rect">
            <a:avLst/>
          </a:prstGeom>
        </p:spPr>
        <p:txBody>
          <a:bodyPr>
            <a:noAutofit/>
          </a:bodyPr>
          <a:lstStyle/>
          <a:p>
            <a:pPr marL="0" indent="0" algn="just">
              <a:lnSpc>
                <a:spcPct val="110000"/>
              </a:lnSpc>
              <a:spcBef>
                <a:spcPts val="0"/>
              </a:spcBef>
              <a:buNone/>
            </a:pPr>
            <a:r>
              <a:rPr lang="en-US" sz="2000" b="1" dirty="0" smtClean="0">
                <a:solidFill>
                  <a:schemeClr val="tx2"/>
                </a:solidFill>
                <a:latin typeface="+mj-lt"/>
              </a:rPr>
              <a:t>Santo </a:t>
            </a:r>
            <a:r>
              <a:rPr lang="en-US" sz="2000" b="1" dirty="0" err="1" smtClean="0">
                <a:solidFill>
                  <a:schemeClr val="tx2"/>
                </a:solidFill>
                <a:latin typeface="+mj-lt"/>
              </a:rPr>
              <a:t>Tomás</a:t>
            </a:r>
            <a:r>
              <a:rPr lang="en-US" sz="2000" b="1" dirty="0" smtClean="0">
                <a:solidFill>
                  <a:schemeClr val="tx2"/>
                </a:solidFill>
                <a:latin typeface="+mj-lt"/>
              </a:rPr>
              <a:t> de </a:t>
            </a:r>
            <a:r>
              <a:rPr lang="en-US" sz="2000" b="1" dirty="0" err="1" smtClean="0">
                <a:solidFill>
                  <a:schemeClr val="tx2"/>
                </a:solidFill>
                <a:latin typeface="+mj-lt"/>
              </a:rPr>
              <a:t>Castilla</a:t>
            </a:r>
            <a:r>
              <a:rPr lang="en-US" sz="2000" b="1" dirty="0" smtClean="0">
                <a:solidFill>
                  <a:schemeClr val="tx2"/>
                </a:solidFill>
                <a:latin typeface="+mj-lt"/>
              </a:rPr>
              <a:t>:</a:t>
            </a:r>
          </a:p>
          <a:p>
            <a:pPr lvl="1" algn="just">
              <a:lnSpc>
                <a:spcPct val="110000"/>
              </a:lnSpc>
              <a:buFont typeface="Wingdings" panose="05000000000000000000" pitchFamily="2" charset="2"/>
              <a:buChar char="ü"/>
            </a:pPr>
            <a:r>
              <a:rPr lang="en-US" sz="2000" dirty="0" smtClean="0">
                <a:solidFill>
                  <a:schemeClr val="tx2"/>
                </a:solidFill>
                <a:latin typeface="+mj-lt"/>
              </a:rPr>
              <a:t>Located </a:t>
            </a:r>
            <a:r>
              <a:rPr lang="en-US" sz="2000" dirty="0">
                <a:solidFill>
                  <a:schemeClr val="tx2"/>
                </a:solidFill>
                <a:latin typeface="+mj-lt"/>
              </a:rPr>
              <a:t>in the Atlantic Ocean between the Bay of </a:t>
            </a:r>
            <a:r>
              <a:rPr lang="en-US" sz="2000" dirty="0" err="1" smtClean="0">
                <a:solidFill>
                  <a:schemeClr val="tx2"/>
                </a:solidFill>
                <a:latin typeface="+mj-lt"/>
              </a:rPr>
              <a:t>Amatique</a:t>
            </a:r>
            <a:r>
              <a:rPr lang="en-US" sz="2000" dirty="0" smtClean="0">
                <a:solidFill>
                  <a:schemeClr val="tx2"/>
                </a:solidFill>
                <a:latin typeface="+mj-lt"/>
              </a:rPr>
              <a:t>. </a:t>
            </a:r>
          </a:p>
          <a:p>
            <a:pPr lvl="1" algn="just">
              <a:lnSpc>
                <a:spcPct val="110000"/>
              </a:lnSpc>
              <a:buFont typeface="Wingdings" panose="05000000000000000000" pitchFamily="2" charset="2"/>
              <a:buChar char="ü"/>
            </a:pPr>
            <a:r>
              <a:rPr lang="en-US" sz="2000" dirty="0" smtClean="0">
                <a:solidFill>
                  <a:schemeClr val="tx2"/>
                </a:solidFill>
                <a:latin typeface="+mj-lt"/>
              </a:rPr>
              <a:t>Due </a:t>
            </a:r>
            <a:r>
              <a:rPr lang="en-US" sz="2000" dirty="0">
                <a:solidFill>
                  <a:schemeClr val="tx2"/>
                </a:solidFill>
                <a:latin typeface="+mj-lt"/>
              </a:rPr>
              <a:t>to its geographical </a:t>
            </a:r>
            <a:r>
              <a:rPr lang="en-US" sz="2000" dirty="0" smtClean="0">
                <a:solidFill>
                  <a:schemeClr val="tx2"/>
                </a:solidFill>
                <a:latin typeface="+mj-lt"/>
              </a:rPr>
              <a:t>location, </a:t>
            </a:r>
            <a:r>
              <a:rPr lang="en-US" sz="2000" dirty="0">
                <a:solidFill>
                  <a:schemeClr val="tx2"/>
                </a:solidFill>
                <a:latin typeface="+mj-lt"/>
              </a:rPr>
              <a:t>it is favored by the excellent natural </a:t>
            </a:r>
            <a:r>
              <a:rPr lang="en-US" sz="2000" dirty="0" smtClean="0">
                <a:solidFill>
                  <a:schemeClr val="tx2"/>
                </a:solidFill>
                <a:latin typeface="+mj-lt"/>
              </a:rPr>
              <a:t>conditions, </a:t>
            </a:r>
            <a:r>
              <a:rPr lang="en-US" sz="2000" dirty="0">
                <a:solidFill>
                  <a:schemeClr val="tx2"/>
                </a:solidFill>
                <a:latin typeface="+mj-lt"/>
              </a:rPr>
              <a:t>protected from winds and hurricanes entering the Caribbean. </a:t>
            </a:r>
            <a:endParaRPr lang="en-US" sz="2000" dirty="0" smtClean="0">
              <a:solidFill>
                <a:schemeClr val="tx2"/>
              </a:solidFill>
              <a:latin typeface="+mj-lt"/>
            </a:endParaRPr>
          </a:p>
          <a:p>
            <a:pPr lvl="1" algn="just">
              <a:lnSpc>
                <a:spcPct val="110000"/>
              </a:lnSpc>
              <a:buFont typeface="Wingdings" panose="05000000000000000000" pitchFamily="2" charset="2"/>
              <a:buChar char="ü"/>
            </a:pPr>
            <a:r>
              <a:rPr lang="en-US" sz="2000" dirty="0" smtClean="0">
                <a:solidFill>
                  <a:schemeClr val="tx2"/>
                </a:solidFill>
                <a:latin typeface="+mj-lt"/>
              </a:rPr>
              <a:t>Santo </a:t>
            </a:r>
            <a:r>
              <a:rPr lang="en-US" sz="2000" dirty="0">
                <a:solidFill>
                  <a:schemeClr val="tx2"/>
                </a:solidFill>
                <a:latin typeface="+mj-lt"/>
              </a:rPr>
              <a:t>Tomas de </a:t>
            </a:r>
            <a:r>
              <a:rPr lang="en-US" sz="2000" dirty="0" err="1">
                <a:solidFill>
                  <a:schemeClr val="tx2"/>
                </a:solidFill>
                <a:latin typeface="+mj-lt"/>
              </a:rPr>
              <a:t>Castilla</a:t>
            </a:r>
            <a:r>
              <a:rPr lang="en-US" sz="2000" dirty="0">
                <a:solidFill>
                  <a:schemeClr val="tx2"/>
                </a:solidFill>
                <a:latin typeface="+mj-lt"/>
              </a:rPr>
              <a:t> has a specialized tourist service center .</a:t>
            </a:r>
            <a:endParaRPr lang="es-GT" sz="2000" dirty="0">
              <a:solidFill>
                <a:schemeClr val="tx2"/>
              </a:solidFill>
              <a:latin typeface="+mj-lt"/>
            </a:endParaRPr>
          </a:p>
        </p:txBody>
      </p:sp>
      <p:sp>
        <p:nvSpPr>
          <p:cNvPr id="7" name="2 Marcador de contenido"/>
          <p:cNvSpPr>
            <a:spLocks noGrp="1"/>
          </p:cNvSpPr>
          <p:nvPr>
            <p:ph sz="half" idx="2"/>
          </p:nvPr>
        </p:nvSpPr>
        <p:spPr>
          <a:xfrm>
            <a:off x="4499992" y="1600200"/>
            <a:ext cx="4032448" cy="4525963"/>
          </a:xfrm>
          <a:prstGeom prst="rect">
            <a:avLst/>
          </a:prstGeom>
        </p:spPr>
        <p:txBody>
          <a:bodyPr>
            <a:noAutofit/>
          </a:bodyPr>
          <a:lstStyle/>
          <a:p>
            <a:pPr marL="0" indent="0" algn="just">
              <a:buNone/>
            </a:pPr>
            <a:r>
              <a:rPr lang="en-US" sz="2000" b="1" dirty="0" smtClean="0">
                <a:solidFill>
                  <a:schemeClr val="tx2"/>
                </a:solidFill>
                <a:latin typeface="+mj-lt"/>
              </a:rPr>
              <a:t>Puerto Quetzal:</a:t>
            </a:r>
          </a:p>
          <a:p>
            <a:pPr lvl="1" algn="just">
              <a:lnSpc>
                <a:spcPct val="110000"/>
              </a:lnSpc>
              <a:buFont typeface="Wingdings" panose="05000000000000000000" pitchFamily="2" charset="2"/>
              <a:buChar char="ü"/>
            </a:pPr>
            <a:r>
              <a:rPr lang="en-US" sz="2000" dirty="0">
                <a:solidFill>
                  <a:schemeClr val="tx2"/>
                </a:solidFill>
                <a:latin typeface="+mj-lt"/>
              </a:rPr>
              <a:t>Located in the Pacific Ocean, a strategic location that allows you to provide services mainly to the Pacific Rim and West Coast of the </a:t>
            </a:r>
            <a:r>
              <a:rPr lang="en-US" sz="2000" dirty="0" smtClean="0">
                <a:solidFill>
                  <a:schemeClr val="tx2"/>
                </a:solidFill>
                <a:latin typeface="+mj-lt"/>
              </a:rPr>
              <a:t>Americas.</a:t>
            </a:r>
          </a:p>
          <a:p>
            <a:pPr lvl="1" algn="just">
              <a:lnSpc>
                <a:spcPct val="110000"/>
              </a:lnSpc>
              <a:buFont typeface="Wingdings" panose="05000000000000000000" pitchFamily="2" charset="2"/>
              <a:buChar char="ü"/>
            </a:pPr>
            <a:r>
              <a:rPr lang="en-US" sz="2000" dirty="0" smtClean="0">
                <a:solidFill>
                  <a:schemeClr val="tx2"/>
                </a:solidFill>
                <a:latin typeface="+mj-lt"/>
              </a:rPr>
              <a:t>It </a:t>
            </a:r>
            <a:r>
              <a:rPr lang="en-US" sz="2000" dirty="0">
                <a:solidFill>
                  <a:schemeClr val="tx2"/>
                </a:solidFill>
                <a:latin typeface="+mj-lt"/>
              </a:rPr>
              <a:t>has a cruise ship terminal located in Marina Pez Vela.</a:t>
            </a:r>
          </a:p>
        </p:txBody>
      </p:sp>
    </p:spTree>
    <p:extLst>
      <p:ext uri="{BB962C8B-B14F-4D97-AF65-F5344CB8AC3E}">
        <p14:creationId xmlns:p14="http://schemas.microsoft.com/office/powerpoint/2010/main" xmlns="" val="27714157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xmlns="" val="1790248717"/>
              </p:ext>
            </p:extLst>
          </p:nvPr>
        </p:nvGraphicFramePr>
        <p:xfrm>
          <a:off x="4844752" y="1556792"/>
          <a:ext cx="3687688" cy="4461098"/>
        </p:xfrm>
        <a:graphic>
          <a:graphicData uri="http://schemas.openxmlformats.org/drawingml/2006/table">
            <a:tbl>
              <a:tblPr firstCol="1" lastRow="1">
                <a:tableStyleId>{2A488322-F2BA-4B5B-9748-0D474271808F}</a:tableStyleId>
              </a:tblPr>
              <a:tblGrid>
                <a:gridCol w="1779148"/>
                <a:gridCol w="1908540"/>
              </a:tblGrid>
              <a:tr h="196708">
                <a:tc>
                  <a:txBody>
                    <a:bodyPr/>
                    <a:lstStyle/>
                    <a:p>
                      <a:pPr algn="l" fontAlgn="b"/>
                      <a:r>
                        <a:rPr lang="es-GT" sz="1400" u="none" strike="noStrike" dirty="0" err="1">
                          <a:effectLst/>
                        </a:rPr>
                        <a:t>Azamara</a:t>
                      </a:r>
                      <a:r>
                        <a:rPr lang="es-GT" sz="1400" u="none" strike="noStrike" dirty="0">
                          <a:effectLst/>
                        </a:rPr>
                        <a:t> Club </a:t>
                      </a:r>
                      <a:r>
                        <a:rPr lang="es-GT" sz="1400" u="none" strike="noStrike" dirty="0" err="1">
                          <a:effectLst/>
                        </a:rPr>
                        <a:t>Cruises</a:t>
                      </a:r>
                      <a:endParaRPr lang="es-GT" sz="1400" b="0" i="0" u="none" strike="noStrike" dirty="0">
                        <a:solidFill>
                          <a:srgbClr val="000000"/>
                        </a:solidFill>
                        <a:effectLst/>
                        <a:latin typeface="Calibri"/>
                      </a:endParaRPr>
                    </a:p>
                  </a:txBody>
                  <a:tcPr marL="9525" marR="9525" marT="9525" marB="0" anchor="b"/>
                </a:tc>
                <a:tc>
                  <a:txBody>
                    <a:bodyPr/>
                    <a:lstStyle/>
                    <a:p>
                      <a:pPr algn="ctr" fontAlgn="b"/>
                      <a:r>
                        <a:rPr lang="es-GT" sz="1400" u="none" strike="noStrike">
                          <a:effectLst/>
                        </a:rPr>
                        <a:t>2</a:t>
                      </a:r>
                      <a:endParaRPr lang="es-GT" sz="1400" b="0" i="0" u="none" strike="noStrike">
                        <a:solidFill>
                          <a:srgbClr val="000000"/>
                        </a:solidFill>
                        <a:effectLst/>
                        <a:latin typeface="Calibri"/>
                      </a:endParaRPr>
                    </a:p>
                  </a:txBody>
                  <a:tcPr marL="9525" marR="9525" marT="9525" marB="0" anchor="b"/>
                </a:tc>
              </a:tr>
              <a:tr h="196708">
                <a:tc>
                  <a:txBody>
                    <a:bodyPr/>
                    <a:lstStyle/>
                    <a:p>
                      <a:pPr algn="l" fontAlgn="b"/>
                      <a:r>
                        <a:rPr lang="es-GT" sz="1400" u="none" strike="noStrike" dirty="0" err="1">
                          <a:effectLst/>
                        </a:rPr>
                        <a:t>Celebrity</a:t>
                      </a:r>
                      <a:r>
                        <a:rPr lang="es-GT" sz="1400" u="none" strike="noStrike" dirty="0">
                          <a:effectLst/>
                        </a:rPr>
                        <a:t> </a:t>
                      </a:r>
                      <a:r>
                        <a:rPr lang="es-GT" sz="1400" u="none" strike="noStrike" dirty="0" err="1">
                          <a:effectLst/>
                        </a:rPr>
                        <a:t>Cruises</a:t>
                      </a:r>
                      <a:endParaRPr lang="es-GT" sz="1400" b="0" i="0" u="none" strike="noStrike" dirty="0">
                        <a:solidFill>
                          <a:srgbClr val="000000"/>
                        </a:solidFill>
                        <a:effectLst/>
                        <a:latin typeface="Calibri"/>
                      </a:endParaRPr>
                    </a:p>
                  </a:txBody>
                  <a:tcPr marL="9525" marR="9525" marT="9525" marB="0" anchor="b"/>
                </a:tc>
                <a:tc>
                  <a:txBody>
                    <a:bodyPr/>
                    <a:lstStyle/>
                    <a:p>
                      <a:pPr algn="ctr" fontAlgn="b"/>
                      <a:r>
                        <a:rPr lang="es-GT" sz="1400" u="none" strike="noStrike">
                          <a:effectLst/>
                        </a:rPr>
                        <a:t>6</a:t>
                      </a:r>
                      <a:endParaRPr lang="es-GT" sz="1400" b="0" i="0" u="none" strike="noStrike">
                        <a:solidFill>
                          <a:srgbClr val="000000"/>
                        </a:solidFill>
                        <a:effectLst/>
                        <a:latin typeface="Calibri"/>
                      </a:endParaRPr>
                    </a:p>
                  </a:txBody>
                  <a:tcPr marL="9525" marR="9525" marT="9525" marB="0" anchor="b"/>
                </a:tc>
              </a:tr>
              <a:tr h="196708">
                <a:tc>
                  <a:txBody>
                    <a:bodyPr/>
                    <a:lstStyle/>
                    <a:p>
                      <a:pPr algn="l" fontAlgn="b"/>
                      <a:r>
                        <a:rPr lang="es-GT" sz="1400" u="none" strike="noStrike" dirty="0" err="1">
                          <a:effectLst/>
                        </a:rPr>
                        <a:t>Cunard</a:t>
                      </a:r>
                      <a:endParaRPr lang="es-GT" sz="1400" b="0" i="0" u="none" strike="noStrike" dirty="0">
                        <a:solidFill>
                          <a:srgbClr val="000000"/>
                        </a:solidFill>
                        <a:effectLst/>
                        <a:latin typeface="Calibri"/>
                      </a:endParaRPr>
                    </a:p>
                  </a:txBody>
                  <a:tcPr marL="9525" marR="9525" marT="9525" marB="0" anchor="b"/>
                </a:tc>
                <a:tc>
                  <a:txBody>
                    <a:bodyPr/>
                    <a:lstStyle/>
                    <a:p>
                      <a:pPr algn="ctr" fontAlgn="b"/>
                      <a:r>
                        <a:rPr lang="es-GT" sz="1400" u="none" strike="noStrike">
                          <a:effectLst/>
                        </a:rPr>
                        <a:t>1</a:t>
                      </a:r>
                      <a:endParaRPr lang="es-GT" sz="1400" b="0" i="0" u="none" strike="noStrike">
                        <a:solidFill>
                          <a:srgbClr val="000000"/>
                        </a:solidFill>
                        <a:effectLst/>
                        <a:latin typeface="Calibri"/>
                      </a:endParaRPr>
                    </a:p>
                  </a:txBody>
                  <a:tcPr marL="9525" marR="9525" marT="9525" marB="0" anchor="b"/>
                </a:tc>
              </a:tr>
              <a:tr h="196708">
                <a:tc>
                  <a:txBody>
                    <a:bodyPr/>
                    <a:lstStyle/>
                    <a:p>
                      <a:pPr algn="l" fontAlgn="b"/>
                      <a:r>
                        <a:rPr lang="es-GT" sz="1400" u="none" strike="noStrike" dirty="0" err="1">
                          <a:effectLst/>
                        </a:rPr>
                        <a:t>Hapag</a:t>
                      </a:r>
                      <a:r>
                        <a:rPr lang="es-GT" sz="1400" u="none" strike="noStrike" dirty="0">
                          <a:effectLst/>
                        </a:rPr>
                        <a:t>-Lloyd</a:t>
                      </a:r>
                      <a:endParaRPr lang="es-GT" sz="1400" b="0" i="0" u="none" strike="noStrike" dirty="0">
                        <a:solidFill>
                          <a:srgbClr val="000000"/>
                        </a:solidFill>
                        <a:effectLst/>
                        <a:latin typeface="Calibri"/>
                      </a:endParaRPr>
                    </a:p>
                  </a:txBody>
                  <a:tcPr marL="9525" marR="9525" marT="9525" marB="0" anchor="b"/>
                </a:tc>
                <a:tc>
                  <a:txBody>
                    <a:bodyPr/>
                    <a:lstStyle/>
                    <a:p>
                      <a:pPr algn="ctr" fontAlgn="b"/>
                      <a:r>
                        <a:rPr lang="es-GT" sz="1400" u="none" strike="noStrike">
                          <a:effectLst/>
                        </a:rPr>
                        <a:t>1</a:t>
                      </a:r>
                      <a:endParaRPr lang="es-GT" sz="1400" b="0" i="0" u="none" strike="noStrike">
                        <a:solidFill>
                          <a:srgbClr val="000000"/>
                        </a:solidFill>
                        <a:effectLst/>
                        <a:latin typeface="Calibri"/>
                      </a:endParaRPr>
                    </a:p>
                  </a:txBody>
                  <a:tcPr marL="9525" marR="9525" marT="9525" marB="0" anchor="b"/>
                </a:tc>
              </a:tr>
              <a:tr h="196708">
                <a:tc>
                  <a:txBody>
                    <a:bodyPr/>
                    <a:lstStyle/>
                    <a:p>
                      <a:pPr algn="l" fontAlgn="b"/>
                      <a:r>
                        <a:rPr lang="es-GT" sz="1400" u="none" strike="noStrike" dirty="0" err="1">
                          <a:effectLst/>
                        </a:rPr>
                        <a:t>Holland</a:t>
                      </a:r>
                      <a:r>
                        <a:rPr lang="es-GT" sz="1400" u="none" strike="noStrike" dirty="0">
                          <a:effectLst/>
                        </a:rPr>
                        <a:t> </a:t>
                      </a:r>
                      <a:r>
                        <a:rPr lang="es-GT" sz="1400" u="none" strike="noStrike" dirty="0" err="1">
                          <a:effectLst/>
                        </a:rPr>
                        <a:t>America</a:t>
                      </a:r>
                      <a:r>
                        <a:rPr lang="es-GT" sz="1400" u="none" strike="noStrike" dirty="0">
                          <a:effectLst/>
                        </a:rPr>
                        <a:t> Line</a:t>
                      </a:r>
                      <a:endParaRPr lang="es-GT" sz="1400" b="0" i="0" u="none" strike="noStrike" dirty="0">
                        <a:solidFill>
                          <a:srgbClr val="000000"/>
                        </a:solidFill>
                        <a:effectLst/>
                        <a:latin typeface="Calibri"/>
                      </a:endParaRPr>
                    </a:p>
                  </a:txBody>
                  <a:tcPr marL="9525" marR="9525" marT="9525" marB="0" anchor="b"/>
                </a:tc>
                <a:tc>
                  <a:txBody>
                    <a:bodyPr/>
                    <a:lstStyle/>
                    <a:p>
                      <a:pPr algn="ctr" fontAlgn="b"/>
                      <a:r>
                        <a:rPr lang="es-GT" sz="1400" u="none" strike="noStrike">
                          <a:effectLst/>
                        </a:rPr>
                        <a:t>16</a:t>
                      </a:r>
                      <a:endParaRPr lang="es-GT" sz="1400" b="0" i="0" u="none" strike="noStrike">
                        <a:solidFill>
                          <a:srgbClr val="000000"/>
                        </a:solidFill>
                        <a:effectLst/>
                        <a:latin typeface="Calibri"/>
                      </a:endParaRPr>
                    </a:p>
                  </a:txBody>
                  <a:tcPr marL="9525" marR="9525" marT="9525" marB="0" anchor="b"/>
                </a:tc>
              </a:tr>
              <a:tr h="196708">
                <a:tc>
                  <a:txBody>
                    <a:bodyPr/>
                    <a:lstStyle/>
                    <a:p>
                      <a:pPr algn="l" fontAlgn="b"/>
                      <a:r>
                        <a:rPr lang="es-GT" sz="1400" u="none" strike="noStrike">
                          <a:effectLst/>
                        </a:rPr>
                        <a:t>Noble Caledonia</a:t>
                      </a:r>
                      <a:endParaRPr lang="es-GT" sz="1400" b="0" i="0" u="none" strike="noStrike">
                        <a:solidFill>
                          <a:srgbClr val="000000"/>
                        </a:solidFill>
                        <a:effectLst/>
                        <a:latin typeface="Calibri"/>
                      </a:endParaRPr>
                    </a:p>
                  </a:txBody>
                  <a:tcPr marL="9525" marR="9525" marT="9525" marB="0" anchor="b"/>
                </a:tc>
                <a:tc>
                  <a:txBody>
                    <a:bodyPr/>
                    <a:lstStyle/>
                    <a:p>
                      <a:pPr algn="ctr" fontAlgn="b"/>
                      <a:r>
                        <a:rPr lang="es-GT" sz="1400" u="none" strike="noStrike" dirty="0">
                          <a:effectLst/>
                        </a:rPr>
                        <a:t>2</a:t>
                      </a:r>
                      <a:endParaRPr lang="es-GT" sz="1400" b="0" i="0" u="none" strike="noStrike" dirty="0">
                        <a:solidFill>
                          <a:srgbClr val="000000"/>
                        </a:solidFill>
                        <a:effectLst/>
                        <a:latin typeface="Calibri"/>
                      </a:endParaRPr>
                    </a:p>
                  </a:txBody>
                  <a:tcPr marL="9525" marR="9525" marT="9525" marB="0" anchor="b"/>
                </a:tc>
              </a:tr>
              <a:tr h="196708">
                <a:tc>
                  <a:txBody>
                    <a:bodyPr/>
                    <a:lstStyle/>
                    <a:p>
                      <a:pPr algn="l" fontAlgn="b"/>
                      <a:r>
                        <a:rPr lang="es-GT" sz="1400" u="none" strike="noStrike">
                          <a:effectLst/>
                        </a:rPr>
                        <a:t>Norwegian Cruises</a:t>
                      </a:r>
                      <a:endParaRPr lang="es-GT" sz="1400" b="0" i="0" u="none" strike="noStrike">
                        <a:solidFill>
                          <a:srgbClr val="000000"/>
                        </a:solidFill>
                        <a:effectLst/>
                        <a:latin typeface="Calibri"/>
                      </a:endParaRPr>
                    </a:p>
                  </a:txBody>
                  <a:tcPr marL="9525" marR="9525" marT="9525" marB="0" anchor="b"/>
                </a:tc>
                <a:tc>
                  <a:txBody>
                    <a:bodyPr/>
                    <a:lstStyle/>
                    <a:p>
                      <a:pPr algn="ctr" fontAlgn="b"/>
                      <a:r>
                        <a:rPr lang="es-GT" sz="1400" u="none" strike="noStrike" dirty="0">
                          <a:effectLst/>
                        </a:rPr>
                        <a:t>6</a:t>
                      </a:r>
                      <a:endParaRPr lang="es-GT" sz="1400" b="0" i="0" u="none" strike="noStrike" dirty="0">
                        <a:solidFill>
                          <a:srgbClr val="000000"/>
                        </a:solidFill>
                        <a:effectLst/>
                        <a:latin typeface="Calibri"/>
                      </a:endParaRPr>
                    </a:p>
                  </a:txBody>
                  <a:tcPr marL="9525" marR="9525" marT="9525" marB="0" anchor="b"/>
                </a:tc>
              </a:tr>
              <a:tr h="196708">
                <a:tc>
                  <a:txBody>
                    <a:bodyPr/>
                    <a:lstStyle/>
                    <a:p>
                      <a:pPr algn="l" fontAlgn="b"/>
                      <a:r>
                        <a:rPr lang="es-GT" sz="1400" u="none" strike="noStrike">
                          <a:effectLst/>
                        </a:rPr>
                        <a:t>NYK</a:t>
                      </a:r>
                      <a:endParaRPr lang="es-GT" sz="1400" b="0" i="0" u="none" strike="noStrike">
                        <a:solidFill>
                          <a:srgbClr val="000000"/>
                        </a:solidFill>
                        <a:effectLst/>
                        <a:latin typeface="Calibri"/>
                      </a:endParaRPr>
                    </a:p>
                  </a:txBody>
                  <a:tcPr marL="9525" marR="9525" marT="9525" marB="0" anchor="b"/>
                </a:tc>
                <a:tc>
                  <a:txBody>
                    <a:bodyPr/>
                    <a:lstStyle/>
                    <a:p>
                      <a:pPr algn="ctr" fontAlgn="b"/>
                      <a:r>
                        <a:rPr lang="es-MX" sz="1400" b="0" i="0" u="none" strike="noStrike" dirty="0" smtClean="0">
                          <a:solidFill>
                            <a:schemeClr val="dk1"/>
                          </a:solidFill>
                          <a:effectLst/>
                          <a:latin typeface="+mn-lt"/>
                        </a:rPr>
                        <a:t>1</a:t>
                      </a:r>
                      <a:endParaRPr lang="es-GT" sz="1400" b="0" i="0" u="none" strike="noStrike" dirty="0">
                        <a:solidFill>
                          <a:srgbClr val="000000"/>
                        </a:solidFill>
                        <a:effectLst/>
                        <a:latin typeface="Calibri"/>
                      </a:endParaRPr>
                    </a:p>
                  </a:txBody>
                  <a:tcPr marL="9525" marR="9525" marT="9525" marB="0" anchor="b"/>
                </a:tc>
              </a:tr>
              <a:tr h="196708">
                <a:tc>
                  <a:txBody>
                    <a:bodyPr/>
                    <a:lstStyle/>
                    <a:p>
                      <a:pPr algn="l" fontAlgn="b"/>
                      <a:r>
                        <a:rPr lang="es-GT" sz="1400" u="none" strike="noStrike">
                          <a:effectLst/>
                        </a:rPr>
                        <a:t>Oceania Cruises</a:t>
                      </a:r>
                      <a:endParaRPr lang="es-GT" sz="1400" b="0" i="0" u="none" strike="noStrike">
                        <a:solidFill>
                          <a:srgbClr val="000000"/>
                        </a:solidFill>
                        <a:effectLst/>
                        <a:latin typeface="Calibri"/>
                      </a:endParaRPr>
                    </a:p>
                  </a:txBody>
                  <a:tcPr marL="9525" marR="9525" marT="9525" marB="0" anchor="b"/>
                </a:tc>
                <a:tc>
                  <a:txBody>
                    <a:bodyPr/>
                    <a:lstStyle/>
                    <a:p>
                      <a:pPr algn="ctr" fontAlgn="b"/>
                      <a:r>
                        <a:rPr lang="es-GT" sz="1400" u="none" strike="noStrike" dirty="0">
                          <a:effectLst/>
                        </a:rPr>
                        <a:t>12</a:t>
                      </a:r>
                      <a:endParaRPr lang="es-GT" sz="1400" b="0" i="0" u="none" strike="noStrike" dirty="0">
                        <a:solidFill>
                          <a:srgbClr val="000000"/>
                        </a:solidFill>
                        <a:effectLst/>
                        <a:latin typeface="Calibri"/>
                      </a:endParaRPr>
                    </a:p>
                  </a:txBody>
                  <a:tcPr marL="9525" marR="9525" marT="9525" marB="0" anchor="b"/>
                </a:tc>
              </a:tr>
              <a:tr h="226283">
                <a:tc>
                  <a:txBody>
                    <a:bodyPr/>
                    <a:lstStyle/>
                    <a:p>
                      <a:pPr algn="l" fontAlgn="b"/>
                      <a:r>
                        <a:rPr lang="es-GT" sz="1400" u="none" strike="noStrike">
                          <a:effectLst/>
                        </a:rPr>
                        <a:t>P &amp; O</a:t>
                      </a:r>
                      <a:endParaRPr lang="es-GT" sz="1400" b="0" i="0" u="none" strike="noStrike">
                        <a:solidFill>
                          <a:srgbClr val="000000"/>
                        </a:solidFill>
                        <a:effectLst/>
                        <a:latin typeface="Calibri"/>
                      </a:endParaRPr>
                    </a:p>
                  </a:txBody>
                  <a:tcPr marL="9525" marR="9525" marT="9525" marB="0" anchor="b"/>
                </a:tc>
                <a:tc>
                  <a:txBody>
                    <a:bodyPr/>
                    <a:lstStyle/>
                    <a:p>
                      <a:pPr algn="ctr" fontAlgn="b"/>
                      <a:r>
                        <a:rPr lang="es-GT" sz="1400" u="none" strike="noStrike" dirty="0">
                          <a:effectLst/>
                        </a:rPr>
                        <a:t>1</a:t>
                      </a:r>
                      <a:endParaRPr lang="es-GT" sz="1400" b="0" i="0" u="none" strike="noStrike" dirty="0">
                        <a:solidFill>
                          <a:srgbClr val="000000"/>
                        </a:solidFill>
                        <a:effectLst/>
                        <a:latin typeface="Calibri"/>
                      </a:endParaRPr>
                    </a:p>
                  </a:txBody>
                  <a:tcPr marL="9525" marR="9525" marT="9525" marB="0" anchor="b"/>
                </a:tc>
              </a:tr>
              <a:tr h="120900">
                <a:tc>
                  <a:txBody>
                    <a:bodyPr/>
                    <a:lstStyle/>
                    <a:p>
                      <a:pPr algn="l" fontAlgn="b"/>
                      <a:r>
                        <a:rPr lang="es-GT" sz="1400" u="none" strike="noStrike">
                          <a:effectLst/>
                        </a:rPr>
                        <a:t>Peace Boat </a:t>
                      </a:r>
                      <a:endParaRPr lang="es-GT" sz="1400" b="0" i="0" u="none" strike="noStrike">
                        <a:solidFill>
                          <a:srgbClr val="000000"/>
                        </a:solidFill>
                        <a:effectLst/>
                        <a:latin typeface="Calibri"/>
                      </a:endParaRPr>
                    </a:p>
                  </a:txBody>
                  <a:tcPr marL="9525" marR="9525" marT="9525" marB="0" anchor="b"/>
                </a:tc>
                <a:tc>
                  <a:txBody>
                    <a:bodyPr/>
                    <a:lstStyle/>
                    <a:p>
                      <a:pPr algn="ctr" fontAlgn="b"/>
                      <a:r>
                        <a:rPr lang="es-GT" sz="1400" u="none" strike="noStrike" dirty="0">
                          <a:effectLst/>
                        </a:rPr>
                        <a:t>1</a:t>
                      </a:r>
                      <a:endParaRPr lang="es-GT" sz="1400" b="0" i="0" u="none" strike="noStrike" dirty="0">
                        <a:solidFill>
                          <a:srgbClr val="000000"/>
                        </a:solidFill>
                        <a:effectLst/>
                        <a:latin typeface="Calibri"/>
                      </a:endParaRPr>
                    </a:p>
                  </a:txBody>
                  <a:tcPr marL="9525" marR="9525" marT="9525" marB="0" anchor="b"/>
                </a:tc>
              </a:tr>
              <a:tr h="196708">
                <a:tc>
                  <a:txBody>
                    <a:bodyPr/>
                    <a:lstStyle/>
                    <a:p>
                      <a:pPr algn="l" fontAlgn="b"/>
                      <a:r>
                        <a:rPr lang="es-GT" sz="1400" u="none" strike="noStrike">
                          <a:effectLst/>
                        </a:rPr>
                        <a:t>Ponant</a:t>
                      </a:r>
                      <a:endParaRPr lang="es-GT" sz="1400" b="0" i="0" u="none" strike="noStrike">
                        <a:solidFill>
                          <a:srgbClr val="000000"/>
                        </a:solidFill>
                        <a:effectLst/>
                        <a:latin typeface="Calibri"/>
                      </a:endParaRPr>
                    </a:p>
                  </a:txBody>
                  <a:tcPr marL="9525" marR="9525" marT="9525" marB="0" anchor="b"/>
                </a:tc>
                <a:tc>
                  <a:txBody>
                    <a:bodyPr/>
                    <a:lstStyle/>
                    <a:p>
                      <a:pPr algn="ctr" fontAlgn="b"/>
                      <a:r>
                        <a:rPr lang="es-GT" sz="1400" u="none" strike="noStrike" dirty="0">
                          <a:effectLst/>
                        </a:rPr>
                        <a:t>2</a:t>
                      </a:r>
                      <a:endParaRPr lang="es-GT" sz="1400" b="0" i="0" u="none" strike="noStrike" dirty="0">
                        <a:solidFill>
                          <a:srgbClr val="000000"/>
                        </a:solidFill>
                        <a:effectLst/>
                        <a:latin typeface="Calibri"/>
                      </a:endParaRPr>
                    </a:p>
                  </a:txBody>
                  <a:tcPr marL="9525" marR="9525" marT="9525" marB="0" anchor="b"/>
                </a:tc>
              </a:tr>
              <a:tr h="206543">
                <a:tc>
                  <a:txBody>
                    <a:bodyPr/>
                    <a:lstStyle/>
                    <a:p>
                      <a:pPr algn="l" fontAlgn="b"/>
                      <a:r>
                        <a:rPr lang="es-GT" sz="1400" u="none" strike="noStrike" dirty="0" err="1">
                          <a:effectLst/>
                        </a:rPr>
                        <a:t>Princess</a:t>
                      </a:r>
                      <a:r>
                        <a:rPr lang="es-GT" sz="1400" u="none" strike="noStrike" dirty="0">
                          <a:effectLst/>
                        </a:rPr>
                        <a:t> </a:t>
                      </a:r>
                      <a:r>
                        <a:rPr lang="es-GT" sz="1400" u="none" strike="noStrike" dirty="0" err="1">
                          <a:effectLst/>
                        </a:rPr>
                        <a:t>Cruises</a:t>
                      </a:r>
                      <a:endParaRPr lang="es-GT" sz="1400" b="0" i="0" u="none" strike="noStrike" dirty="0">
                        <a:solidFill>
                          <a:srgbClr val="000000"/>
                        </a:solidFill>
                        <a:effectLst/>
                        <a:latin typeface="Calibri"/>
                      </a:endParaRPr>
                    </a:p>
                  </a:txBody>
                  <a:tcPr marL="9525" marR="9525" marT="9525" marB="0" anchor="b"/>
                </a:tc>
                <a:tc>
                  <a:txBody>
                    <a:bodyPr/>
                    <a:lstStyle/>
                    <a:p>
                      <a:pPr algn="ctr" fontAlgn="b"/>
                      <a:r>
                        <a:rPr lang="es-GT" sz="1400" u="none" strike="noStrike" dirty="0">
                          <a:effectLst/>
                        </a:rPr>
                        <a:t>1</a:t>
                      </a:r>
                      <a:endParaRPr lang="es-GT" sz="1400" b="0" i="0" u="none" strike="noStrike" dirty="0">
                        <a:solidFill>
                          <a:srgbClr val="000000"/>
                        </a:solidFill>
                        <a:effectLst/>
                        <a:latin typeface="Calibri"/>
                      </a:endParaRPr>
                    </a:p>
                  </a:txBody>
                  <a:tcPr marL="9525" marR="9525" marT="9525" marB="0" anchor="b"/>
                </a:tc>
              </a:tr>
              <a:tr h="206543">
                <a:tc>
                  <a:txBody>
                    <a:bodyPr/>
                    <a:lstStyle/>
                    <a:p>
                      <a:pPr algn="l" fontAlgn="b"/>
                      <a:r>
                        <a:rPr lang="es-GT" sz="1400" u="none" strike="noStrike" dirty="0" err="1">
                          <a:effectLst/>
                        </a:rPr>
                        <a:t>Regent</a:t>
                      </a:r>
                      <a:endParaRPr lang="es-GT" sz="1400" b="0" i="0" u="none" strike="noStrike" dirty="0">
                        <a:solidFill>
                          <a:srgbClr val="000000"/>
                        </a:solidFill>
                        <a:effectLst/>
                        <a:latin typeface="Calibri"/>
                      </a:endParaRPr>
                    </a:p>
                  </a:txBody>
                  <a:tcPr marL="9525" marR="9525" marT="9525" marB="0" anchor="b"/>
                </a:tc>
                <a:tc>
                  <a:txBody>
                    <a:bodyPr/>
                    <a:lstStyle/>
                    <a:p>
                      <a:pPr algn="ctr" fontAlgn="b"/>
                      <a:r>
                        <a:rPr lang="es-GT" sz="1400" u="none" strike="noStrike" dirty="0">
                          <a:effectLst/>
                        </a:rPr>
                        <a:t>5</a:t>
                      </a:r>
                      <a:endParaRPr lang="es-GT" sz="1400" b="0" i="0" u="none" strike="noStrike" dirty="0">
                        <a:solidFill>
                          <a:srgbClr val="000000"/>
                        </a:solidFill>
                        <a:effectLst/>
                        <a:latin typeface="Calibri"/>
                      </a:endParaRPr>
                    </a:p>
                  </a:txBody>
                  <a:tcPr marL="9525" marR="9525" marT="9525" marB="0" anchor="b"/>
                </a:tc>
              </a:tr>
              <a:tr h="196708">
                <a:tc>
                  <a:txBody>
                    <a:bodyPr/>
                    <a:lstStyle/>
                    <a:p>
                      <a:pPr algn="l" fontAlgn="b"/>
                      <a:r>
                        <a:rPr lang="es-GT" sz="1400" u="none" strike="noStrike" dirty="0">
                          <a:effectLst/>
                        </a:rPr>
                        <a:t>Royal </a:t>
                      </a:r>
                      <a:r>
                        <a:rPr lang="es-GT" sz="1400" u="none" strike="noStrike" dirty="0" err="1">
                          <a:effectLst/>
                        </a:rPr>
                        <a:t>Caribbean</a:t>
                      </a:r>
                      <a:r>
                        <a:rPr lang="es-GT" sz="1400" u="none" strike="noStrike" dirty="0">
                          <a:effectLst/>
                        </a:rPr>
                        <a:t> </a:t>
                      </a:r>
                      <a:r>
                        <a:rPr lang="es-GT" sz="1400" u="none" strike="noStrike" dirty="0" err="1">
                          <a:effectLst/>
                        </a:rPr>
                        <a:t>Int</a:t>
                      </a:r>
                      <a:r>
                        <a:rPr lang="es-GT" sz="1400" u="none" strike="noStrike" dirty="0">
                          <a:effectLst/>
                        </a:rPr>
                        <a:t>.</a:t>
                      </a:r>
                      <a:endParaRPr lang="es-GT" sz="1400" b="0" i="0" u="none" strike="noStrike" dirty="0">
                        <a:solidFill>
                          <a:srgbClr val="000000"/>
                        </a:solidFill>
                        <a:effectLst/>
                        <a:latin typeface="Calibri"/>
                      </a:endParaRPr>
                    </a:p>
                  </a:txBody>
                  <a:tcPr marL="9525" marR="9525" marT="9525" marB="0" anchor="b"/>
                </a:tc>
                <a:tc>
                  <a:txBody>
                    <a:bodyPr/>
                    <a:lstStyle/>
                    <a:p>
                      <a:pPr algn="ctr" fontAlgn="b"/>
                      <a:r>
                        <a:rPr lang="es-GT" sz="1400" u="none" strike="noStrike" dirty="0">
                          <a:effectLst/>
                        </a:rPr>
                        <a:t>1</a:t>
                      </a:r>
                      <a:endParaRPr lang="es-GT" sz="1400" b="0" i="0" u="none" strike="noStrike" dirty="0">
                        <a:solidFill>
                          <a:srgbClr val="000000"/>
                        </a:solidFill>
                        <a:effectLst/>
                        <a:latin typeface="Calibri"/>
                      </a:endParaRPr>
                    </a:p>
                  </a:txBody>
                  <a:tcPr marL="9525" marR="9525" marT="9525" marB="0" anchor="b"/>
                </a:tc>
              </a:tr>
              <a:tr h="196708">
                <a:tc>
                  <a:txBody>
                    <a:bodyPr/>
                    <a:lstStyle/>
                    <a:p>
                      <a:pPr algn="l" fontAlgn="b"/>
                      <a:r>
                        <a:rPr lang="es-GT" sz="1400" u="none" strike="noStrike" dirty="0" err="1">
                          <a:effectLst/>
                        </a:rPr>
                        <a:t>Silversea</a:t>
                      </a:r>
                      <a:r>
                        <a:rPr lang="es-GT" sz="1400" u="none" strike="noStrike" dirty="0">
                          <a:effectLst/>
                        </a:rPr>
                        <a:t> </a:t>
                      </a:r>
                      <a:r>
                        <a:rPr lang="es-GT" sz="1400" u="none" strike="noStrike" dirty="0" err="1">
                          <a:effectLst/>
                        </a:rPr>
                        <a:t>Cruises</a:t>
                      </a:r>
                      <a:endParaRPr lang="es-GT" sz="1400" b="0" i="0" u="none" strike="noStrike" dirty="0">
                        <a:solidFill>
                          <a:srgbClr val="000000"/>
                        </a:solidFill>
                        <a:effectLst/>
                        <a:latin typeface="Calibri"/>
                      </a:endParaRPr>
                    </a:p>
                  </a:txBody>
                  <a:tcPr marL="9525" marR="9525" marT="9525" marB="0" anchor="b"/>
                </a:tc>
                <a:tc>
                  <a:txBody>
                    <a:bodyPr/>
                    <a:lstStyle/>
                    <a:p>
                      <a:pPr algn="ctr" fontAlgn="b"/>
                      <a:r>
                        <a:rPr lang="es-GT" sz="1400" u="none" strike="noStrike" dirty="0">
                          <a:effectLst/>
                        </a:rPr>
                        <a:t>3</a:t>
                      </a:r>
                      <a:endParaRPr lang="es-GT" sz="1400" b="0" i="0" u="none" strike="noStrike" dirty="0">
                        <a:solidFill>
                          <a:srgbClr val="000000"/>
                        </a:solidFill>
                        <a:effectLst/>
                        <a:latin typeface="Calibri"/>
                      </a:endParaRPr>
                    </a:p>
                  </a:txBody>
                  <a:tcPr marL="9525" marR="9525" marT="9525" marB="0" anchor="b"/>
                </a:tc>
              </a:tr>
              <a:tr h="196708">
                <a:tc>
                  <a:txBody>
                    <a:bodyPr/>
                    <a:lstStyle/>
                    <a:p>
                      <a:pPr algn="l" fontAlgn="b"/>
                      <a:r>
                        <a:rPr lang="es-GT" sz="1400" u="none" strike="noStrike">
                          <a:effectLst/>
                        </a:rPr>
                        <a:t>The Yatchs of Seabourn</a:t>
                      </a:r>
                      <a:endParaRPr lang="es-GT" sz="1400" b="0" i="0" u="none" strike="noStrike">
                        <a:solidFill>
                          <a:srgbClr val="000000"/>
                        </a:solidFill>
                        <a:effectLst/>
                        <a:latin typeface="Calibri"/>
                      </a:endParaRPr>
                    </a:p>
                  </a:txBody>
                  <a:tcPr marL="9525" marR="9525" marT="9525" marB="0" anchor="b"/>
                </a:tc>
                <a:tc>
                  <a:txBody>
                    <a:bodyPr/>
                    <a:lstStyle/>
                    <a:p>
                      <a:pPr algn="ctr" fontAlgn="b"/>
                      <a:r>
                        <a:rPr lang="es-GT" sz="1400" u="none" strike="noStrike" dirty="0">
                          <a:effectLst/>
                        </a:rPr>
                        <a:t>2</a:t>
                      </a:r>
                      <a:endParaRPr lang="es-GT" sz="1400" b="0" i="0" u="none" strike="noStrike" dirty="0">
                        <a:solidFill>
                          <a:srgbClr val="000000"/>
                        </a:solidFill>
                        <a:effectLst/>
                        <a:latin typeface="Calibri"/>
                      </a:endParaRPr>
                    </a:p>
                  </a:txBody>
                  <a:tcPr marL="9525" marR="9525" marT="9525" marB="0" anchor="b"/>
                </a:tc>
              </a:tr>
              <a:tr h="196708">
                <a:tc>
                  <a:txBody>
                    <a:bodyPr/>
                    <a:lstStyle/>
                    <a:p>
                      <a:pPr algn="l" fontAlgn="b"/>
                      <a:r>
                        <a:rPr lang="es-GT" sz="1400" u="none" strike="noStrike">
                          <a:effectLst/>
                        </a:rPr>
                        <a:t>Voyagers to Discovery</a:t>
                      </a:r>
                      <a:endParaRPr lang="es-GT" sz="1400" b="0" i="0" u="none" strike="noStrike">
                        <a:solidFill>
                          <a:srgbClr val="000000"/>
                        </a:solidFill>
                        <a:effectLst/>
                        <a:latin typeface="Calibri"/>
                      </a:endParaRPr>
                    </a:p>
                  </a:txBody>
                  <a:tcPr marL="9525" marR="9525" marT="9525" marB="0" anchor="b"/>
                </a:tc>
                <a:tc>
                  <a:txBody>
                    <a:bodyPr/>
                    <a:lstStyle/>
                    <a:p>
                      <a:pPr algn="ctr" fontAlgn="b"/>
                      <a:r>
                        <a:rPr lang="es-GT" sz="1400" u="none" strike="noStrike" dirty="0">
                          <a:effectLst/>
                        </a:rPr>
                        <a:t>2</a:t>
                      </a:r>
                      <a:endParaRPr lang="es-GT" sz="1400" b="0" i="0" u="none" strike="noStrike" dirty="0">
                        <a:solidFill>
                          <a:srgbClr val="000000"/>
                        </a:solidFill>
                        <a:effectLst/>
                        <a:latin typeface="Calibri"/>
                      </a:endParaRPr>
                    </a:p>
                  </a:txBody>
                  <a:tcPr marL="9525" marR="9525" marT="9525" marB="0" anchor="b"/>
                </a:tc>
              </a:tr>
              <a:tr h="206543">
                <a:tc>
                  <a:txBody>
                    <a:bodyPr/>
                    <a:lstStyle/>
                    <a:p>
                      <a:pPr algn="l" fontAlgn="b"/>
                      <a:r>
                        <a:rPr lang="es-GT" sz="1400" u="none" strike="noStrike">
                          <a:effectLst/>
                        </a:rPr>
                        <a:t>V -Ships / Phoenix</a:t>
                      </a:r>
                      <a:endParaRPr lang="es-GT" sz="1400" b="0" i="0" u="none" strike="noStrike">
                        <a:solidFill>
                          <a:srgbClr val="000000"/>
                        </a:solidFill>
                        <a:effectLst/>
                        <a:latin typeface="Calibri"/>
                      </a:endParaRPr>
                    </a:p>
                  </a:txBody>
                  <a:tcPr marL="9525" marR="9525" marT="9525" marB="0" anchor="b"/>
                </a:tc>
                <a:tc>
                  <a:txBody>
                    <a:bodyPr/>
                    <a:lstStyle/>
                    <a:p>
                      <a:pPr algn="ctr" fontAlgn="b"/>
                      <a:r>
                        <a:rPr lang="es-GT" sz="1400" u="none" strike="noStrike" dirty="0">
                          <a:effectLst/>
                        </a:rPr>
                        <a:t>1</a:t>
                      </a:r>
                      <a:endParaRPr lang="es-GT" sz="1400" b="0" i="0" u="none" strike="noStrike" dirty="0">
                        <a:solidFill>
                          <a:srgbClr val="000000"/>
                        </a:solidFill>
                        <a:effectLst/>
                        <a:latin typeface="Calibri"/>
                      </a:endParaRPr>
                    </a:p>
                  </a:txBody>
                  <a:tcPr marL="9525" marR="9525" marT="9525" marB="0" anchor="b"/>
                </a:tc>
              </a:tr>
              <a:tr h="206543">
                <a:tc>
                  <a:txBody>
                    <a:bodyPr/>
                    <a:lstStyle/>
                    <a:p>
                      <a:pPr algn="l" fontAlgn="b"/>
                      <a:r>
                        <a:rPr lang="es-MX" sz="1400" b="0" i="0" u="none" strike="noStrike" dirty="0" smtClean="0">
                          <a:solidFill>
                            <a:srgbClr val="000000"/>
                          </a:solidFill>
                          <a:effectLst/>
                          <a:latin typeface="Calibri"/>
                        </a:rPr>
                        <a:t>Total</a:t>
                      </a:r>
                      <a:endParaRPr lang="es-GT" sz="1400" b="0" i="0" u="none" strike="noStrike" dirty="0">
                        <a:solidFill>
                          <a:srgbClr val="000000"/>
                        </a:solidFill>
                        <a:effectLst/>
                        <a:latin typeface="Calibri"/>
                      </a:endParaRPr>
                    </a:p>
                  </a:txBody>
                  <a:tcPr marL="9525" marR="9525" marT="9525" marB="0" anchor="b"/>
                </a:tc>
                <a:tc>
                  <a:txBody>
                    <a:bodyPr/>
                    <a:lstStyle/>
                    <a:p>
                      <a:pPr algn="ctr" fontAlgn="b"/>
                      <a:r>
                        <a:rPr lang="es-GT" sz="1400" u="none" strike="noStrike" dirty="0">
                          <a:effectLst/>
                        </a:rPr>
                        <a:t>65</a:t>
                      </a:r>
                      <a:endParaRPr lang="es-GT" sz="1400" b="1" i="0" u="none" strike="noStrike" dirty="0">
                        <a:solidFill>
                          <a:srgbClr val="000000"/>
                        </a:solidFill>
                        <a:effectLst/>
                        <a:latin typeface="Calibri"/>
                      </a:endParaRPr>
                    </a:p>
                  </a:txBody>
                  <a:tcPr marL="9525" marR="9525" marT="9525" marB="0" anchor="b"/>
                </a:tc>
              </a:tr>
            </a:tbl>
          </a:graphicData>
        </a:graphic>
      </p:graphicFrame>
      <p:sp>
        <p:nvSpPr>
          <p:cNvPr id="6" name="5 Título"/>
          <p:cNvSpPr>
            <a:spLocks noGrp="1"/>
          </p:cNvSpPr>
          <p:nvPr>
            <p:ph type="title"/>
          </p:nvPr>
        </p:nvSpPr>
        <p:spPr/>
        <p:txBody>
          <a:bodyPr>
            <a:normAutofit/>
          </a:bodyPr>
          <a:lstStyle/>
          <a:p>
            <a:r>
              <a:rPr lang="es-GT" sz="4000" b="1" dirty="0" err="1" smtClean="0">
                <a:solidFill>
                  <a:schemeClr val="tx2"/>
                </a:solidFill>
              </a:rPr>
              <a:t>Cruise</a:t>
            </a:r>
            <a:r>
              <a:rPr lang="es-GT" sz="4000" b="1" dirty="0" smtClean="0">
                <a:solidFill>
                  <a:schemeClr val="tx2"/>
                </a:solidFill>
              </a:rPr>
              <a:t> </a:t>
            </a:r>
            <a:r>
              <a:rPr lang="es-GT" sz="4000" b="1" dirty="0" err="1" smtClean="0">
                <a:solidFill>
                  <a:schemeClr val="tx2"/>
                </a:solidFill>
              </a:rPr>
              <a:t>Season</a:t>
            </a:r>
            <a:r>
              <a:rPr lang="es-GT" sz="4000" b="1" dirty="0" smtClean="0">
                <a:solidFill>
                  <a:schemeClr val="tx2"/>
                </a:solidFill>
              </a:rPr>
              <a:t> 2015-2016</a:t>
            </a:r>
            <a:endParaRPr lang="es-GT" sz="4000" b="1" dirty="0">
              <a:solidFill>
                <a:schemeClr val="tx2"/>
              </a:solidFill>
            </a:endParaRPr>
          </a:p>
        </p:txBody>
      </p:sp>
      <p:graphicFrame>
        <p:nvGraphicFramePr>
          <p:cNvPr id="9" name="8 Tabla"/>
          <p:cNvGraphicFramePr>
            <a:graphicFrameLocks noGrp="1"/>
          </p:cNvGraphicFramePr>
          <p:nvPr>
            <p:extLst>
              <p:ext uri="{D42A27DB-BD31-4B8C-83A1-F6EECF244321}">
                <p14:modId xmlns:p14="http://schemas.microsoft.com/office/powerpoint/2010/main" xmlns="" val="481019917"/>
              </p:ext>
            </p:extLst>
          </p:nvPr>
        </p:nvGraphicFramePr>
        <p:xfrm>
          <a:off x="539552" y="2348880"/>
          <a:ext cx="3888432" cy="771887"/>
        </p:xfrm>
        <a:graphic>
          <a:graphicData uri="http://schemas.openxmlformats.org/drawingml/2006/table">
            <a:tbl>
              <a:tblPr firstRow="1">
                <a:tableStyleId>{2A488322-F2BA-4B5B-9748-0D474271808F}</a:tableStyleId>
              </a:tblPr>
              <a:tblGrid>
                <a:gridCol w="1441137"/>
                <a:gridCol w="1304931"/>
                <a:gridCol w="1142364"/>
              </a:tblGrid>
              <a:tr h="432048">
                <a:tc>
                  <a:txBody>
                    <a:bodyPr/>
                    <a:lstStyle/>
                    <a:p>
                      <a:pPr algn="r" fontAlgn="b"/>
                      <a:r>
                        <a:rPr lang="es-GT" sz="1800" u="none" strike="noStrike" dirty="0">
                          <a:effectLst/>
                        </a:rPr>
                        <a:t>Pasajeros</a:t>
                      </a:r>
                      <a:endParaRPr lang="es-GT" sz="1800" b="0" i="0" u="none" strike="noStrike" dirty="0">
                        <a:solidFill>
                          <a:srgbClr val="000000"/>
                        </a:solidFill>
                        <a:effectLst/>
                        <a:latin typeface="Calibri"/>
                      </a:endParaRPr>
                    </a:p>
                  </a:txBody>
                  <a:tcPr marL="9525" marR="9525" marT="9525" marB="0" anchor="b"/>
                </a:tc>
                <a:tc>
                  <a:txBody>
                    <a:bodyPr/>
                    <a:lstStyle/>
                    <a:p>
                      <a:pPr algn="r" fontAlgn="b"/>
                      <a:r>
                        <a:rPr lang="es-GT" sz="1800" u="none" strike="noStrike" dirty="0">
                          <a:effectLst/>
                        </a:rPr>
                        <a:t>Tripulantes</a:t>
                      </a:r>
                      <a:endParaRPr lang="es-GT" sz="1800" b="0" i="0" u="none" strike="noStrike" dirty="0">
                        <a:solidFill>
                          <a:srgbClr val="000000"/>
                        </a:solidFill>
                        <a:effectLst/>
                        <a:latin typeface="Calibri"/>
                      </a:endParaRPr>
                    </a:p>
                  </a:txBody>
                  <a:tcPr marL="9525" marR="9525" marT="9525" marB="0" anchor="b"/>
                </a:tc>
                <a:tc>
                  <a:txBody>
                    <a:bodyPr/>
                    <a:lstStyle/>
                    <a:p>
                      <a:pPr algn="r" fontAlgn="b"/>
                      <a:r>
                        <a:rPr lang="es-GT" sz="1800" u="none" strike="noStrike" dirty="0">
                          <a:effectLst/>
                        </a:rPr>
                        <a:t>Total</a:t>
                      </a:r>
                      <a:endParaRPr lang="es-GT" sz="1800" b="0" i="0" u="none" strike="noStrike" dirty="0">
                        <a:solidFill>
                          <a:srgbClr val="000000"/>
                        </a:solidFill>
                        <a:effectLst/>
                        <a:latin typeface="Calibri"/>
                      </a:endParaRPr>
                    </a:p>
                  </a:txBody>
                  <a:tcPr marL="9525" marR="9525" marT="9525" marB="0" anchor="b"/>
                </a:tc>
              </a:tr>
              <a:tr h="339839">
                <a:tc>
                  <a:txBody>
                    <a:bodyPr/>
                    <a:lstStyle/>
                    <a:p>
                      <a:pPr algn="r" fontAlgn="b"/>
                      <a:r>
                        <a:rPr lang="es-GT" sz="1800" u="none" strike="noStrike" dirty="0" smtClean="0">
                          <a:effectLst/>
                        </a:rPr>
                        <a:t>79,188</a:t>
                      </a:r>
                      <a:endParaRPr lang="es-GT" sz="1800" b="0" i="0" u="none" strike="noStrike" dirty="0">
                        <a:solidFill>
                          <a:srgbClr val="000000"/>
                        </a:solidFill>
                        <a:effectLst/>
                        <a:latin typeface="Calibri"/>
                      </a:endParaRPr>
                    </a:p>
                  </a:txBody>
                  <a:tcPr marL="9525" marR="9525" marT="9525" marB="0" anchor="b"/>
                </a:tc>
                <a:tc>
                  <a:txBody>
                    <a:bodyPr/>
                    <a:lstStyle/>
                    <a:p>
                      <a:pPr algn="r" fontAlgn="b"/>
                      <a:r>
                        <a:rPr lang="es-GT" sz="1800" u="none" strike="noStrike" dirty="0" smtClean="0">
                          <a:effectLst/>
                        </a:rPr>
                        <a:t>39,570</a:t>
                      </a:r>
                      <a:endParaRPr lang="es-GT" sz="1800" b="0" i="0" u="none" strike="noStrike" dirty="0">
                        <a:solidFill>
                          <a:srgbClr val="000000"/>
                        </a:solidFill>
                        <a:effectLst/>
                        <a:latin typeface="Calibri"/>
                      </a:endParaRPr>
                    </a:p>
                  </a:txBody>
                  <a:tcPr marL="9525" marR="9525" marT="9525" marB="0" anchor="b"/>
                </a:tc>
                <a:tc>
                  <a:txBody>
                    <a:bodyPr/>
                    <a:lstStyle/>
                    <a:p>
                      <a:pPr algn="r" fontAlgn="b"/>
                      <a:r>
                        <a:rPr lang="es-GT" sz="1800" u="none" strike="noStrike" dirty="0" smtClean="0">
                          <a:effectLst/>
                        </a:rPr>
                        <a:t>118,758</a:t>
                      </a:r>
                      <a:endParaRPr lang="es-GT" sz="1800" b="0" i="0" u="none" strike="noStrike" dirty="0">
                        <a:solidFill>
                          <a:srgbClr val="000000"/>
                        </a:solidFill>
                        <a:effectLst/>
                        <a:latin typeface="Calibri"/>
                      </a:endParaRPr>
                    </a:p>
                  </a:txBody>
                  <a:tcPr marL="9525" marR="9525" marT="9525" marB="0" anchor="b"/>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xmlns="" val="3317006064"/>
              </p:ext>
            </p:extLst>
          </p:nvPr>
        </p:nvGraphicFramePr>
        <p:xfrm>
          <a:off x="467544" y="3933056"/>
          <a:ext cx="3960440" cy="942975"/>
        </p:xfrm>
        <a:graphic>
          <a:graphicData uri="http://schemas.openxmlformats.org/drawingml/2006/table">
            <a:tbl>
              <a:tblPr lastRow="1">
                <a:tableStyleId>{93296810-A885-4BE3-A3E7-6D5BEEA58F35}</a:tableStyleId>
              </a:tblPr>
              <a:tblGrid>
                <a:gridCol w="1699519"/>
                <a:gridCol w="1423921"/>
                <a:gridCol w="837000"/>
              </a:tblGrid>
              <a:tr h="183515">
                <a:tc gridSpan="2">
                  <a:txBody>
                    <a:bodyPr/>
                    <a:lstStyle/>
                    <a:p>
                      <a:pPr algn="l" fontAlgn="b"/>
                      <a:r>
                        <a:rPr lang="es-GT" sz="2000" u="none" strike="noStrike" dirty="0" smtClean="0">
                          <a:effectLst/>
                        </a:rPr>
                        <a:t>Cruceros </a:t>
                      </a:r>
                      <a:r>
                        <a:rPr lang="es-GT" sz="2000" u="none" strike="noStrike" dirty="0">
                          <a:effectLst/>
                        </a:rPr>
                        <a:t>en Puerto Quetzal </a:t>
                      </a:r>
                      <a:endParaRPr lang="es-GT" sz="2000" b="0" i="0" u="none" strike="noStrike" dirty="0">
                        <a:solidFill>
                          <a:srgbClr val="000000"/>
                        </a:solidFill>
                        <a:effectLst/>
                        <a:latin typeface="Calibri"/>
                      </a:endParaRPr>
                    </a:p>
                  </a:txBody>
                  <a:tcPr marL="9525" marR="9525" marT="9525" marB="0" anchor="b"/>
                </a:tc>
                <a:tc hMerge="1">
                  <a:txBody>
                    <a:bodyPr/>
                    <a:lstStyle/>
                    <a:p>
                      <a:endParaRPr lang="es-GT"/>
                    </a:p>
                  </a:txBody>
                  <a:tcPr/>
                </a:tc>
                <a:tc>
                  <a:txBody>
                    <a:bodyPr/>
                    <a:lstStyle/>
                    <a:p>
                      <a:pPr algn="ctr" fontAlgn="b"/>
                      <a:r>
                        <a:rPr lang="es-GT" sz="2000" u="none" strike="noStrike">
                          <a:effectLst/>
                        </a:rPr>
                        <a:t>44</a:t>
                      </a:r>
                      <a:endParaRPr lang="es-GT" sz="2000" b="0" i="0" u="none" strike="noStrike">
                        <a:solidFill>
                          <a:srgbClr val="000000"/>
                        </a:solidFill>
                        <a:effectLst/>
                        <a:latin typeface="Calibri"/>
                      </a:endParaRPr>
                    </a:p>
                  </a:txBody>
                  <a:tcPr marL="9525" marR="9525" marT="9525" marB="0" anchor="b"/>
                </a:tc>
              </a:tr>
              <a:tr h="190500">
                <a:tc gridSpan="2">
                  <a:txBody>
                    <a:bodyPr/>
                    <a:lstStyle/>
                    <a:p>
                      <a:pPr algn="l" fontAlgn="b"/>
                      <a:r>
                        <a:rPr lang="es-GT" sz="2000" u="none" strike="noStrike" dirty="0" smtClean="0">
                          <a:effectLst/>
                        </a:rPr>
                        <a:t>Cruceros </a:t>
                      </a:r>
                      <a:r>
                        <a:rPr lang="es-GT" sz="2000" u="none" strike="noStrike" dirty="0">
                          <a:effectLst/>
                        </a:rPr>
                        <a:t>en Santo Tomas </a:t>
                      </a:r>
                      <a:endParaRPr lang="es-GT" sz="2000" b="0" i="0" u="none" strike="noStrike" dirty="0">
                        <a:solidFill>
                          <a:srgbClr val="000000"/>
                        </a:solidFill>
                        <a:effectLst/>
                        <a:latin typeface="Calibri"/>
                      </a:endParaRPr>
                    </a:p>
                  </a:txBody>
                  <a:tcPr marL="9525" marR="9525" marT="9525" marB="0" anchor="b"/>
                </a:tc>
                <a:tc hMerge="1">
                  <a:txBody>
                    <a:bodyPr/>
                    <a:lstStyle/>
                    <a:p>
                      <a:endParaRPr lang="es-GT"/>
                    </a:p>
                  </a:txBody>
                  <a:tcPr/>
                </a:tc>
                <a:tc>
                  <a:txBody>
                    <a:bodyPr/>
                    <a:lstStyle/>
                    <a:p>
                      <a:pPr algn="ctr" fontAlgn="b"/>
                      <a:r>
                        <a:rPr lang="es-GT" sz="2000" u="none" strike="noStrike">
                          <a:effectLst/>
                        </a:rPr>
                        <a:t>21</a:t>
                      </a:r>
                      <a:endParaRPr lang="es-GT" sz="2000" b="0" i="0" u="none" strike="noStrike">
                        <a:solidFill>
                          <a:srgbClr val="000000"/>
                        </a:solidFill>
                        <a:effectLst/>
                        <a:latin typeface="Calibri"/>
                      </a:endParaRPr>
                    </a:p>
                  </a:txBody>
                  <a:tcPr marL="9525" marR="9525" marT="9525" marB="0" anchor="b"/>
                </a:tc>
              </a:tr>
              <a:tr h="200025">
                <a:tc>
                  <a:txBody>
                    <a:bodyPr/>
                    <a:lstStyle/>
                    <a:p>
                      <a:pPr algn="ctr" fontAlgn="b"/>
                      <a:endParaRPr lang="es-GT" sz="2000" b="0" i="0" u="none" strike="noStrike" dirty="0">
                        <a:solidFill>
                          <a:srgbClr val="000000"/>
                        </a:solidFill>
                        <a:effectLst/>
                        <a:latin typeface="Calibri"/>
                      </a:endParaRPr>
                    </a:p>
                  </a:txBody>
                  <a:tcPr marL="9525" marR="9525" marT="9525" marB="0" anchor="b"/>
                </a:tc>
                <a:tc>
                  <a:txBody>
                    <a:bodyPr/>
                    <a:lstStyle/>
                    <a:p>
                      <a:pPr algn="l" fontAlgn="b"/>
                      <a:r>
                        <a:rPr lang="es-MX" sz="2000" u="none" strike="noStrike" dirty="0" smtClean="0">
                          <a:effectLst/>
                        </a:rPr>
                        <a:t>Total</a:t>
                      </a:r>
                      <a:endParaRPr lang="es-GT" sz="2000" b="0" i="0" u="none" strike="noStrike" dirty="0">
                        <a:solidFill>
                          <a:srgbClr val="000000"/>
                        </a:solidFill>
                        <a:effectLst/>
                        <a:latin typeface="Calibri"/>
                      </a:endParaRPr>
                    </a:p>
                  </a:txBody>
                  <a:tcPr marL="9525" marR="9525" marT="9525" marB="0" anchor="b"/>
                </a:tc>
                <a:tc>
                  <a:txBody>
                    <a:bodyPr/>
                    <a:lstStyle/>
                    <a:p>
                      <a:pPr algn="ctr" fontAlgn="b"/>
                      <a:r>
                        <a:rPr lang="es-GT" sz="2000" u="none" strike="noStrike" dirty="0">
                          <a:effectLst/>
                        </a:rPr>
                        <a:t>65</a:t>
                      </a:r>
                      <a:endParaRPr lang="es-GT" sz="2000" b="1" i="0" u="none" strike="noStrike" dirty="0">
                        <a:solidFill>
                          <a:srgbClr val="000000"/>
                        </a:solidFill>
                        <a:effectLst/>
                        <a:latin typeface="Calibri"/>
                      </a:endParaRPr>
                    </a:p>
                  </a:txBody>
                  <a:tcPr marL="9525" marR="9525" marT="9525" marB="0" anchor="b"/>
                </a:tc>
              </a:tr>
            </a:tbl>
          </a:graphicData>
        </a:graphic>
      </p:graphicFrame>
      <p:sp>
        <p:nvSpPr>
          <p:cNvPr id="11" name="10 CuadroTexto"/>
          <p:cNvSpPr txBox="1"/>
          <p:nvPr/>
        </p:nvSpPr>
        <p:spPr>
          <a:xfrm>
            <a:off x="3347864" y="6309320"/>
            <a:ext cx="5256584" cy="307777"/>
          </a:xfrm>
          <a:prstGeom prst="rect">
            <a:avLst/>
          </a:prstGeom>
          <a:noFill/>
        </p:spPr>
        <p:txBody>
          <a:bodyPr wrap="square" rtlCol="0">
            <a:spAutoFit/>
          </a:bodyPr>
          <a:lstStyle/>
          <a:p>
            <a:r>
              <a:rPr lang="es-GT" sz="1400" dirty="0" smtClean="0"/>
              <a:t>Fuente: Mesa Técnica de Asistencia y Seguridad Turística de INGUAT</a:t>
            </a:r>
            <a:endParaRPr lang="es-GT" sz="1400" dirty="0"/>
          </a:p>
        </p:txBody>
      </p:sp>
    </p:spTree>
    <p:extLst>
      <p:ext uri="{BB962C8B-B14F-4D97-AF65-F5344CB8AC3E}">
        <p14:creationId xmlns:p14="http://schemas.microsoft.com/office/powerpoint/2010/main" xmlns="" val="2953425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697" y="179440"/>
            <a:ext cx="7710325" cy="894648"/>
          </a:xfrm>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b="1" dirty="0" err="1" smtClean="0">
                <a:solidFill>
                  <a:schemeClr val="tx2"/>
                </a:solidFill>
              </a:rPr>
              <a:t>Tourism</a:t>
            </a:r>
            <a:r>
              <a:rPr lang="es-GT" b="1" dirty="0" smtClean="0">
                <a:solidFill>
                  <a:schemeClr val="tx2"/>
                </a:solidFill>
              </a:rPr>
              <a:t> in </a:t>
            </a:r>
            <a:r>
              <a:rPr lang="es-GT" b="1" dirty="0" err="1" smtClean="0">
                <a:solidFill>
                  <a:schemeClr val="tx2"/>
                </a:solidFill>
              </a:rPr>
              <a:t>Numbers</a:t>
            </a: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endParaRPr lang="es-ES_tradnl" sz="4000" b="1" noProof="1">
              <a:solidFill>
                <a:schemeClr val="tx2"/>
              </a:solidFill>
            </a:endParaRPr>
          </a:p>
        </p:txBody>
      </p:sp>
      <p:graphicFrame>
        <p:nvGraphicFramePr>
          <p:cNvPr id="9" name="8 Tabla"/>
          <p:cNvGraphicFramePr>
            <a:graphicFrameLocks noGrp="1"/>
          </p:cNvGraphicFramePr>
          <p:nvPr>
            <p:extLst>
              <p:ext uri="{D42A27DB-BD31-4B8C-83A1-F6EECF244321}">
                <p14:modId xmlns:p14="http://schemas.microsoft.com/office/powerpoint/2010/main" xmlns="" val="4028307142"/>
              </p:ext>
            </p:extLst>
          </p:nvPr>
        </p:nvGraphicFramePr>
        <p:xfrm>
          <a:off x="259148" y="1772816"/>
          <a:ext cx="8489316" cy="3596640"/>
        </p:xfrm>
        <a:graphic>
          <a:graphicData uri="http://schemas.openxmlformats.org/drawingml/2006/table">
            <a:tbl>
              <a:tblPr firstRow="1" firstCol="1" bandRow="1"/>
              <a:tblGrid>
                <a:gridCol w="4244658"/>
                <a:gridCol w="4244658"/>
              </a:tblGrid>
              <a:tr h="242332">
                <a:tc gridSpan="2">
                  <a:txBody>
                    <a:bodyPr/>
                    <a:lstStyle/>
                    <a:p>
                      <a:pPr algn="ctr">
                        <a:spcAft>
                          <a:spcPts val="0"/>
                        </a:spcAft>
                      </a:pPr>
                      <a:r>
                        <a:rPr lang="en-US" sz="2800" b="1" noProof="0" dirty="0" smtClean="0">
                          <a:solidFill>
                            <a:schemeClr val="tx2"/>
                          </a:solidFill>
                          <a:effectLst/>
                          <a:latin typeface="Calibri"/>
                          <a:ea typeface="Calibri"/>
                          <a:cs typeface="Times New Roman"/>
                        </a:rPr>
                        <a:t>Tourist Arrivals  (January</a:t>
                      </a:r>
                      <a:r>
                        <a:rPr lang="en-US" sz="2800" b="1" baseline="0" noProof="0" dirty="0" smtClean="0">
                          <a:solidFill>
                            <a:schemeClr val="tx2"/>
                          </a:solidFill>
                          <a:effectLst/>
                          <a:latin typeface="Calibri"/>
                          <a:ea typeface="Calibri"/>
                          <a:cs typeface="Times New Roman"/>
                        </a:rPr>
                        <a:t> – July 2015)</a:t>
                      </a:r>
                      <a:endParaRPr lang="en-US" sz="2800" b="1" noProof="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GT"/>
                    </a:p>
                  </a:txBody>
                  <a:tcPr/>
                </a:tc>
              </a:tr>
              <a:tr h="242332">
                <a:tc>
                  <a:txBody>
                    <a:bodyPr/>
                    <a:lstStyle/>
                    <a:p>
                      <a:pPr algn="ctr">
                        <a:spcAft>
                          <a:spcPts val="0"/>
                        </a:spcAft>
                      </a:pPr>
                      <a:r>
                        <a:rPr lang="en-US" sz="2000" noProof="0" dirty="0" smtClean="0">
                          <a:solidFill>
                            <a:schemeClr val="tx2"/>
                          </a:solidFill>
                          <a:effectLst/>
                          <a:latin typeface="Calibri"/>
                          <a:ea typeface="Calibri"/>
                          <a:cs typeface="Times New Roman"/>
                        </a:rPr>
                        <a:t>North America</a:t>
                      </a:r>
                      <a:endParaRPr lang="en-US" sz="2000" noProof="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2000" dirty="0" smtClean="0">
                          <a:solidFill>
                            <a:schemeClr val="tx2"/>
                          </a:solidFill>
                          <a:effectLst/>
                          <a:latin typeface="Calibri"/>
                          <a:ea typeface="Calibri"/>
                          <a:cs typeface="Times New Roman"/>
                        </a:rPr>
                        <a:t>388,341</a:t>
                      </a:r>
                      <a:endParaRPr lang="es-GT" sz="200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332">
                <a:tc>
                  <a:txBody>
                    <a:bodyPr/>
                    <a:lstStyle/>
                    <a:p>
                      <a:pPr algn="ctr">
                        <a:spcAft>
                          <a:spcPts val="0"/>
                        </a:spcAft>
                      </a:pPr>
                      <a:r>
                        <a:rPr lang="en-US" sz="2000" noProof="0" dirty="0" smtClean="0">
                          <a:solidFill>
                            <a:schemeClr val="tx2"/>
                          </a:solidFill>
                          <a:effectLst/>
                          <a:latin typeface="Calibri"/>
                          <a:ea typeface="Calibri"/>
                          <a:cs typeface="Times New Roman"/>
                        </a:rPr>
                        <a:t>Central</a:t>
                      </a:r>
                      <a:r>
                        <a:rPr lang="en-US" sz="2000" baseline="0" noProof="0" dirty="0" smtClean="0">
                          <a:solidFill>
                            <a:schemeClr val="tx2"/>
                          </a:solidFill>
                          <a:effectLst/>
                          <a:latin typeface="Calibri"/>
                          <a:ea typeface="Calibri"/>
                          <a:cs typeface="Times New Roman"/>
                        </a:rPr>
                        <a:t> America</a:t>
                      </a:r>
                      <a:endParaRPr lang="en-US" sz="2000" noProof="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2000" dirty="0" smtClean="0">
                          <a:solidFill>
                            <a:schemeClr val="tx2"/>
                          </a:solidFill>
                          <a:effectLst/>
                          <a:latin typeface="Calibri"/>
                          <a:ea typeface="Calibri"/>
                          <a:cs typeface="Times New Roman"/>
                        </a:rPr>
                        <a:t>672,136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332">
                <a:tc>
                  <a:txBody>
                    <a:bodyPr/>
                    <a:lstStyle/>
                    <a:p>
                      <a:pPr algn="ctr">
                        <a:spcAft>
                          <a:spcPts val="0"/>
                        </a:spcAft>
                      </a:pPr>
                      <a:r>
                        <a:rPr lang="en-US" sz="2000" noProof="0" dirty="0" smtClean="0">
                          <a:solidFill>
                            <a:schemeClr val="tx2"/>
                          </a:solidFill>
                          <a:effectLst/>
                          <a:latin typeface="Calibri"/>
                          <a:ea typeface="Calibri"/>
                          <a:cs typeface="Times New Roman"/>
                        </a:rPr>
                        <a:t>South America</a:t>
                      </a:r>
                      <a:endParaRPr lang="en-US" sz="2000" noProof="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2000" dirty="0" smtClean="0">
                          <a:solidFill>
                            <a:schemeClr val="tx2"/>
                          </a:solidFill>
                          <a:effectLst/>
                          <a:latin typeface="Calibri"/>
                          <a:ea typeface="Calibri"/>
                          <a:cs typeface="Times New Roman"/>
                        </a:rPr>
                        <a:t>51,447</a:t>
                      </a:r>
                      <a:endParaRPr lang="es-GT" sz="2000" dirty="0">
                        <a:solidFill>
                          <a:schemeClr val="tx2"/>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332">
                <a:tc>
                  <a:txBody>
                    <a:bodyPr/>
                    <a:lstStyle/>
                    <a:p>
                      <a:pPr algn="ctr">
                        <a:spcAft>
                          <a:spcPts val="0"/>
                        </a:spcAft>
                      </a:pPr>
                      <a:r>
                        <a:rPr lang="en-US" sz="2000" noProof="0" dirty="0" smtClean="0">
                          <a:solidFill>
                            <a:schemeClr val="tx2"/>
                          </a:solidFill>
                          <a:effectLst/>
                          <a:latin typeface="Calibri"/>
                          <a:ea typeface="Calibri"/>
                          <a:cs typeface="Times New Roman"/>
                        </a:rPr>
                        <a:t>The Caribbean</a:t>
                      </a:r>
                      <a:endParaRPr lang="en-US" sz="2000" noProof="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2000" dirty="0" smtClean="0">
                          <a:solidFill>
                            <a:schemeClr val="tx2"/>
                          </a:solidFill>
                          <a:effectLst/>
                          <a:latin typeface="Calibri"/>
                          <a:ea typeface="Calibri"/>
                          <a:cs typeface="Times New Roman"/>
                        </a:rPr>
                        <a:t>4,303</a:t>
                      </a:r>
                      <a:endParaRPr lang="es-GT" sz="2000" dirty="0">
                        <a:solidFill>
                          <a:schemeClr val="tx2"/>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332">
                <a:tc>
                  <a:txBody>
                    <a:bodyPr/>
                    <a:lstStyle/>
                    <a:p>
                      <a:pPr algn="ctr">
                        <a:spcAft>
                          <a:spcPts val="0"/>
                        </a:spcAft>
                      </a:pPr>
                      <a:r>
                        <a:rPr lang="en-US" sz="2000" noProof="0" dirty="0" smtClean="0">
                          <a:solidFill>
                            <a:schemeClr val="tx2"/>
                          </a:solidFill>
                          <a:effectLst/>
                          <a:latin typeface="Calibri"/>
                          <a:ea typeface="Calibri"/>
                          <a:cs typeface="Times New Roman"/>
                        </a:rPr>
                        <a:t>Europe</a:t>
                      </a:r>
                      <a:endParaRPr lang="en-US" sz="2000" noProof="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2000" dirty="0" smtClean="0">
                          <a:solidFill>
                            <a:schemeClr val="tx2"/>
                          </a:solidFill>
                          <a:effectLst/>
                          <a:latin typeface="Calibri"/>
                          <a:ea typeface="Calibri"/>
                          <a:cs typeface="Times New Roman"/>
                        </a:rPr>
                        <a:t>103,915</a:t>
                      </a:r>
                      <a:endParaRPr lang="es-GT" sz="2000" dirty="0">
                        <a:solidFill>
                          <a:schemeClr val="tx2"/>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332">
                <a:tc>
                  <a:txBody>
                    <a:bodyPr/>
                    <a:lstStyle/>
                    <a:p>
                      <a:pPr algn="ctr">
                        <a:spcAft>
                          <a:spcPts val="0"/>
                        </a:spcAft>
                      </a:pPr>
                      <a:r>
                        <a:rPr lang="en-US" sz="2000" noProof="0" dirty="0" smtClean="0">
                          <a:solidFill>
                            <a:schemeClr val="tx2"/>
                          </a:solidFill>
                          <a:effectLst/>
                          <a:latin typeface="Calibri"/>
                          <a:ea typeface="Calibri"/>
                          <a:cs typeface="Times New Roman"/>
                        </a:rPr>
                        <a:t>Asia</a:t>
                      </a:r>
                      <a:endParaRPr lang="en-US" sz="2000" noProof="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2000" dirty="0" smtClean="0">
                          <a:solidFill>
                            <a:schemeClr val="tx2"/>
                          </a:solidFill>
                          <a:effectLst/>
                          <a:latin typeface="Calibri"/>
                          <a:ea typeface="Calibri"/>
                          <a:cs typeface="Times New Roman"/>
                        </a:rPr>
                        <a:t>17,953</a:t>
                      </a:r>
                      <a:endParaRPr lang="es-GT" sz="2000" dirty="0">
                        <a:solidFill>
                          <a:schemeClr val="tx2"/>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332">
                <a:tc>
                  <a:txBody>
                    <a:bodyPr/>
                    <a:lstStyle/>
                    <a:p>
                      <a:pPr algn="ctr">
                        <a:spcAft>
                          <a:spcPts val="0"/>
                        </a:spcAft>
                      </a:pPr>
                      <a:r>
                        <a:rPr lang="en-US" sz="2000" noProof="0" dirty="0" smtClean="0">
                          <a:solidFill>
                            <a:schemeClr val="tx2"/>
                          </a:solidFill>
                          <a:effectLst/>
                          <a:latin typeface="Calibri"/>
                          <a:ea typeface="Calibri"/>
                          <a:cs typeface="Times New Roman"/>
                        </a:rPr>
                        <a:t>Middle East</a:t>
                      </a:r>
                      <a:endParaRPr lang="en-US" sz="2000" noProof="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2000" dirty="0" smtClean="0">
                          <a:solidFill>
                            <a:schemeClr val="tx2"/>
                          </a:solidFill>
                          <a:effectLst/>
                          <a:latin typeface="Calibri"/>
                          <a:ea typeface="Calibri"/>
                          <a:cs typeface="Times New Roman"/>
                        </a:rPr>
                        <a:t>7,761</a:t>
                      </a:r>
                      <a:endParaRPr lang="es-GT" sz="2000" dirty="0">
                        <a:solidFill>
                          <a:schemeClr val="tx2"/>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332">
                <a:tc>
                  <a:txBody>
                    <a:bodyPr/>
                    <a:lstStyle/>
                    <a:p>
                      <a:pPr algn="ctr">
                        <a:spcAft>
                          <a:spcPts val="0"/>
                        </a:spcAft>
                      </a:pPr>
                      <a:r>
                        <a:rPr lang="en-US" sz="2000" noProof="0" dirty="0" smtClean="0">
                          <a:solidFill>
                            <a:schemeClr val="tx2"/>
                          </a:solidFill>
                          <a:effectLst/>
                          <a:latin typeface="Calibri"/>
                          <a:ea typeface="Calibri"/>
                          <a:cs typeface="Times New Roman"/>
                        </a:rPr>
                        <a:t>Oceania</a:t>
                      </a:r>
                      <a:endParaRPr lang="en-US" sz="2000" noProof="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2000" dirty="0" smtClean="0">
                          <a:solidFill>
                            <a:schemeClr val="tx2"/>
                          </a:solidFill>
                          <a:effectLst/>
                          <a:latin typeface="Calibri"/>
                          <a:ea typeface="Calibri"/>
                          <a:cs typeface="Times New Roman"/>
                        </a:rPr>
                        <a:t>9,502</a:t>
                      </a:r>
                      <a:endParaRPr lang="es-GT" sz="2000" dirty="0">
                        <a:solidFill>
                          <a:schemeClr val="tx2"/>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332">
                <a:tc>
                  <a:txBody>
                    <a:bodyPr/>
                    <a:lstStyle/>
                    <a:p>
                      <a:pPr algn="ctr">
                        <a:spcAft>
                          <a:spcPts val="0"/>
                        </a:spcAft>
                      </a:pPr>
                      <a:r>
                        <a:rPr lang="en-US" sz="2000" noProof="0" dirty="0" smtClean="0">
                          <a:solidFill>
                            <a:schemeClr val="tx2"/>
                          </a:solidFill>
                          <a:effectLst/>
                          <a:latin typeface="Calibri"/>
                          <a:ea typeface="Calibri"/>
                          <a:cs typeface="Times New Roman"/>
                        </a:rPr>
                        <a:t>Other Countries</a:t>
                      </a:r>
                      <a:endParaRPr lang="en-US" sz="2000" noProof="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2000" dirty="0" smtClean="0">
                          <a:solidFill>
                            <a:schemeClr val="tx2"/>
                          </a:solidFill>
                          <a:effectLst/>
                          <a:latin typeface="Calibri"/>
                          <a:ea typeface="Calibri"/>
                          <a:cs typeface="Times New Roman"/>
                        </a:rPr>
                        <a:t>1,208</a:t>
                      </a:r>
                      <a:endParaRPr lang="es-GT" sz="2000" dirty="0">
                        <a:solidFill>
                          <a:schemeClr val="tx2"/>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332">
                <a:tc>
                  <a:txBody>
                    <a:bodyPr/>
                    <a:lstStyle/>
                    <a:p>
                      <a:pPr algn="ctr">
                        <a:spcAft>
                          <a:spcPts val="0"/>
                        </a:spcAft>
                      </a:pPr>
                      <a:r>
                        <a:rPr lang="en-US" sz="2800" b="1" noProof="0" dirty="0" smtClean="0">
                          <a:solidFill>
                            <a:schemeClr val="tx2"/>
                          </a:solidFill>
                          <a:effectLst/>
                          <a:latin typeface="Calibri"/>
                          <a:ea typeface="Calibri"/>
                          <a:cs typeface="Times New Roman"/>
                        </a:rPr>
                        <a:t>TOTAL</a:t>
                      </a:r>
                      <a:endParaRPr lang="en-US" sz="2800" b="1" noProof="0" dirty="0">
                        <a:solidFill>
                          <a:schemeClr val="tx2"/>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GT" sz="2800" b="1" dirty="0" smtClean="0">
                          <a:solidFill>
                            <a:schemeClr val="tx2"/>
                          </a:solidFill>
                          <a:effectLst/>
                          <a:latin typeface="Calibri"/>
                          <a:ea typeface="Calibri"/>
                          <a:cs typeface="Times New Roman"/>
                        </a:rPr>
                        <a:t>1,256,566</a:t>
                      </a:r>
                      <a:endParaRPr lang="es-GT" sz="2800" b="1" dirty="0">
                        <a:solidFill>
                          <a:schemeClr val="tx2"/>
                        </a:solidFill>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CuadroTexto"/>
          <p:cNvSpPr txBox="1"/>
          <p:nvPr/>
        </p:nvSpPr>
        <p:spPr>
          <a:xfrm>
            <a:off x="6732240" y="6464369"/>
            <a:ext cx="3960440" cy="276999"/>
          </a:xfrm>
          <a:prstGeom prst="rect">
            <a:avLst/>
          </a:prstGeom>
          <a:noFill/>
        </p:spPr>
        <p:txBody>
          <a:bodyPr wrap="square" rtlCol="0">
            <a:spAutoFit/>
          </a:bodyPr>
          <a:lstStyle/>
          <a:p>
            <a:r>
              <a:rPr lang="en-US" sz="1200" dirty="0" smtClean="0"/>
              <a:t>Source: Guatemala Tourism Bureau</a:t>
            </a:r>
            <a:endParaRPr lang="en-US" sz="1200" dirty="0"/>
          </a:p>
        </p:txBody>
      </p:sp>
    </p:spTree>
    <p:extLst>
      <p:ext uri="{BB962C8B-B14F-4D97-AF65-F5344CB8AC3E}">
        <p14:creationId xmlns:p14="http://schemas.microsoft.com/office/powerpoint/2010/main" xmlns="" val="17332513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rotWithShape="1">
          <a:blip r:embed="rId2"/>
          <a:srcRect l="27195" t="41065" r="27337" b="6282"/>
          <a:stretch/>
        </p:blipFill>
        <p:spPr bwMode="auto">
          <a:xfrm>
            <a:off x="179512" y="620688"/>
            <a:ext cx="4968552" cy="2808312"/>
          </a:xfrm>
          <a:prstGeom prst="rect">
            <a:avLst/>
          </a:prstGeom>
          <a:ln>
            <a:solidFill>
              <a:schemeClr val="tx1"/>
            </a:solidFill>
          </a:ln>
          <a:extLst>
            <a:ext uri="{53640926-AAD7-44D8-BBD7-CCE9431645EC}">
              <a14:shadowObscured xmlns:a14="http://schemas.microsoft.com/office/drawing/2010/main" xmlns=""/>
            </a:ext>
          </a:extLst>
        </p:spPr>
      </p:pic>
      <p:pic>
        <p:nvPicPr>
          <p:cNvPr id="5" name="4 Imagen"/>
          <p:cNvPicPr/>
          <p:nvPr/>
        </p:nvPicPr>
        <p:blipFill rotWithShape="1">
          <a:blip r:embed="rId3"/>
          <a:srcRect l="26204" t="27964" r="19972" b="15603"/>
          <a:stretch/>
        </p:blipFill>
        <p:spPr bwMode="auto">
          <a:xfrm>
            <a:off x="4067945" y="3789040"/>
            <a:ext cx="5076056" cy="3068960"/>
          </a:xfrm>
          <a:prstGeom prst="rect">
            <a:avLst/>
          </a:prstGeom>
          <a:ln>
            <a:solidFill>
              <a:schemeClr val="tx1"/>
            </a:solidFill>
          </a:ln>
          <a:extLst>
            <a:ext uri="{53640926-AAD7-44D8-BBD7-CCE9431645EC}">
              <a14:shadowObscured xmlns:a14="http://schemas.microsoft.com/office/drawing/2010/main" xmlns=""/>
            </a:ext>
          </a:extLst>
        </p:spPr>
      </p:pic>
      <p:sp>
        <p:nvSpPr>
          <p:cNvPr id="6" name="5 Elipse"/>
          <p:cNvSpPr/>
          <p:nvPr/>
        </p:nvSpPr>
        <p:spPr>
          <a:xfrm>
            <a:off x="5580112" y="980728"/>
            <a:ext cx="2808312"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800" dirty="0" err="1" smtClean="0"/>
              <a:t>Growth</a:t>
            </a:r>
            <a:r>
              <a:rPr lang="es-GT" sz="2800" dirty="0" smtClean="0"/>
              <a:t> 0.4% ↗</a:t>
            </a:r>
            <a:endParaRPr lang="es-GT" sz="2800" dirty="0"/>
          </a:p>
        </p:txBody>
      </p:sp>
      <p:sp>
        <p:nvSpPr>
          <p:cNvPr id="8" name="7 CuadroTexto"/>
          <p:cNvSpPr txBox="1"/>
          <p:nvPr/>
        </p:nvSpPr>
        <p:spPr>
          <a:xfrm>
            <a:off x="35496" y="6464369"/>
            <a:ext cx="3960440" cy="276999"/>
          </a:xfrm>
          <a:prstGeom prst="rect">
            <a:avLst/>
          </a:prstGeom>
          <a:noFill/>
        </p:spPr>
        <p:txBody>
          <a:bodyPr wrap="square" rtlCol="0">
            <a:spAutoFit/>
          </a:bodyPr>
          <a:lstStyle/>
          <a:p>
            <a:r>
              <a:rPr lang="en-US" sz="1200" dirty="0" smtClean="0"/>
              <a:t>Source: Guatemala Tourism Bureau</a:t>
            </a:r>
            <a:endParaRPr lang="en-US" sz="1200" dirty="0"/>
          </a:p>
        </p:txBody>
      </p:sp>
    </p:spTree>
    <p:extLst>
      <p:ext uri="{BB962C8B-B14F-4D97-AF65-F5344CB8AC3E}">
        <p14:creationId xmlns:p14="http://schemas.microsoft.com/office/powerpoint/2010/main" xmlns="" val="8211879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www.guate360.com/assets/img/estilos/mapa-departamentos.png"/>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rcRect l="15057"/>
          <a:stretch/>
        </p:blipFill>
        <p:spPr bwMode="auto">
          <a:xfrm>
            <a:off x="5580112" y="1900486"/>
            <a:ext cx="3338606" cy="31846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3 Título"/>
          <p:cNvSpPr>
            <a:spLocks noGrp="1"/>
          </p:cNvSpPr>
          <p:nvPr>
            <p:ph type="title"/>
          </p:nvPr>
        </p:nvSpPr>
        <p:spPr/>
        <p:txBody>
          <a:bodyPr>
            <a:normAutofit/>
          </a:bodyPr>
          <a:lstStyle/>
          <a:p>
            <a:r>
              <a:rPr lang="es-GT" sz="4000" b="1" dirty="0" err="1" smtClean="0">
                <a:solidFill>
                  <a:schemeClr val="tx2"/>
                </a:solidFill>
              </a:rPr>
              <a:t>National</a:t>
            </a:r>
            <a:r>
              <a:rPr lang="es-GT" sz="4000" b="1" dirty="0" smtClean="0">
                <a:solidFill>
                  <a:schemeClr val="tx2"/>
                </a:solidFill>
              </a:rPr>
              <a:t> </a:t>
            </a:r>
            <a:r>
              <a:rPr lang="es-GT" sz="4000" b="1" dirty="0" err="1" smtClean="0">
                <a:solidFill>
                  <a:schemeClr val="tx2"/>
                </a:solidFill>
              </a:rPr>
              <a:t>Airport</a:t>
            </a:r>
            <a:r>
              <a:rPr lang="es-GT" sz="4000" b="1" dirty="0" smtClean="0">
                <a:solidFill>
                  <a:schemeClr val="tx2"/>
                </a:solidFill>
              </a:rPr>
              <a:t> </a:t>
            </a:r>
            <a:r>
              <a:rPr lang="es-GT" sz="4000" b="1" dirty="0" err="1" smtClean="0">
                <a:solidFill>
                  <a:schemeClr val="tx2"/>
                </a:solidFill>
              </a:rPr>
              <a:t>System</a:t>
            </a:r>
            <a:endParaRPr lang="es-GT" sz="4000" b="1" dirty="0">
              <a:solidFill>
                <a:schemeClr val="tx2"/>
              </a:solidFill>
            </a:endParaRPr>
          </a:p>
        </p:txBody>
      </p:sp>
      <p:sp>
        <p:nvSpPr>
          <p:cNvPr id="3" name="2 Marcador de contenido"/>
          <p:cNvSpPr>
            <a:spLocks noGrp="1"/>
          </p:cNvSpPr>
          <p:nvPr>
            <p:ph idx="1"/>
          </p:nvPr>
        </p:nvSpPr>
        <p:spPr/>
        <p:txBody>
          <a:bodyPr>
            <a:noAutofit/>
          </a:bodyPr>
          <a:lstStyle/>
          <a:p>
            <a:pPr>
              <a:spcBef>
                <a:spcPts val="0"/>
              </a:spcBef>
            </a:pPr>
            <a:r>
              <a:rPr lang="es-ES" sz="1800" b="1" i="1" dirty="0" smtClean="0">
                <a:solidFill>
                  <a:schemeClr val="tx2"/>
                </a:solidFill>
                <a:latin typeface="+mj-lt"/>
              </a:rPr>
              <a:t>2 International </a:t>
            </a:r>
            <a:r>
              <a:rPr lang="es-ES" sz="1800" b="1" i="1" dirty="0" err="1" smtClean="0">
                <a:solidFill>
                  <a:schemeClr val="tx2"/>
                </a:solidFill>
                <a:latin typeface="+mj-lt"/>
              </a:rPr>
              <a:t>Airports</a:t>
            </a:r>
            <a:r>
              <a:rPr lang="es-ES" sz="1800" b="1" i="1" dirty="0" smtClean="0">
                <a:solidFill>
                  <a:schemeClr val="tx2"/>
                </a:solidFill>
                <a:latin typeface="+mj-lt"/>
              </a:rPr>
              <a:t> and 17 </a:t>
            </a:r>
            <a:r>
              <a:rPr lang="es-ES" sz="1800" b="1" i="1" dirty="0" err="1" smtClean="0">
                <a:solidFill>
                  <a:schemeClr val="tx2"/>
                </a:solidFill>
                <a:latin typeface="+mj-lt"/>
              </a:rPr>
              <a:t>Domestic</a:t>
            </a:r>
            <a:r>
              <a:rPr lang="es-ES" sz="1800" b="1" i="1" dirty="0" smtClean="0">
                <a:solidFill>
                  <a:schemeClr val="tx2"/>
                </a:solidFill>
                <a:latin typeface="+mj-lt"/>
              </a:rPr>
              <a:t> </a:t>
            </a:r>
            <a:r>
              <a:rPr lang="es-ES" sz="1800" b="1" i="1" dirty="0" err="1" smtClean="0">
                <a:solidFill>
                  <a:schemeClr val="tx2"/>
                </a:solidFill>
                <a:latin typeface="+mj-lt"/>
              </a:rPr>
              <a:t>Airports</a:t>
            </a:r>
            <a:r>
              <a:rPr lang="es-ES" sz="1800" b="1" dirty="0">
                <a:solidFill>
                  <a:schemeClr val="tx2"/>
                </a:solidFill>
                <a:latin typeface="+mj-lt"/>
              </a:rPr>
              <a:t>	</a:t>
            </a:r>
            <a:endParaRPr lang="es-ES" sz="1800" b="1" dirty="0" smtClean="0">
              <a:solidFill>
                <a:schemeClr val="tx2"/>
              </a:solidFill>
              <a:latin typeface="+mj-lt"/>
            </a:endParaRPr>
          </a:p>
          <a:p>
            <a:pPr marL="0" indent="0">
              <a:spcBef>
                <a:spcPts val="0"/>
              </a:spcBef>
              <a:buNone/>
            </a:pPr>
            <a:endParaRPr lang="es-ES" sz="1000" b="1" dirty="0" smtClean="0">
              <a:solidFill>
                <a:schemeClr val="tx2"/>
              </a:solidFill>
              <a:latin typeface="+mj-lt"/>
            </a:endParaRPr>
          </a:p>
          <a:p>
            <a:pPr>
              <a:spcBef>
                <a:spcPts val="0"/>
              </a:spcBef>
            </a:pPr>
            <a:r>
              <a:rPr lang="es-ES" sz="1800" b="1" dirty="0" smtClean="0">
                <a:solidFill>
                  <a:schemeClr val="tx2"/>
                </a:solidFill>
                <a:latin typeface="+mj-lt"/>
              </a:rPr>
              <a:t>La Aurora International </a:t>
            </a:r>
            <a:r>
              <a:rPr lang="es-ES" sz="1800" b="1" dirty="0" err="1" smtClean="0">
                <a:solidFill>
                  <a:schemeClr val="tx2"/>
                </a:solidFill>
                <a:latin typeface="+mj-lt"/>
              </a:rPr>
              <a:t>Airport</a:t>
            </a:r>
            <a:r>
              <a:rPr lang="es-ES" sz="1800" b="1" dirty="0" smtClean="0">
                <a:solidFill>
                  <a:schemeClr val="tx2"/>
                </a:solidFill>
                <a:latin typeface="+mj-lt"/>
              </a:rPr>
              <a:t>:</a:t>
            </a:r>
            <a:endParaRPr lang="es-GT" sz="1800" dirty="0">
              <a:solidFill>
                <a:schemeClr val="tx2"/>
              </a:solidFill>
              <a:latin typeface="+mj-lt"/>
            </a:endParaRPr>
          </a:p>
          <a:p>
            <a:pPr lvl="2">
              <a:spcBef>
                <a:spcPts val="0"/>
              </a:spcBef>
              <a:buFont typeface="Wingdings" panose="05000000000000000000" pitchFamily="2" charset="2"/>
              <a:buChar char="ü"/>
            </a:pPr>
            <a:r>
              <a:rPr lang="es-ES" sz="1800" dirty="0" err="1" smtClean="0">
                <a:solidFill>
                  <a:schemeClr val="tx2"/>
                </a:solidFill>
                <a:latin typeface="+mj-lt"/>
              </a:rPr>
              <a:t>Category</a:t>
            </a:r>
            <a:r>
              <a:rPr lang="es-ES" sz="1800" dirty="0" smtClean="0">
                <a:solidFill>
                  <a:schemeClr val="tx2"/>
                </a:solidFill>
                <a:latin typeface="+mj-lt"/>
              </a:rPr>
              <a:t> A1 </a:t>
            </a:r>
            <a:r>
              <a:rPr lang="es-ES" sz="1800" dirty="0" err="1" smtClean="0">
                <a:solidFill>
                  <a:schemeClr val="tx2"/>
                </a:solidFill>
                <a:latin typeface="+mj-lt"/>
              </a:rPr>
              <a:t>by</a:t>
            </a:r>
            <a:r>
              <a:rPr lang="es-ES" sz="1800" dirty="0" smtClean="0">
                <a:solidFill>
                  <a:schemeClr val="tx2"/>
                </a:solidFill>
                <a:latin typeface="+mj-lt"/>
              </a:rPr>
              <a:t> </a:t>
            </a:r>
            <a:r>
              <a:rPr lang="es-ES" sz="1800" dirty="0" err="1" smtClean="0">
                <a:solidFill>
                  <a:schemeClr val="tx2"/>
                </a:solidFill>
                <a:latin typeface="+mj-lt"/>
              </a:rPr>
              <a:t>the</a:t>
            </a:r>
            <a:r>
              <a:rPr lang="es-ES" sz="1800" dirty="0" smtClean="0">
                <a:solidFill>
                  <a:schemeClr val="tx2"/>
                </a:solidFill>
                <a:latin typeface="+mj-lt"/>
              </a:rPr>
              <a:t> FAA</a:t>
            </a:r>
          </a:p>
          <a:p>
            <a:pPr lvl="2">
              <a:spcBef>
                <a:spcPts val="0"/>
              </a:spcBef>
              <a:buFont typeface="Wingdings" panose="05000000000000000000" pitchFamily="2" charset="2"/>
              <a:buChar char="ü"/>
            </a:pPr>
            <a:r>
              <a:rPr lang="es-ES" sz="1800" dirty="0" err="1" smtClean="0">
                <a:solidFill>
                  <a:schemeClr val="tx2"/>
                </a:solidFill>
                <a:latin typeface="+mj-lt"/>
              </a:rPr>
              <a:t>Capacity</a:t>
            </a:r>
            <a:r>
              <a:rPr lang="es-ES" sz="1800" dirty="0" smtClean="0">
                <a:solidFill>
                  <a:schemeClr val="tx2"/>
                </a:solidFill>
                <a:latin typeface="+mj-lt"/>
              </a:rPr>
              <a:t> to </a:t>
            </a:r>
            <a:r>
              <a:rPr lang="es-ES" sz="1800" dirty="0" err="1" smtClean="0">
                <a:solidFill>
                  <a:schemeClr val="tx2"/>
                </a:solidFill>
                <a:latin typeface="+mj-lt"/>
              </a:rPr>
              <a:t>handle</a:t>
            </a:r>
            <a:r>
              <a:rPr lang="es-ES" sz="1800" dirty="0" smtClean="0">
                <a:solidFill>
                  <a:schemeClr val="tx2"/>
                </a:solidFill>
                <a:latin typeface="+mj-lt"/>
              </a:rPr>
              <a:t> more </a:t>
            </a:r>
            <a:r>
              <a:rPr lang="es-ES" sz="1800" dirty="0" err="1" smtClean="0">
                <a:solidFill>
                  <a:schemeClr val="tx2"/>
                </a:solidFill>
                <a:latin typeface="+mj-lt"/>
              </a:rPr>
              <a:t>than</a:t>
            </a:r>
            <a:r>
              <a:rPr lang="es-ES" sz="1800" dirty="0" smtClean="0">
                <a:solidFill>
                  <a:schemeClr val="tx2"/>
                </a:solidFill>
                <a:latin typeface="+mj-lt"/>
              </a:rPr>
              <a:t> 4 </a:t>
            </a:r>
            <a:r>
              <a:rPr lang="es-ES" sz="1800" dirty="0" err="1" smtClean="0">
                <a:solidFill>
                  <a:schemeClr val="tx2"/>
                </a:solidFill>
                <a:latin typeface="+mj-lt"/>
              </a:rPr>
              <a:t>million</a:t>
            </a:r>
            <a:endParaRPr lang="es-ES" sz="1800" dirty="0">
              <a:solidFill>
                <a:schemeClr val="tx2"/>
              </a:solidFill>
              <a:latin typeface="+mj-lt"/>
            </a:endParaRPr>
          </a:p>
          <a:p>
            <a:pPr marL="914400" lvl="2" indent="0">
              <a:spcBef>
                <a:spcPts val="0"/>
              </a:spcBef>
              <a:buNone/>
            </a:pPr>
            <a:r>
              <a:rPr lang="es-ES" sz="1800" dirty="0" smtClean="0">
                <a:solidFill>
                  <a:schemeClr val="tx2"/>
                </a:solidFill>
                <a:latin typeface="+mj-lt"/>
              </a:rPr>
              <a:t>     </a:t>
            </a:r>
            <a:r>
              <a:rPr lang="es-ES" sz="1800" dirty="0" err="1" smtClean="0">
                <a:solidFill>
                  <a:schemeClr val="tx2"/>
                </a:solidFill>
                <a:latin typeface="+mj-lt"/>
              </a:rPr>
              <a:t>passengers</a:t>
            </a:r>
            <a:r>
              <a:rPr lang="es-ES" sz="1800" dirty="0" smtClean="0">
                <a:solidFill>
                  <a:schemeClr val="tx2"/>
                </a:solidFill>
                <a:latin typeface="+mj-lt"/>
              </a:rPr>
              <a:t> per </a:t>
            </a:r>
            <a:r>
              <a:rPr lang="es-ES" sz="1800" dirty="0" err="1" smtClean="0">
                <a:solidFill>
                  <a:schemeClr val="tx2"/>
                </a:solidFill>
                <a:latin typeface="+mj-lt"/>
              </a:rPr>
              <a:t>year</a:t>
            </a:r>
            <a:endParaRPr lang="es-ES" sz="1800" dirty="0">
              <a:solidFill>
                <a:schemeClr val="tx2"/>
              </a:solidFill>
              <a:latin typeface="+mj-lt"/>
            </a:endParaRPr>
          </a:p>
          <a:p>
            <a:pPr lvl="2">
              <a:spcBef>
                <a:spcPts val="0"/>
              </a:spcBef>
              <a:buFont typeface="Wingdings" panose="05000000000000000000" pitchFamily="2" charset="2"/>
              <a:buChar char="ü"/>
            </a:pPr>
            <a:r>
              <a:rPr lang="es-ES" sz="1800" dirty="0" smtClean="0">
                <a:solidFill>
                  <a:schemeClr val="tx2"/>
                </a:solidFill>
                <a:latin typeface="+mj-lt"/>
              </a:rPr>
              <a:t>More </a:t>
            </a:r>
            <a:r>
              <a:rPr lang="es-ES" sz="1800" dirty="0" err="1" smtClean="0">
                <a:solidFill>
                  <a:schemeClr val="tx2"/>
                </a:solidFill>
                <a:latin typeface="+mj-lt"/>
              </a:rPr>
              <a:t>than</a:t>
            </a:r>
            <a:r>
              <a:rPr lang="es-ES" sz="1800" dirty="0" smtClean="0">
                <a:solidFill>
                  <a:schemeClr val="tx2"/>
                </a:solidFill>
                <a:latin typeface="+mj-lt"/>
              </a:rPr>
              <a:t> 200 </a:t>
            </a:r>
            <a:r>
              <a:rPr lang="es-ES" sz="1800" dirty="0" err="1" smtClean="0">
                <a:solidFill>
                  <a:schemeClr val="tx2"/>
                </a:solidFill>
                <a:latin typeface="+mj-lt"/>
              </a:rPr>
              <a:t>flights</a:t>
            </a:r>
            <a:r>
              <a:rPr lang="es-ES" sz="1800" dirty="0" smtClean="0">
                <a:solidFill>
                  <a:schemeClr val="tx2"/>
                </a:solidFill>
                <a:latin typeface="+mj-lt"/>
              </a:rPr>
              <a:t> </a:t>
            </a:r>
            <a:r>
              <a:rPr lang="es-ES" sz="1800" dirty="0" err="1" smtClean="0">
                <a:solidFill>
                  <a:schemeClr val="tx2"/>
                </a:solidFill>
                <a:latin typeface="+mj-lt"/>
              </a:rPr>
              <a:t>weekly</a:t>
            </a:r>
            <a:endParaRPr lang="es-ES" sz="1000" dirty="0" smtClean="0">
              <a:solidFill>
                <a:schemeClr val="tx2"/>
              </a:solidFill>
              <a:latin typeface="+mj-lt"/>
            </a:endParaRPr>
          </a:p>
          <a:p>
            <a:pPr marL="274320" lvl="2" indent="-274320">
              <a:spcBef>
                <a:spcPts val="0"/>
              </a:spcBef>
              <a:buClr>
                <a:schemeClr val="accent3"/>
              </a:buClr>
              <a:buSzPct val="95000"/>
            </a:pPr>
            <a:r>
              <a:rPr lang="es-ES" sz="1800" b="1" dirty="0">
                <a:solidFill>
                  <a:schemeClr val="tx2"/>
                </a:solidFill>
                <a:latin typeface="+mj-lt"/>
              </a:rPr>
              <a:t>Aeropuerto </a:t>
            </a:r>
            <a:r>
              <a:rPr lang="es-ES" sz="1800" b="1" dirty="0" smtClean="0">
                <a:solidFill>
                  <a:schemeClr val="tx2"/>
                </a:solidFill>
                <a:latin typeface="+mj-lt"/>
              </a:rPr>
              <a:t>Mundo Maya:</a:t>
            </a:r>
            <a:endParaRPr lang="es-GT" sz="1800" b="1" dirty="0">
              <a:solidFill>
                <a:schemeClr val="tx2"/>
              </a:solidFill>
              <a:latin typeface="+mj-lt"/>
            </a:endParaRPr>
          </a:p>
          <a:p>
            <a:pPr lvl="2" algn="just">
              <a:spcBef>
                <a:spcPts val="0"/>
              </a:spcBef>
              <a:buFont typeface="Wingdings" panose="05000000000000000000" pitchFamily="2" charset="2"/>
              <a:buChar char="ü"/>
            </a:pPr>
            <a:r>
              <a:rPr lang="en-US" sz="1800" dirty="0" smtClean="0">
                <a:solidFill>
                  <a:schemeClr val="tx2"/>
                </a:solidFill>
                <a:latin typeface="+mj-lt"/>
              </a:rPr>
              <a:t>Receives more than 80 thousand </a:t>
            </a:r>
          </a:p>
          <a:p>
            <a:pPr marL="914400" lvl="2" indent="0" algn="just">
              <a:spcBef>
                <a:spcPts val="0"/>
              </a:spcBef>
              <a:buNone/>
            </a:pPr>
            <a:r>
              <a:rPr lang="en-US" sz="1800" dirty="0">
                <a:solidFill>
                  <a:schemeClr val="tx2"/>
                </a:solidFill>
                <a:latin typeface="+mj-lt"/>
              </a:rPr>
              <a:t> </a:t>
            </a:r>
            <a:r>
              <a:rPr lang="en-US" sz="1800" dirty="0" smtClean="0">
                <a:solidFill>
                  <a:schemeClr val="tx2"/>
                </a:solidFill>
                <a:latin typeface="+mj-lt"/>
              </a:rPr>
              <a:t>    Passengers from La Aurora International</a:t>
            </a:r>
          </a:p>
          <a:p>
            <a:pPr marL="914400" lvl="2" indent="0" algn="just">
              <a:spcBef>
                <a:spcPts val="0"/>
              </a:spcBef>
              <a:buNone/>
            </a:pPr>
            <a:r>
              <a:rPr lang="en-US" sz="1800" dirty="0" smtClean="0">
                <a:solidFill>
                  <a:schemeClr val="tx2"/>
                </a:solidFill>
                <a:latin typeface="+mj-lt"/>
              </a:rPr>
              <a:t>      Airport</a:t>
            </a:r>
            <a:endParaRPr lang="en-US" sz="1800" dirty="0">
              <a:solidFill>
                <a:schemeClr val="tx2"/>
              </a:solidFill>
              <a:latin typeface="+mj-lt"/>
            </a:endParaRPr>
          </a:p>
          <a:p>
            <a:pPr lvl="2" algn="just">
              <a:spcBef>
                <a:spcPts val="0"/>
              </a:spcBef>
              <a:buFont typeface="Wingdings" panose="05000000000000000000" pitchFamily="2" charset="2"/>
              <a:buChar char="ü"/>
            </a:pPr>
            <a:r>
              <a:rPr lang="en-US" sz="1800" dirty="0" smtClean="0">
                <a:solidFill>
                  <a:schemeClr val="tx2"/>
                </a:solidFill>
                <a:latin typeface="+mj-lt"/>
              </a:rPr>
              <a:t>It </a:t>
            </a:r>
            <a:r>
              <a:rPr lang="en-US" sz="1800" dirty="0">
                <a:solidFill>
                  <a:schemeClr val="tx2"/>
                </a:solidFill>
                <a:latin typeface="+mj-lt"/>
              </a:rPr>
              <a:t>has the capacity to accommodate </a:t>
            </a:r>
            <a:endParaRPr lang="en-US" sz="1800" dirty="0" smtClean="0">
              <a:solidFill>
                <a:schemeClr val="tx2"/>
              </a:solidFill>
              <a:latin typeface="+mj-lt"/>
            </a:endParaRPr>
          </a:p>
          <a:p>
            <a:pPr marL="914400" lvl="2" indent="0" algn="just">
              <a:spcBef>
                <a:spcPts val="0"/>
              </a:spcBef>
              <a:buNone/>
            </a:pPr>
            <a:r>
              <a:rPr lang="en-US" sz="1800" dirty="0">
                <a:solidFill>
                  <a:schemeClr val="tx2"/>
                </a:solidFill>
                <a:latin typeface="+mj-lt"/>
              </a:rPr>
              <a:t> </a:t>
            </a:r>
            <a:r>
              <a:rPr lang="en-US" sz="1800" dirty="0" smtClean="0">
                <a:solidFill>
                  <a:schemeClr val="tx2"/>
                </a:solidFill>
                <a:latin typeface="+mj-lt"/>
              </a:rPr>
              <a:t>    up </a:t>
            </a:r>
            <a:r>
              <a:rPr lang="en-US" sz="1800" dirty="0">
                <a:solidFill>
                  <a:schemeClr val="tx2"/>
                </a:solidFill>
                <a:latin typeface="+mj-lt"/>
              </a:rPr>
              <a:t>to 18 </a:t>
            </a:r>
            <a:r>
              <a:rPr lang="en-US" sz="1800" dirty="0" smtClean="0">
                <a:solidFill>
                  <a:schemeClr val="tx2"/>
                </a:solidFill>
                <a:latin typeface="+mj-lt"/>
              </a:rPr>
              <a:t>aircrafts </a:t>
            </a:r>
            <a:r>
              <a:rPr lang="en-US" sz="1800" dirty="0">
                <a:solidFill>
                  <a:schemeClr val="tx2"/>
                </a:solidFill>
                <a:latin typeface="+mj-lt"/>
              </a:rPr>
              <a:t>and </a:t>
            </a:r>
            <a:r>
              <a:rPr lang="en-US" sz="1800" dirty="0" smtClean="0">
                <a:solidFill>
                  <a:schemeClr val="tx2"/>
                </a:solidFill>
                <a:latin typeface="+mj-lt"/>
              </a:rPr>
              <a:t>5 commercial </a:t>
            </a:r>
          </a:p>
          <a:p>
            <a:pPr marL="914400" lvl="2" indent="0" algn="just">
              <a:spcBef>
                <a:spcPts val="0"/>
              </a:spcBef>
              <a:buNone/>
            </a:pPr>
            <a:r>
              <a:rPr lang="en-US" sz="1800" dirty="0" smtClean="0">
                <a:solidFill>
                  <a:schemeClr val="tx2"/>
                </a:solidFill>
                <a:latin typeface="+mj-lt"/>
              </a:rPr>
              <a:t>     aircraft  simultaneously</a:t>
            </a:r>
            <a:r>
              <a:rPr lang="en-US" sz="1800" dirty="0">
                <a:solidFill>
                  <a:schemeClr val="tx2"/>
                </a:solidFill>
                <a:latin typeface="+mj-lt"/>
              </a:rPr>
              <a:t>.</a:t>
            </a:r>
            <a:endParaRPr lang="es-ES" sz="1800" dirty="0">
              <a:solidFill>
                <a:schemeClr val="tx2"/>
              </a:solidFill>
              <a:latin typeface="+mj-lt"/>
            </a:endParaRPr>
          </a:p>
          <a:p>
            <a:pPr>
              <a:spcBef>
                <a:spcPts val="0"/>
              </a:spcBef>
            </a:pPr>
            <a:r>
              <a:rPr lang="en-US" sz="1800" b="1" dirty="0" smtClean="0">
                <a:solidFill>
                  <a:schemeClr val="tx2"/>
                </a:solidFill>
                <a:latin typeface="+mj-lt"/>
              </a:rPr>
              <a:t>Projects </a:t>
            </a:r>
            <a:r>
              <a:rPr lang="en-US" sz="1800" b="1" dirty="0">
                <a:solidFill>
                  <a:schemeClr val="tx2"/>
                </a:solidFill>
                <a:latin typeface="+mj-lt"/>
              </a:rPr>
              <a:t>to strengthen Guatemala airport </a:t>
            </a:r>
            <a:r>
              <a:rPr lang="en-US" sz="1800" b="1" dirty="0" smtClean="0">
                <a:solidFill>
                  <a:schemeClr val="tx2"/>
                </a:solidFill>
                <a:latin typeface="+mj-lt"/>
              </a:rPr>
              <a:t>system:</a:t>
            </a:r>
          </a:p>
          <a:p>
            <a:pPr lvl="2">
              <a:spcBef>
                <a:spcPts val="0"/>
              </a:spcBef>
              <a:buFont typeface="Wingdings" panose="05000000000000000000" pitchFamily="2" charset="2"/>
              <a:buChar char="ü"/>
            </a:pPr>
            <a:r>
              <a:rPr lang="es-ES" sz="1800" dirty="0">
                <a:solidFill>
                  <a:schemeClr val="tx2"/>
                </a:solidFill>
                <a:latin typeface="+mj-lt"/>
              </a:rPr>
              <a:t>San José-Escuintla </a:t>
            </a:r>
            <a:r>
              <a:rPr lang="es-ES" sz="1800" dirty="0" err="1">
                <a:solidFill>
                  <a:schemeClr val="tx2"/>
                </a:solidFill>
                <a:latin typeface="+mj-lt"/>
              </a:rPr>
              <a:t>Aerodrome</a:t>
            </a:r>
            <a:endParaRPr lang="es-GT" sz="1800" dirty="0">
              <a:solidFill>
                <a:schemeClr val="tx2"/>
              </a:solidFill>
              <a:latin typeface="+mj-lt"/>
            </a:endParaRPr>
          </a:p>
          <a:p>
            <a:pPr lvl="2">
              <a:spcBef>
                <a:spcPts val="0"/>
              </a:spcBef>
              <a:buFont typeface="Wingdings" panose="05000000000000000000" pitchFamily="2" charset="2"/>
              <a:buChar char="ü"/>
            </a:pPr>
            <a:r>
              <a:rPr lang="es-ES" sz="1800" dirty="0">
                <a:solidFill>
                  <a:schemeClr val="tx2"/>
                </a:solidFill>
                <a:latin typeface="+mj-lt"/>
              </a:rPr>
              <a:t>P</a:t>
            </a:r>
            <a:r>
              <a:rPr lang="es-ES" sz="1800" dirty="0" smtClean="0">
                <a:solidFill>
                  <a:schemeClr val="tx2"/>
                </a:solidFill>
                <a:latin typeface="+mj-lt"/>
              </a:rPr>
              <a:t>uerto Barrios </a:t>
            </a:r>
            <a:r>
              <a:rPr lang="es-ES" sz="1800" dirty="0" err="1" smtClean="0">
                <a:solidFill>
                  <a:schemeClr val="tx2"/>
                </a:solidFill>
                <a:latin typeface="+mj-lt"/>
              </a:rPr>
              <a:t>Aerodrome</a:t>
            </a:r>
            <a:endParaRPr lang="es-GT" sz="1800" dirty="0">
              <a:solidFill>
                <a:schemeClr val="tx2"/>
              </a:solidFill>
              <a:latin typeface="+mj-lt"/>
            </a:endParaRPr>
          </a:p>
          <a:p>
            <a:pPr lvl="2">
              <a:spcBef>
                <a:spcPts val="0"/>
              </a:spcBef>
              <a:buFont typeface="Wingdings" panose="05000000000000000000" pitchFamily="2" charset="2"/>
              <a:buChar char="ü"/>
            </a:pPr>
            <a:r>
              <a:rPr lang="es-ES" sz="1800" dirty="0" smtClean="0">
                <a:solidFill>
                  <a:schemeClr val="tx2"/>
                </a:solidFill>
                <a:latin typeface="+mj-lt"/>
              </a:rPr>
              <a:t>Retalhuleu </a:t>
            </a:r>
            <a:r>
              <a:rPr lang="es-ES" sz="1800" dirty="0" err="1" smtClean="0">
                <a:solidFill>
                  <a:schemeClr val="tx2"/>
                </a:solidFill>
                <a:latin typeface="+mj-lt"/>
              </a:rPr>
              <a:t>Aerodrome</a:t>
            </a:r>
            <a:endParaRPr lang="es-GT" sz="1800" dirty="0">
              <a:solidFill>
                <a:schemeClr val="tx2"/>
              </a:solidFill>
              <a:latin typeface="+mj-lt"/>
            </a:endParaRPr>
          </a:p>
          <a:p>
            <a:pPr marL="0" indent="0" algn="just">
              <a:buNone/>
            </a:pPr>
            <a:endParaRPr lang="es-MX" sz="2800" dirty="0" smtClean="0">
              <a:solidFill>
                <a:schemeClr val="tx2"/>
              </a:solidFill>
              <a:latin typeface="+mj-lt"/>
            </a:endParaRPr>
          </a:p>
        </p:txBody>
      </p:sp>
      <p:pic>
        <p:nvPicPr>
          <p:cNvPr id="9" name="Picture 37" descr="Señal Aeropuerto Int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78341" y="2479384"/>
            <a:ext cx="291818" cy="240693"/>
          </a:xfrm>
          <a:prstGeom prst="rect">
            <a:avLst/>
          </a:prstGeom>
          <a:solidFill>
            <a:schemeClr val="accent2"/>
          </a:solidFill>
          <a:ln w="28575">
            <a:solidFill>
              <a:srgbClr val="CC0000"/>
            </a:solidFill>
            <a:miter lim="800000"/>
            <a:headEnd/>
            <a:tailEnd/>
          </a:ln>
          <a:extLst/>
        </p:spPr>
      </p:pic>
      <p:pic>
        <p:nvPicPr>
          <p:cNvPr id="12" name="Picture 37" descr="Señal Aeropuerto Intl"/>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98577" y="4077072"/>
            <a:ext cx="350838" cy="312138"/>
          </a:xfrm>
          <a:prstGeom prst="rect">
            <a:avLst/>
          </a:prstGeom>
          <a:solidFill>
            <a:schemeClr val="accent2"/>
          </a:solidFill>
          <a:ln w="28575">
            <a:solidFill>
              <a:srgbClr val="CC0000"/>
            </a:solidFill>
            <a:miter lim="800000"/>
            <a:headEnd/>
            <a:tailEnd/>
          </a:ln>
          <a:extLst/>
        </p:spPr>
      </p:pic>
    </p:spTree>
    <p:extLst>
      <p:ext uri="{BB962C8B-B14F-4D97-AF65-F5344CB8AC3E}">
        <p14:creationId xmlns:p14="http://schemas.microsoft.com/office/powerpoint/2010/main" xmlns="" val="35205044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n-US" sz="4000" b="1" dirty="0">
                <a:solidFill>
                  <a:schemeClr val="tx2"/>
                </a:solidFill>
              </a:rPr>
              <a:t>7 regions that amaze the world </a:t>
            </a: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endParaRPr lang="es-ES_tradnl" sz="4000" b="1" noProof="1">
              <a:solidFill>
                <a:schemeClr val="tx2"/>
              </a:solidFill>
            </a:endParaRPr>
          </a:p>
        </p:txBody>
      </p:sp>
      <p:sp>
        <p:nvSpPr>
          <p:cNvPr id="5" name="5 Marcador de contenido"/>
          <p:cNvSpPr>
            <a:spLocks noGrp="1"/>
          </p:cNvSpPr>
          <p:nvPr>
            <p:ph idx="1"/>
          </p:nvPr>
        </p:nvSpPr>
        <p:spPr/>
        <p:txBody>
          <a:bodyPr>
            <a:noAutofit/>
          </a:bodyPr>
          <a:lstStyle/>
          <a:p>
            <a:pPr marL="0" indent="0" algn="ctr">
              <a:buNone/>
            </a:pPr>
            <a:r>
              <a:rPr lang="en-US" sz="2000" dirty="0">
                <a:solidFill>
                  <a:schemeClr val="tx2"/>
                </a:solidFill>
                <a:latin typeface="Trebuchet MS" panose="020B0603020202020204" pitchFamily="34" charset="0"/>
              </a:rPr>
              <a:t>The historic, natural and cultural heritage of Guatemala may be discovered throughout the whole territory. </a:t>
            </a:r>
            <a:endParaRPr lang="en-US" sz="2000" dirty="0" smtClean="0">
              <a:solidFill>
                <a:schemeClr val="tx2"/>
              </a:solidFill>
              <a:latin typeface="Trebuchet MS" panose="020B0603020202020204" pitchFamily="34" charset="0"/>
            </a:endParaRPr>
          </a:p>
          <a:p>
            <a:pPr marL="0" indent="0" algn="ctr">
              <a:buNone/>
            </a:pPr>
            <a:endParaRPr lang="en-US" sz="2000" dirty="0">
              <a:solidFill>
                <a:schemeClr val="tx2"/>
              </a:solidFill>
              <a:latin typeface="Trebuchet MS" panose="020B0603020202020204" pitchFamily="34" charset="0"/>
            </a:endParaRPr>
          </a:p>
          <a:p>
            <a:pPr marL="0" indent="0" algn="ctr">
              <a:buNone/>
            </a:pPr>
            <a:r>
              <a:rPr lang="en-US" sz="2000" dirty="0" smtClean="0">
                <a:solidFill>
                  <a:schemeClr val="tx2"/>
                </a:solidFill>
                <a:latin typeface="Trebuchet MS" panose="020B0603020202020204" pitchFamily="34" charset="0"/>
              </a:rPr>
              <a:t>The </a:t>
            </a:r>
            <a:r>
              <a:rPr lang="en-US" sz="2000" dirty="0">
                <a:solidFill>
                  <a:schemeClr val="tx2"/>
                </a:solidFill>
                <a:latin typeface="Trebuchet MS" panose="020B0603020202020204" pitchFamily="34" charset="0"/>
              </a:rPr>
              <a:t>magic and mystery of the Mayan world subsists in the millenary cities such as Tikal, </a:t>
            </a:r>
            <a:r>
              <a:rPr lang="en-US" sz="2000" dirty="0" err="1">
                <a:solidFill>
                  <a:schemeClr val="tx2"/>
                </a:solidFill>
                <a:latin typeface="Trebuchet MS" panose="020B0603020202020204" pitchFamily="34" charset="0"/>
              </a:rPr>
              <a:t>Yaxhá</a:t>
            </a:r>
            <a:r>
              <a:rPr lang="en-US" sz="2000" dirty="0">
                <a:solidFill>
                  <a:schemeClr val="tx2"/>
                </a:solidFill>
                <a:latin typeface="Trebuchet MS" panose="020B0603020202020204" pitchFamily="34" charset="0"/>
              </a:rPr>
              <a:t>, and </a:t>
            </a:r>
            <a:r>
              <a:rPr lang="en-US" sz="2000" dirty="0" err="1">
                <a:solidFill>
                  <a:schemeClr val="tx2"/>
                </a:solidFill>
                <a:latin typeface="Trebuchet MS" panose="020B0603020202020204" pitchFamily="34" charset="0"/>
              </a:rPr>
              <a:t>Quiriguá</a:t>
            </a:r>
            <a:r>
              <a:rPr lang="en-US" sz="2000" dirty="0">
                <a:solidFill>
                  <a:schemeClr val="tx2"/>
                </a:solidFill>
                <a:latin typeface="Trebuchet MS" panose="020B0603020202020204" pitchFamily="34" charset="0"/>
              </a:rPr>
              <a:t> among others.</a:t>
            </a:r>
          </a:p>
          <a:p>
            <a:pPr marL="0" indent="0" algn="ctr">
              <a:buNone/>
            </a:pPr>
            <a:endParaRPr lang="en-US" sz="2000" dirty="0">
              <a:solidFill>
                <a:schemeClr val="tx2"/>
              </a:solidFill>
              <a:latin typeface="Trebuchet MS" panose="020B0603020202020204" pitchFamily="34" charset="0"/>
            </a:endParaRPr>
          </a:p>
          <a:p>
            <a:pPr marL="0" indent="0" algn="ctr">
              <a:buNone/>
            </a:pPr>
            <a:r>
              <a:rPr lang="en-US" sz="2000" dirty="0">
                <a:solidFill>
                  <a:schemeClr val="tx2"/>
                </a:solidFill>
                <a:latin typeface="Trebuchet MS" panose="020B0603020202020204" pitchFamily="34" charset="0"/>
              </a:rPr>
              <a:t>The faces, the colorful regional costumes and the kindness of the people from the highlands are like an echo of an impressive colonial past that me be heard in the churches and convents of Antigua Guatemala. </a:t>
            </a:r>
            <a:r>
              <a:rPr lang="en-US" sz="2000" dirty="0" smtClean="0">
                <a:solidFill>
                  <a:schemeClr val="tx2"/>
                </a:solidFill>
                <a:latin typeface="Trebuchet MS" panose="020B0603020202020204" pitchFamily="34" charset="0"/>
              </a:rPr>
              <a:t>Such </a:t>
            </a:r>
            <a:r>
              <a:rPr lang="en-US" sz="2000" dirty="0">
                <a:solidFill>
                  <a:schemeClr val="tx2"/>
                </a:solidFill>
                <a:latin typeface="Trebuchet MS" panose="020B0603020202020204" pitchFamily="34" charset="0"/>
              </a:rPr>
              <a:t>resonance is also the contact with an exuberant nature which is the origin and destination of a unique biodiversity in the world. </a:t>
            </a:r>
          </a:p>
          <a:p>
            <a:pPr marL="0" indent="0" algn="ctr">
              <a:buNone/>
            </a:pPr>
            <a:endParaRPr lang="es-GT" sz="2000" dirty="0">
              <a:solidFill>
                <a:schemeClr val="tx2"/>
              </a:solidFill>
              <a:latin typeface="+mj-lt"/>
            </a:endParaRPr>
          </a:p>
        </p:txBody>
      </p:sp>
    </p:spTree>
    <p:extLst>
      <p:ext uri="{BB962C8B-B14F-4D97-AF65-F5344CB8AC3E}">
        <p14:creationId xmlns:p14="http://schemas.microsoft.com/office/powerpoint/2010/main" xmlns="" val="37895522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b="1" dirty="0" smtClean="0">
                <a:solidFill>
                  <a:schemeClr val="tx2"/>
                </a:solidFill>
              </a:rPr>
              <a:t/>
            </a:r>
            <a:br>
              <a:rPr lang="es-GT" b="1" dirty="0" smtClean="0">
                <a:solidFill>
                  <a:schemeClr val="tx2"/>
                </a:solidFill>
              </a:rPr>
            </a:br>
            <a:r>
              <a:rPr lang="en-US" dirty="0">
                <a:solidFill>
                  <a:schemeClr val="tx2"/>
                </a:solidFill>
                <a:latin typeface="Trebuchet MS" panose="020B0603020202020204" pitchFamily="34" charset="0"/>
              </a:rPr>
              <a:t>Guatemala: Modern &amp; Colonial</a:t>
            </a:r>
            <a:r>
              <a:rPr lang="es-GT" b="1" dirty="0">
                <a:solidFill>
                  <a:schemeClr val="tx2"/>
                </a:solidFill>
              </a:rPr>
              <a:t/>
            </a:r>
            <a:br>
              <a:rPr lang="es-GT" b="1" dirty="0">
                <a:solidFill>
                  <a:schemeClr val="tx2"/>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endParaRPr lang="es-ES_tradnl" sz="4000" b="1" noProof="1">
              <a:solidFill>
                <a:schemeClr val="bg1"/>
              </a:solidFill>
            </a:endParaRPr>
          </a:p>
        </p:txBody>
      </p:sp>
      <p:sp>
        <p:nvSpPr>
          <p:cNvPr id="6" name="2 Marcador de contenido"/>
          <p:cNvSpPr>
            <a:spLocks noGrp="1"/>
          </p:cNvSpPr>
          <p:nvPr>
            <p:ph sz="half" idx="1"/>
          </p:nvPr>
        </p:nvSpPr>
        <p:spPr>
          <a:xfrm>
            <a:off x="317376" y="1600200"/>
            <a:ext cx="4038600" cy="4525963"/>
          </a:xfrm>
        </p:spPr>
        <p:txBody>
          <a:bodyPr>
            <a:normAutofit fontScale="92500"/>
          </a:bodyPr>
          <a:lstStyle/>
          <a:p>
            <a:pPr marL="0" indent="0" algn="just">
              <a:buNone/>
            </a:pPr>
            <a:r>
              <a:rPr lang="en-US" dirty="0">
                <a:solidFill>
                  <a:schemeClr val="tx2"/>
                </a:solidFill>
                <a:latin typeface="Trebuchet MS" panose="020B0603020202020204" pitchFamily="34" charset="0"/>
              </a:rPr>
              <a:t>Guatemala City is the most flourishing city in Central America with its modern buildings and business centers that contrast with La Antigua Guatemala, colonial and romantic city, with a combination  of ancient buildings and rooted customs and traditions.</a:t>
            </a:r>
            <a:endParaRPr lang="es-GT" sz="2400" dirty="0">
              <a:solidFill>
                <a:schemeClr val="tx2"/>
              </a:solidFill>
              <a:latin typeface="+mj-lt"/>
            </a:endParaRPr>
          </a:p>
        </p:txBody>
      </p:sp>
      <p:pic>
        <p:nvPicPr>
          <p:cNvPr id="7" name="Picture 2" descr="http://flyingsquirrelsports.ca/wp-content/uploads/2015/07/wide-1000-Guatemala.City-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88641" y="2060848"/>
            <a:ext cx="4505260" cy="188770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www.palasantour.com/wp-content/uploads/2013/11/antigua-guatemal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87220" y="4053987"/>
            <a:ext cx="4505260" cy="16831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21479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b="1" dirty="0" smtClean="0">
                <a:solidFill>
                  <a:schemeClr val="tx2"/>
                </a:solidFill>
              </a:rPr>
              <a:t/>
            </a:r>
            <a:br>
              <a:rPr lang="es-GT" b="1" dirty="0" smtClean="0">
                <a:solidFill>
                  <a:schemeClr val="tx2"/>
                </a:solidFill>
              </a:rPr>
            </a:br>
            <a:r>
              <a:rPr lang="en-US" dirty="0">
                <a:solidFill>
                  <a:schemeClr val="tx2"/>
                </a:solidFill>
                <a:latin typeface="Trebuchet MS" panose="020B0603020202020204" pitchFamily="34" charset="0"/>
              </a:rPr>
              <a:t>Highlands: Living Mayan Culture</a:t>
            </a:r>
            <a:r>
              <a:rPr lang="es-GT" b="1" dirty="0">
                <a:solidFill>
                  <a:schemeClr val="tx2"/>
                </a:solidFill>
              </a:rPr>
              <a:t/>
            </a:r>
            <a:br>
              <a:rPr lang="es-GT" b="1" dirty="0">
                <a:solidFill>
                  <a:schemeClr val="tx2"/>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endParaRPr lang="es-ES_tradnl" sz="4000" b="1" noProof="1">
              <a:solidFill>
                <a:schemeClr val="bg1"/>
              </a:solidFill>
            </a:endParaRPr>
          </a:p>
        </p:txBody>
      </p:sp>
      <p:sp>
        <p:nvSpPr>
          <p:cNvPr id="9" name="2 Marcador de contenido"/>
          <p:cNvSpPr>
            <a:spLocks noGrp="1"/>
          </p:cNvSpPr>
          <p:nvPr>
            <p:ph sz="half" idx="1"/>
          </p:nvPr>
        </p:nvSpPr>
        <p:spPr/>
        <p:txBody>
          <a:bodyPr>
            <a:noAutofit/>
          </a:bodyPr>
          <a:lstStyle/>
          <a:p>
            <a:pPr marL="0" indent="0" algn="just">
              <a:buNone/>
            </a:pPr>
            <a:r>
              <a:rPr lang="en-US" sz="2000" dirty="0">
                <a:solidFill>
                  <a:schemeClr val="tx2"/>
                </a:solidFill>
              </a:rPr>
              <a:t>It is a region that offers the perfect combination of natural beauties, spectacular mountain landscapes and traditions of a living Mayan culture. </a:t>
            </a:r>
          </a:p>
          <a:p>
            <a:pPr marL="0" indent="0" algn="just">
              <a:buNone/>
            </a:pPr>
            <a:endParaRPr lang="en-US" sz="1000" dirty="0">
              <a:solidFill>
                <a:schemeClr val="tx2"/>
              </a:solidFill>
            </a:endParaRPr>
          </a:p>
          <a:p>
            <a:pPr marL="0" indent="0" algn="just">
              <a:buNone/>
            </a:pPr>
            <a:r>
              <a:rPr lang="en-US" sz="2000" dirty="0">
                <a:solidFill>
                  <a:schemeClr val="tx2"/>
                </a:solidFill>
              </a:rPr>
              <a:t>This region is a perfect combination of the natural beauties like Lake Atitlan and the traditions like the market of </a:t>
            </a:r>
            <a:r>
              <a:rPr lang="en-US" sz="2000" dirty="0" err="1">
                <a:solidFill>
                  <a:schemeClr val="tx2"/>
                </a:solidFill>
              </a:rPr>
              <a:t>Chichicastenango</a:t>
            </a:r>
            <a:r>
              <a:rPr lang="en-US" sz="2000" dirty="0">
                <a:solidFill>
                  <a:schemeClr val="tx2"/>
                </a:solidFill>
              </a:rPr>
              <a:t>, famous for its colorfulness and extension. </a:t>
            </a:r>
          </a:p>
        </p:txBody>
      </p:sp>
      <p:pic>
        <p:nvPicPr>
          <p:cNvPr id="10" name="Picture 2" descr="http://blogs.egu.eu/network/gfgd/files/2014/11/Picture1-700x40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93975" y="4348499"/>
            <a:ext cx="4251994" cy="198301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http://travel.davidmbyrne.com/wp-content/uploads/2013/10/Chichicastenango-guatemala-2.jpg?d6072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95518" y="1628800"/>
            <a:ext cx="3780938" cy="25182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28891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b="1" dirty="0" smtClean="0">
                <a:solidFill>
                  <a:schemeClr val="tx2"/>
                </a:solidFill>
              </a:rPr>
              <a:t/>
            </a:r>
            <a:br>
              <a:rPr lang="es-GT" b="1" dirty="0" smtClean="0">
                <a:solidFill>
                  <a:schemeClr val="tx2"/>
                </a:solidFill>
              </a:rPr>
            </a:br>
            <a:r>
              <a:rPr lang="en-US" sz="4000" dirty="0">
                <a:solidFill>
                  <a:schemeClr val="tx2"/>
                </a:solidFill>
                <a:latin typeface="Trebuchet MS" panose="020B0603020202020204" pitchFamily="34" charset="0"/>
              </a:rPr>
              <a:t>Petén: Adventure in the Mayan World </a:t>
            </a:r>
            <a:r>
              <a:rPr lang="es-GT" b="1" dirty="0">
                <a:solidFill>
                  <a:schemeClr val="tx2"/>
                </a:solidFill>
              </a:rPr>
              <a:t/>
            </a:r>
            <a:br>
              <a:rPr lang="es-GT" b="1" dirty="0">
                <a:solidFill>
                  <a:schemeClr val="tx2"/>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endParaRPr lang="es-ES_tradnl" sz="4000" b="1" noProof="1">
              <a:solidFill>
                <a:schemeClr val="bg1"/>
              </a:solidFill>
            </a:endParaRPr>
          </a:p>
        </p:txBody>
      </p:sp>
      <p:sp>
        <p:nvSpPr>
          <p:cNvPr id="7" name="2 Marcador de contenido"/>
          <p:cNvSpPr>
            <a:spLocks noGrp="1"/>
          </p:cNvSpPr>
          <p:nvPr>
            <p:ph sz="half" idx="1"/>
          </p:nvPr>
        </p:nvSpPr>
        <p:spPr/>
        <p:txBody>
          <a:bodyPr>
            <a:noAutofit/>
          </a:bodyPr>
          <a:lstStyle/>
          <a:p>
            <a:pPr algn="just"/>
            <a:r>
              <a:rPr lang="en-US" sz="2100" dirty="0">
                <a:solidFill>
                  <a:schemeClr val="tx2"/>
                </a:solidFill>
                <a:latin typeface="Trebuchet MS" panose="020B0603020202020204" pitchFamily="34" charset="0"/>
              </a:rPr>
              <a:t>Petén is the biggest department of Guatemala. It also holds a unique historic value for its archeological richness, its fauna, and its biosphere reserve. </a:t>
            </a:r>
            <a:endParaRPr lang="en-US" sz="2100" dirty="0" smtClean="0">
              <a:solidFill>
                <a:schemeClr val="tx2"/>
              </a:solidFill>
              <a:latin typeface="Trebuchet MS" panose="020B0603020202020204" pitchFamily="34" charset="0"/>
            </a:endParaRPr>
          </a:p>
          <a:p>
            <a:pPr algn="just"/>
            <a:r>
              <a:rPr lang="en-US" sz="2100" dirty="0" smtClean="0">
                <a:solidFill>
                  <a:schemeClr val="tx2"/>
                </a:solidFill>
                <a:latin typeface="Trebuchet MS" panose="020B0603020202020204" pitchFamily="34" charset="0"/>
              </a:rPr>
              <a:t>Its </a:t>
            </a:r>
            <a:r>
              <a:rPr lang="en-US" sz="2100" dirty="0">
                <a:solidFill>
                  <a:schemeClr val="tx2"/>
                </a:solidFill>
                <a:latin typeface="Trebuchet MS" panose="020B0603020202020204" pitchFamily="34" charset="0"/>
              </a:rPr>
              <a:t>numerous archeological sites make this region the most important one of the Mayan world. </a:t>
            </a:r>
            <a:endParaRPr lang="en-US" sz="2100" dirty="0" smtClean="0">
              <a:solidFill>
                <a:schemeClr val="tx2"/>
              </a:solidFill>
              <a:latin typeface="Trebuchet MS" panose="020B0603020202020204" pitchFamily="34" charset="0"/>
            </a:endParaRPr>
          </a:p>
          <a:p>
            <a:pPr algn="just"/>
            <a:r>
              <a:rPr lang="en-US" sz="2100" dirty="0" smtClean="0">
                <a:solidFill>
                  <a:schemeClr val="tx2"/>
                </a:solidFill>
                <a:latin typeface="Trebuchet MS" panose="020B0603020202020204" pitchFamily="34" charset="0"/>
              </a:rPr>
              <a:t>One </a:t>
            </a:r>
            <a:r>
              <a:rPr lang="en-US" sz="2100" dirty="0">
                <a:solidFill>
                  <a:schemeClr val="tx2"/>
                </a:solidFill>
                <a:latin typeface="Trebuchet MS" panose="020B0603020202020204" pitchFamily="34" charset="0"/>
              </a:rPr>
              <a:t>of this sites is Tikal, declared Cultural Heritage of Humanity Site by UNESCO in 1979.</a:t>
            </a:r>
          </a:p>
        </p:txBody>
      </p:sp>
      <p:pic>
        <p:nvPicPr>
          <p:cNvPr id="8" name="Picture 2" descr="http://www.artandpoliticsnow.com/wp-content/uploads/2012/05/Temple-1-at-Tikal.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440"/>
          <a:stretch/>
        </p:blipFill>
        <p:spPr bwMode="auto">
          <a:xfrm>
            <a:off x="4572000" y="2204864"/>
            <a:ext cx="4350854" cy="30655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41967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n-US" dirty="0">
                <a:solidFill>
                  <a:schemeClr val="tx2"/>
                </a:solidFill>
                <a:latin typeface="Trebuchet MS" panose="020B0603020202020204" pitchFamily="34" charset="0"/>
              </a:rPr>
              <a:t>Izabal: A Green Caribbean</a:t>
            </a: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endParaRPr lang="es-ES_tradnl" sz="4000" b="1" noProof="1">
              <a:solidFill>
                <a:schemeClr val="bg1"/>
              </a:solidFill>
            </a:endParaRPr>
          </a:p>
        </p:txBody>
      </p:sp>
      <p:sp>
        <p:nvSpPr>
          <p:cNvPr id="6" name="2 Marcador de contenido"/>
          <p:cNvSpPr>
            <a:spLocks noGrp="1"/>
          </p:cNvSpPr>
          <p:nvPr>
            <p:ph sz="half" idx="1"/>
          </p:nvPr>
        </p:nvSpPr>
        <p:spPr/>
        <p:txBody>
          <a:bodyPr>
            <a:normAutofit fontScale="77500" lnSpcReduction="20000"/>
          </a:bodyPr>
          <a:lstStyle/>
          <a:p>
            <a:pPr marL="0" indent="0" algn="just">
              <a:buNone/>
            </a:pPr>
            <a:r>
              <a:rPr lang="en-US" dirty="0">
                <a:solidFill>
                  <a:schemeClr val="tx2"/>
                </a:solidFill>
                <a:latin typeface="Trebuchet MS" panose="020B0603020202020204" pitchFamily="34" charset="0"/>
              </a:rPr>
              <a:t>With an original charm, rich ecosystems, and the happiness of the Garifuna culture, Izabal offers an encounter with a Caribbean of exuberant, natural beauty. </a:t>
            </a:r>
          </a:p>
          <a:p>
            <a:pPr marL="0" indent="0" algn="just">
              <a:buNone/>
            </a:pPr>
            <a:endParaRPr lang="en-US" dirty="0">
              <a:solidFill>
                <a:schemeClr val="tx2"/>
              </a:solidFill>
              <a:latin typeface="Trebuchet MS" panose="020B0603020202020204" pitchFamily="34" charset="0"/>
            </a:endParaRPr>
          </a:p>
          <a:p>
            <a:pPr marL="0" indent="0" algn="just">
              <a:buNone/>
            </a:pPr>
            <a:r>
              <a:rPr lang="en-US" dirty="0">
                <a:solidFill>
                  <a:schemeClr val="tx2"/>
                </a:solidFill>
                <a:latin typeface="Trebuchet MS" panose="020B0603020202020204" pitchFamily="34" charset="0"/>
              </a:rPr>
              <a:t>This region also owns </a:t>
            </a:r>
            <a:r>
              <a:rPr lang="en-US" dirty="0" err="1">
                <a:solidFill>
                  <a:schemeClr val="tx2"/>
                </a:solidFill>
                <a:latin typeface="Trebuchet MS" panose="020B0603020202020204" pitchFamily="34" charset="0"/>
              </a:rPr>
              <a:t>Quiriguá</a:t>
            </a:r>
            <a:r>
              <a:rPr lang="en-US" dirty="0">
                <a:solidFill>
                  <a:schemeClr val="tx2"/>
                </a:solidFill>
                <a:latin typeface="Trebuchet MS" panose="020B0603020202020204" pitchFamily="34" charset="0"/>
              </a:rPr>
              <a:t>, an archeological site declared Heritage of Humanity Site by UNESCO, where the famous “Estela E” (biggest Mayan stela) is found. </a:t>
            </a:r>
          </a:p>
        </p:txBody>
      </p:sp>
      <p:pic>
        <p:nvPicPr>
          <p:cNvPr id="9" name="Picture 2" descr="http://www.guatemalabella.com/wp-content/uploads/2014/05/quirigua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73492" y="2204864"/>
            <a:ext cx="4118988" cy="27459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77960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n-US" dirty="0">
                <a:solidFill>
                  <a:schemeClr val="tx2"/>
                </a:solidFill>
                <a:latin typeface="Trebuchet MS" panose="020B0603020202020204" pitchFamily="34" charset="0"/>
              </a:rPr>
              <a:t>The </a:t>
            </a:r>
            <a:r>
              <a:rPr lang="en-US" dirty="0" err="1">
                <a:solidFill>
                  <a:schemeClr val="tx2"/>
                </a:solidFill>
                <a:latin typeface="Trebuchet MS" panose="020B0603020202020204" pitchFamily="34" charset="0"/>
              </a:rPr>
              <a:t>Verapaces</a:t>
            </a:r>
            <a:r>
              <a:rPr lang="en-US" dirty="0">
                <a:solidFill>
                  <a:schemeClr val="tx2"/>
                </a:solidFill>
                <a:latin typeface="Trebuchet MS" panose="020B0603020202020204" pitchFamily="34" charset="0"/>
              </a:rPr>
              <a:t>: Natural Paradise</a:t>
            </a: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endParaRPr lang="es-ES_tradnl" sz="4000" b="1" noProof="1">
              <a:solidFill>
                <a:schemeClr val="bg1"/>
              </a:solidFill>
            </a:endParaRPr>
          </a:p>
        </p:txBody>
      </p:sp>
      <p:sp>
        <p:nvSpPr>
          <p:cNvPr id="7" name="2 Marcador de contenido"/>
          <p:cNvSpPr>
            <a:spLocks noGrp="1"/>
          </p:cNvSpPr>
          <p:nvPr>
            <p:ph sz="half" idx="1"/>
          </p:nvPr>
        </p:nvSpPr>
        <p:spPr/>
        <p:txBody>
          <a:bodyPr>
            <a:normAutofit fontScale="92500" lnSpcReduction="20000"/>
          </a:bodyPr>
          <a:lstStyle/>
          <a:p>
            <a:pPr marL="0" indent="0" algn="just">
              <a:buNone/>
            </a:pPr>
            <a:r>
              <a:rPr lang="en-US" dirty="0">
                <a:solidFill>
                  <a:schemeClr val="tx2"/>
                </a:solidFill>
                <a:latin typeface="Trebuchet MS" panose="020B0603020202020204" pitchFamily="34" charset="0"/>
              </a:rPr>
              <a:t>This region is characterized for its cave, its leafy forests, singular waterfalls, natural pools, and a variety of flora and fauna. </a:t>
            </a:r>
          </a:p>
          <a:p>
            <a:pPr marL="0" indent="0" algn="just">
              <a:buNone/>
            </a:pPr>
            <a:endParaRPr lang="en-US" dirty="0">
              <a:solidFill>
                <a:schemeClr val="tx2"/>
              </a:solidFill>
              <a:latin typeface="Trebuchet MS" panose="020B0603020202020204" pitchFamily="34" charset="0"/>
            </a:endParaRPr>
          </a:p>
          <a:p>
            <a:pPr marL="0" indent="0" algn="just">
              <a:buNone/>
            </a:pPr>
            <a:r>
              <a:rPr lang="en-US" dirty="0">
                <a:solidFill>
                  <a:schemeClr val="tx2"/>
                </a:solidFill>
                <a:latin typeface="Trebuchet MS" panose="020B0603020202020204" pitchFamily="34" charset="0"/>
              </a:rPr>
              <a:t>Its territory is ideal for those who like extreme sports, outdoor recreation, and communitarian tourism. </a:t>
            </a:r>
          </a:p>
        </p:txBody>
      </p:sp>
      <p:pic>
        <p:nvPicPr>
          <p:cNvPr id="8" name="Picture 2" descr="http://mapasdeguatemala.com/mdg/wp-content/uploads/2014/02/Verapaces-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700808"/>
            <a:ext cx="4394899" cy="198446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ttp://www.viajespersonalizados.es/system/sys_elementos/show_img.php?tipo=img_galeria&amp;img=1299963379.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27614"/>
          <a:stretch/>
        </p:blipFill>
        <p:spPr bwMode="auto">
          <a:xfrm>
            <a:off x="4572000" y="3861048"/>
            <a:ext cx="4394899" cy="2114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93380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b="1" dirty="0">
                <a:solidFill>
                  <a:schemeClr val="tx2"/>
                </a:solidFill>
              </a:rPr>
              <a:t/>
            </a:r>
            <a:br>
              <a:rPr lang="es-GT" b="1" dirty="0">
                <a:solidFill>
                  <a:schemeClr val="tx2"/>
                </a:solidFill>
              </a:rPr>
            </a:br>
            <a:r>
              <a:rPr lang="en-US" dirty="0">
                <a:solidFill>
                  <a:schemeClr val="tx2"/>
                </a:solidFill>
                <a:latin typeface="Trebuchet MS" panose="020B0603020202020204" pitchFamily="34" charset="0"/>
              </a:rPr>
              <a:t>The Pacific: Exotic and Diverse </a:t>
            </a:r>
            <a:r>
              <a:rPr lang="es-GT" b="1" dirty="0" smtClean="0">
                <a:solidFill>
                  <a:schemeClr val="tx2"/>
                </a:solidFill>
              </a:rPr>
              <a:t/>
            </a:r>
            <a:br>
              <a:rPr lang="es-GT" b="1" dirty="0" smtClean="0">
                <a:solidFill>
                  <a:schemeClr val="tx2"/>
                </a:solidFill>
              </a:rPr>
            </a:br>
            <a:r>
              <a:rPr lang="es-GT" sz="4000" b="1" dirty="0">
                <a:solidFill>
                  <a:schemeClr val="bg1"/>
                </a:solidFill>
              </a:rPr>
              <a:t/>
            </a:r>
            <a:br>
              <a:rPr lang="es-GT" sz="4000" b="1" dirty="0">
                <a:solidFill>
                  <a:schemeClr val="bg1"/>
                </a:solidFill>
              </a:rPr>
            </a:br>
            <a:r>
              <a:rPr lang="es-GT" sz="4000" b="1" dirty="0">
                <a:solidFill>
                  <a:schemeClr val="bg1"/>
                </a:solidFill>
              </a:rPr>
              <a:t/>
            </a:r>
            <a:br>
              <a:rPr lang="es-GT" sz="4000" b="1" dirty="0">
                <a:solidFill>
                  <a:schemeClr val="bg1"/>
                </a:solidFill>
              </a:rPr>
            </a:br>
            <a:endParaRPr lang="es-ES_tradnl" sz="4000" b="1" noProof="1">
              <a:solidFill>
                <a:schemeClr val="bg1"/>
              </a:solidFill>
            </a:endParaRPr>
          </a:p>
        </p:txBody>
      </p:sp>
      <p:sp>
        <p:nvSpPr>
          <p:cNvPr id="9" name="2 Marcador de contenido"/>
          <p:cNvSpPr>
            <a:spLocks noGrp="1"/>
          </p:cNvSpPr>
          <p:nvPr>
            <p:ph sz="half" idx="1"/>
          </p:nvPr>
        </p:nvSpPr>
        <p:spPr>
          <a:xfrm>
            <a:off x="457200" y="1600200"/>
            <a:ext cx="3898776" cy="4525963"/>
          </a:xfrm>
        </p:spPr>
        <p:txBody>
          <a:bodyPr>
            <a:noAutofit/>
          </a:bodyPr>
          <a:lstStyle/>
          <a:p>
            <a:pPr marL="0" indent="0" algn="just">
              <a:buNone/>
            </a:pPr>
            <a:r>
              <a:rPr lang="en-US" sz="2000" dirty="0">
                <a:solidFill>
                  <a:schemeClr val="tx2"/>
                </a:solidFill>
                <a:latin typeface="Trebuchet MS" panose="020B0603020202020204" pitchFamily="34" charset="0"/>
              </a:rPr>
              <a:t>Extensive coasts of volcanic sand will welcome visitors to a beautiful place of natural reserves. </a:t>
            </a:r>
          </a:p>
          <a:p>
            <a:pPr marL="0" indent="0" algn="just">
              <a:buNone/>
            </a:pPr>
            <a:endParaRPr lang="en-US" sz="2000" dirty="0">
              <a:solidFill>
                <a:schemeClr val="tx2"/>
              </a:solidFill>
              <a:latin typeface="Trebuchet MS" panose="020B0603020202020204" pitchFamily="34" charset="0"/>
            </a:endParaRPr>
          </a:p>
          <a:p>
            <a:pPr marL="0" indent="0" algn="just">
              <a:buNone/>
            </a:pPr>
            <a:r>
              <a:rPr lang="en-US" sz="2000" dirty="0">
                <a:solidFill>
                  <a:schemeClr val="tx2"/>
                </a:solidFill>
                <a:latin typeface="Trebuchet MS" panose="020B0603020202020204" pitchFamily="34" charset="0"/>
              </a:rPr>
              <a:t>Its splendid 300 kilometers long beaches allow visitors to practice surfing and sport fishing, specially sailfish, sport that has been recognized as number one in the region and second in the world. </a:t>
            </a:r>
          </a:p>
        </p:txBody>
      </p:sp>
      <p:pic>
        <p:nvPicPr>
          <p:cNvPr id="11" name="Picture 2" descr="http://treksafaris.com/wp-content/uploads/2014/06/Pat-Ford-folio-2010-06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99992" y="2137776"/>
            <a:ext cx="4466609" cy="29748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9204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0000"/>
              </a:lnSpc>
              <a:spcBef>
                <a:spcPts val="0"/>
              </a:spcBef>
            </a:pPr>
            <a:r>
              <a:rPr lang="es-GT" sz="4000" b="1" dirty="0">
                <a:solidFill>
                  <a:schemeClr val="bg1"/>
                </a:solidFill>
              </a:rPr>
              <a:t/>
            </a:r>
            <a:br>
              <a:rPr lang="es-GT" sz="4000" b="1" dirty="0">
                <a:solidFill>
                  <a:schemeClr val="bg1"/>
                </a:solidFill>
              </a:rPr>
            </a:br>
            <a:r>
              <a:rPr lang="es-GT" sz="4000" b="1" dirty="0" smtClean="0">
                <a:solidFill>
                  <a:schemeClr val="bg1"/>
                </a:solidFill>
              </a:rPr>
              <a:t/>
            </a:r>
            <a:br>
              <a:rPr lang="es-GT" sz="4000" b="1" dirty="0" smtClean="0">
                <a:solidFill>
                  <a:schemeClr val="bg1"/>
                </a:solidFill>
              </a:rPr>
            </a:b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n-US" dirty="0">
                <a:solidFill>
                  <a:schemeClr val="tx2"/>
                </a:solidFill>
                <a:latin typeface="Trebuchet MS" panose="020B0603020202020204" pitchFamily="34" charset="0"/>
              </a:rPr>
              <a:t>The East: Mystical and Natural </a:t>
            </a:r>
            <a:r>
              <a:rPr lang="es-GT" sz="4000" b="1" dirty="0" smtClean="0">
                <a:solidFill>
                  <a:schemeClr val="bg1"/>
                </a:solidFill>
              </a:rPr>
              <a:t/>
            </a:r>
            <a:br>
              <a:rPr lang="es-GT" sz="4000" b="1" dirty="0" smtClean="0">
                <a:solidFill>
                  <a:schemeClr val="bg1"/>
                </a:solidFill>
              </a:rPr>
            </a:br>
            <a:r>
              <a:rPr lang="es-GT" sz="4000" b="1" dirty="0">
                <a:solidFill>
                  <a:schemeClr val="bg1"/>
                </a:solidFill>
              </a:rPr>
              <a:t/>
            </a:r>
            <a:br>
              <a:rPr lang="es-GT" sz="4000" b="1" dirty="0">
                <a:solidFill>
                  <a:schemeClr val="bg1"/>
                </a:solidFill>
              </a:rPr>
            </a:br>
            <a:r>
              <a:rPr lang="es-GT" sz="4000" b="1" dirty="0">
                <a:solidFill>
                  <a:schemeClr val="bg1"/>
                </a:solidFill>
              </a:rPr>
              <a:t/>
            </a:r>
            <a:br>
              <a:rPr lang="es-GT" sz="4000" b="1" dirty="0">
                <a:solidFill>
                  <a:schemeClr val="bg1"/>
                </a:solidFill>
              </a:rPr>
            </a:br>
            <a:endParaRPr lang="es-ES_tradnl" sz="4000" b="1" noProof="1">
              <a:solidFill>
                <a:schemeClr val="bg1"/>
              </a:solidFill>
            </a:endParaRPr>
          </a:p>
        </p:txBody>
      </p:sp>
      <p:sp>
        <p:nvSpPr>
          <p:cNvPr id="6" name="2 Marcador de contenido"/>
          <p:cNvSpPr>
            <a:spLocks noGrp="1"/>
          </p:cNvSpPr>
          <p:nvPr>
            <p:ph sz="half" idx="1"/>
          </p:nvPr>
        </p:nvSpPr>
        <p:spPr/>
        <p:txBody>
          <a:bodyPr>
            <a:noAutofit/>
          </a:bodyPr>
          <a:lstStyle/>
          <a:p>
            <a:pPr marL="0" indent="0" algn="just">
              <a:buNone/>
            </a:pPr>
            <a:r>
              <a:rPr lang="en-US" sz="2400" dirty="0">
                <a:solidFill>
                  <a:schemeClr val="tx2"/>
                </a:solidFill>
                <a:latin typeface="Trebuchet MS" panose="020B0603020202020204" pitchFamily="34" charset="0"/>
              </a:rPr>
              <a:t>This is one of the religious centers of the most importance for tis spiritual awareness and mysticism. </a:t>
            </a:r>
          </a:p>
          <a:p>
            <a:pPr marL="0" indent="0" algn="just">
              <a:buNone/>
            </a:pPr>
            <a:endParaRPr lang="en-US" sz="2400" dirty="0">
              <a:solidFill>
                <a:schemeClr val="tx2"/>
              </a:solidFill>
              <a:latin typeface="Trebuchet MS" panose="020B0603020202020204" pitchFamily="34" charset="0"/>
            </a:endParaRPr>
          </a:p>
          <a:p>
            <a:pPr marL="0" indent="0" algn="just">
              <a:buNone/>
            </a:pPr>
            <a:r>
              <a:rPr lang="en-US" sz="2400" dirty="0" err="1">
                <a:solidFill>
                  <a:schemeClr val="tx2"/>
                </a:solidFill>
                <a:latin typeface="Trebuchet MS" panose="020B0603020202020204" pitchFamily="34" charset="0"/>
              </a:rPr>
              <a:t>Esquipulas</a:t>
            </a:r>
            <a:r>
              <a:rPr lang="en-US" sz="2400" dirty="0">
                <a:solidFill>
                  <a:schemeClr val="tx2"/>
                </a:solidFill>
                <a:latin typeface="Trebuchet MS" panose="020B0603020202020204" pitchFamily="34" charset="0"/>
              </a:rPr>
              <a:t> is an important destination for religious meetings and its icon is the </a:t>
            </a:r>
            <a:r>
              <a:rPr lang="en-US" sz="2400" dirty="0" smtClean="0">
                <a:solidFill>
                  <a:schemeClr val="tx2"/>
                </a:solidFill>
                <a:latin typeface="Trebuchet MS" panose="020B0603020202020204" pitchFamily="34" charset="0"/>
              </a:rPr>
              <a:t>well-recognized </a:t>
            </a:r>
            <a:r>
              <a:rPr lang="en-US" sz="2400" i="1" dirty="0" smtClean="0">
                <a:solidFill>
                  <a:schemeClr val="tx2"/>
                </a:solidFill>
                <a:latin typeface="Trebuchet MS" panose="020B0603020202020204" pitchFamily="34" charset="0"/>
              </a:rPr>
              <a:t>Basilica </a:t>
            </a:r>
            <a:r>
              <a:rPr lang="en-US" sz="2400" i="1" dirty="0" err="1">
                <a:solidFill>
                  <a:schemeClr val="tx2"/>
                </a:solidFill>
                <a:latin typeface="Trebuchet MS" panose="020B0603020202020204" pitchFamily="34" charset="0"/>
              </a:rPr>
              <a:t>Menor</a:t>
            </a:r>
            <a:r>
              <a:rPr lang="en-US" sz="2400" i="1" dirty="0">
                <a:solidFill>
                  <a:schemeClr val="tx2"/>
                </a:solidFill>
                <a:latin typeface="Trebuchet MS" panose="020B0603020202020204" pitchFamily="34" charset="0"/>
              </a:rPr>
              <a:t> del Cristo Negro</a:t>
            </a:r>
            <a:r>
              <a:rPr lang="en-US" sz="2400" dirty="0">
                <a:solidFill>
                  <a:schemeClr val="tx2"/>
                </a:solidFill>
                <a:latin typeface="Trebuchet MS" panose="020B0603020202020204" pitchFamily="34" charset="0"/>
              </a:rPr>
              <a:t>. </a:t>
            </a:r>
          </a:p>
        </p:txBody>
      </p:sp>
      <p:pic>
        <p:nvPicPr>
          <p:cNvPr id="7" name="Picture 2" descr="https://greenpilgrimage.files.wordpress.com/2014/09/basilica-de-esquipula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04499" y="2438401"/>
            <a:ext cx="4185312" cy="28041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91508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GT" sz="4000" dirty="0"/>
              <a:t/>
            </a:r>
            <a:br>
              <a:rPr lang="es-GT" sz="4000" dirty="0"/>
            </a:br>
            <a:r>
              <a:rPr lang="es-GT" sz="4000" b="1" dirty="0" smtClean="0">
                <a:solidFill>
                  <a:schemeClr val="tx2"/>
                </a:solidFill>
              </a:rPr>
              <a:t>Stock </a:t>
            </a:r>
            <a:r>
              <a:rPr lang="es-GT" sz="4000" b="1" dirty="0" err="1" smtClean="0">
                <a:solidFill>
                  <a:schemeClr val="tx2"/>
                </a:solidFill>
              </a:rPr>
              <a:t>Market</a:t>
            </a:r>
            <a:r>
              <a:rPr lang="es-GT" sz="4000" b="1" dirty="0" smtClean="0">
                <a:solidFill>
                  <a:schemeClr val="tx2"/>
                </a:solidFill>
              </a:rPr>
              <a:t> in Guatemala</a:t>
            </a:r>
            <a:endParaRPr lang="es-GT" sz="4000" b="1" dirty="0">
              <a:solidFill>
                <a:schemeClr val="tx2"/>
              </a:solidFill>
            </a:endParaRPr>
          </a:p>
        </p:txBody>
      </p:sp>
      <p:sp>
        <p:nvSpPr>
          <p:cNvPr id="3" name="2 Marcador de contenido"/>
          <p:cNvSpPr>
            <a:spLocks noGrp="1"/>
          </p:cNvSpPr>
          <p:nvPr>
            <p:ph idx="1"/>
          </p:nvPr>
        </p:nvSpPr>
        <p:spPr/>
        <p:txBody>
          <a:bodyPr/>
          <a:lstStyle/>
          <a:p>
            <a:pPr algn="just"/>
            <a:r>
              <a:rPr lang="en-US" dirty="0">
                <a:solidFill>
                  <a:schemeClr val="tx2"/>
                </a:solidFill>
              </a:rPr>
              <a:t>In 1987 </a:t>
            </a:r>
            <a:r>
              <a:rPr lang="en-US" dirty="0" smtClean="0">
                <a:solidFill>
                  <a:schemeClr val="tx2"/>
                </a:solidFill>
              </a:rPr>
              <a:t>the </a:t>
            </a:r>
            <a:r>
              <a:rPr lang="en-US" dirty="0">
                <a:solidFill>
                  <a:schemeClr val="tx2"/>
                </a:solidFill>
              </a:rPr>
              <a:t>Law on Securities Market and goods </a:t>
            </a:r>
            <a:r>
              <a:rPr lang="en-US" dirty="0" smtClean="0">
                <a:solidFill>
                  <a:schemeClr val="tx2"/>
                </a:solidFill>
              </a:rPr>
              <a:t>enters through </a:t>
            </a:r>
            <a:r>
              <a:rPr lang="en-US" dirty="0">
                <a:solidFill>
                  <a:schemeClr val="tx2"/>
                </a:solidFill>
              </a:rPr>
              <a:t>the agreement 99-87 </a:t>
            </a:r>
            <a:r>
              <a:rPr lang="en-US" dirty="0" smtClean="0">
                <a:solidFill>
                  <a:schemeClr val="tx2"/>
                </a:solidFill>
              </a:rPr>
              <a:t>of the </a:t>
            </a:r>
            <a:r>
              <a:rPr lang="en-US" dirty="0">
                <a:solidFill>
                  <a:schemeClr val="tx2"/>
                </a:solidFill>
              </a:rPr>
              <a:t>Ministry of Economy of </a:t>
            </a:r>
            <a:r>
              <a:rPr lang="en-US" dirty="0" smtClean="0">
                <a:solidFill>
                  <a:schemeClr val="tx2"/>
                </a:solidFill>
              </a:rPr>
              <a:t>Guatemala. </a:t>
            </a:r>
          </a:p>
          <a:p>
            <a:pPr marL="0" indent="0" algn="just">
              <a:buNone/>
            </a:pPr>
            <a:endParaRPr lang="en-US" dirty="0">
              <a:solidFill>
                <a:schemeClr val="tx2"/>
              </a:solidFill>
            </a:endParaRPr>
          </a:p>
          <a:p>
            <a:pPr algn="just"/>
            <a:r>
              <a:rPr lang="en-US" dirty="0" smtClean="0">
                <a:solidFill>
                  <a:schemeClr val="tx2"/>
                </a:solidFill>
              </a:rPr>
              <a:t>That </a:t>
            </a:r>
            <a:r>
              <a:rPr lang="en-US" dirty="0">
                <a:solidFill>
                  <a:schemeClr val="tx2"/>
                </a:solidFill>
              </a:rPr>
              <a:t>same year the National Stock Exchange is established , S.A. ( BVN ) is the bag most important values ​​Guatemala .</a:t>
            </a:r>
            <a:endParaRPr lang="es-GT" dirty="0">
              <a:solidFill>
                <a:schemeClr val="tx2"/>
              </a:solidFill>
            </a:endParaRPr>
          </a:p>
        </p:txBody>
      </p:sp>
    </p:spTree>
    <p:extLst>
      <p:ext uri="{BB962C8B-B14F-4D97-AF65-F5344CB8AC3E}">
        <p14:creationId xmlns:p14="http://schemas.microsoft.com/office/powerpoint/2010/main" xmlns="" val="33476382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80000"/>
              </a:lnSpc>
              <a:spcBef>
                <a:spcPts val="0"/>
              </a:spcBef>
            </a:pPr>
            <a:r>
              <a:rPr lang="es-GT" sz="4000" b="1" dirty="0" smtClean="0">
                <a:solidFill>
                  <a:srgbClr val="FFFFFF"/>
                </a:solidFill>
              </a:rPr>
              <a:t>Instrumento de Deuda: </a:t>
            </a:r>
            <a:br>
              <a:rPr lang="es-GT" sz="4000" b="1" dirty="0" smtClean="0">
                <a:solidFill>
                  <a:srgbClr val="FFFFFF"/>
                </a:solidFill>
              </a:rPr>
            </a:br>
            <a:r>
              <a:rPr lang="es-GT" sz="4000" b="1" dirty="0" err="1" smtClean="0">
                <a:solidFill>
                  <a:schemeClr val="tx2"/>
                </a:solidFill>
              </a:rPr>
              <a:t>Treasury</a:t>
            </a:r>
            <a:r>
              <a:rPr lang="es-GT" sz="4000" b="1" dirty="0" smtClean="0">
                <a:solidFill>
                  <a:schemeClr val="tx2"/>
                </a:solidFill>
              </a:rPr>
              <a:t> Bonds</a:t>
            </a:r>
            <a:endParaRPr lang="es-ES_tradnl" sz="4000" b="1" i="0" noProof="1">
              <a:solidFill>
                <a:schemeClr val="tx2"/>
              </a:solidFill>
            </a:endParaRPr>
          </a:p>
        </p:txBody>
      </p:sp>
      <p:sp>
        <p:nvSpPr>
          <p:cNvPr id="3" name="Marcador de contenido 2"/>
          <p:cNvSpPr>
            <a:spLocks noGrp="1"/>
          </p:cNvSpPr>
          <p:nvPr>
            <p:ph idx="1"/>
          </p:nvPr>
        </p:nvSpPr>
        <p:spPr/>
        <p:txBody>
          <a:bodyPr>
            <a:normAutofit/>
          </a:bodyPr>
          <a:lstStyle/>
          <a:p>
            <a:pPr algn="just" fontAlgn="base"/>
            <a:r>
              <a:rPr lang="en-US" sz="3600" dirty="0">
                <a:solidFill>
                  <a:schemeClr val="tx2"/>
                </a:solidFill>
              </a:rPr>
              <a:t>The Ministry of Public Finance of </a:t>
            </a:r>
            <a:r>
              <a:rPr lang="en-US" sz="3600" dirty="0" smtClean="0">
                <a:solidFill>
                  <a:schemeClr val="tx2"/>
                </a:solidFill>
              </a:rPr>
              <a:t>Guatemala, granted until March 2016 </a:t>
            </a:r>
          </a:p>
          <a:p>
            <a:pPr marL="0" indent="0" algn="just" fontAlgn="base">
              <a:buNone/>
            </a:pPr>
            <a:r>
              <a:rPr lang="en-US" sz="3600" dirty="0" smtClean="0">
                <a:solidFill>
                  <a:schemeClr val="tx2"/>
                </a:solidFill>
              </a:rPr>
              <a:t>    Q</a:t>
            </a:r>
            <a:r>
              <a:rPr lang="en-US" sz="3600" dirty="0">
                <a:solidFill>
                  <a:schemeClr val="tx2"/>
                </a:solidFill>
              </a:rPr>
              <a:t>. 1,826 </a:t>
            </a:r>
            <a:r>
              <a:rPr lang="en-US" sz="3600" dirty="0" smtClean="0">
                <a:solidFill>
                  <a:schemeClr val="tx2"/>
                </a:solidFill>
              </a:rPr>
              <a:t>million, </a:t>
            </a:r>
            <a:r>
              <a:rPr lang="en-US" sz="3600" dirty="0">
                <a:solidFill>
                  <a:schemeClr val="tx2"/>
                </a:solidFill>
              </a:rPr>
              <a:t>equivalent to 63.3 % </a:t>
            </a:r>
            <a:r>
              <a:rPr lang="en-US" sz="3600" dirty="0" smtClean="0">
                <a:solidFill>
                  <a:schemeClr val="tx2"/>
                </a:solidFill>
              </a:rPr>
              <a:t>of     </a:t>
            </a:r>
          </a:p>
          <a:p>
            <a:pPr marL="0" indent="0" algn="just" fontAlgn="base">
              <a:buNone/>
            </a:pPr>
            <a:r>
              <a:rPr lang="en-US" sz="3600" dirty="0">
                <a:solidFill>
                  <a:schemeClr val="tx2"/>
                </a:solidFill>
              </a:rPr>
              <a:t> </a:t>
            </a:r>
            <a:r>
              <a:rPr lang="en-US" sz="3600" dirty="0" smtClean="0">
                <a:solidFill>
                  <a:schemeClr val="tx2"/>
                </a:solidFill>
              </a:rPr>
              <a:t>   the </a:t>
            </a:r>
            <a:r>
              <a:rPr lang="en-US" sz="3600" dirty="0">
                <a:solidFill>
                  <a:schemeClr val="tx2"/>
                </a:solidFill>
              </a:rPr>
              <a:t>total available for 2016 bonds. </a:t>
            </a:r>
            <a:endParaRPr lang="en-US" sz="3600" dirty="0" smtClean="0">
              <a:solidFill>
                <a:schemeClr val="tx2"/>
              </a:solidFill>
            </a:endParaRPr>
          </a:p>
          <a:p>
            <a:pPr marL="0" indent="0" algn="just" fontAlgn="base">
              <a:buNone/>
            </a:pPr>
            <a:endParaRPr lang="en-US" dirty="0" smtClean="0">
              <a:solidFill>
                <a:schemeClr val="tx2"/>
              </a:solidFill>
            </a:endParaRPr>
          </a:p>
          <a:p>
            <a:pPr algn="just" fontAlgn="base"/>
            <a:r>
              <a:rPr lang="en-US" sz="3600" dirty="0" smtClean="0">
                <a:solidFill>
                  <a:schemeClr val="tx2"/>
                </a:solidFill>
              </a:rPr>
              <a:t>The </a:t>
            </a:r>
            <a:r>
              <a:rPr lang="en-US" sz="3600" dirty="0">
                <a:solidFill>
                  <a:schemeClr val="tx2"/>
                </a:solidFill>
              </a:rPr>
              <a:t>amount placed has a rate of 7.5 % weighted performance .</a:t>
            </a:r>
            <a:endParaRPr lang="es-ES" dirty="0">
              <a:solidFill>
                <a:schemeClr val="tx2"/>
              </a:solidFill>
            </a:endParaRPr>
          </a:p>
        </p:txBody>
      </p:sp>
    </p:spTree>
    <p:extLst>
      <p:ext uri="{BB962C8B-B14F-4D97-AF65-F5344CB8AC3E}">
        <p14:creationId xmlns:p14="http://schemas.microsoft.com/office/powerpoint/2010/main" xmlns="" val="7020083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GT" sz="4000" b="1" dirty="0" err="1" smtClean="0">
                <a:solidFill>
                  <a:schemeClr val="tx2"/>
                </a:solidFill>
              </a:rPr>
              <a:t>National</a:t>
            </a:r>
            <a:r>
              <a:rPr lang="es-GT" sz="4000" b="1" dirty="0" smtClean="0">
                <a:solidFill>
                  <a:schemeClr val="tx2"/>
                </a:solidFill>
              </a:rPr>
              <a:t> Port </a:t>
            </a:r>
            <a:r>
              <a:rPr lang="es-GT" sz="4000" b="1" dirty="0" err="1" smtClean="0">
                <a:solidFill>
                  <a:schemeClr val="tx2"/>
                </a:solidFill>
              </a:rPr>
              <a:t>System</a:t>
            </a:r>
            <a:endParaRPr lang="es-GT" sz="4000" b="1" dirty="0">
              <a:solidFill>
                <a:schemeClr val="tx2"/>
              </a:solidFill>
            </a:endParaRPr>
          </a:p>
        </p:txBody>
      </p:sp>
      <p:pic>
        <p:nvPicPr>
          <p:cNvPr id="6" name="5 Imagen"/>
          <p:cNvPicPr/>
          <p:nvPr/>
        </p:nvPicPr>
        <p:blipFill rotWithShape="1">
          <a:blip r:embed="rId2"/>
          <a:srcRect l="55883" t="19033" r="8494" b="13595"/>
          <a:stretch/>
        </p:blipFill>
        <p:spPr bwMode="auto">
          <a:xfrm>
            <a:off x="4968686" y="3369135"/>
            <a:ext cx="4067810" cy="3444241"/>
          </a:xfrm>
          <a:prstGeom prst="rect">
            <a:avLst/>
          </a:prstGeom>
          <a:ln>
            <a:noFill/>
          </a:ln>
          <a:extLst>
            <a:ext uri="{53640926-AAD7-44D8-BBD7-CCE9431645EC}">
              <a14:shadowObscured xmlns:a14="http://schemas.microsoft.com/office/drawing/2010/main" xmlns=""/>
            </a:ext>
          </a:extLst>
        </p:spPr>
      </p:pic>
      <p:sp>
        <p:nvSpPr>
          <p:cNvPr id="5" name="4 Marcador de contenido"/>
          <p:cNvSpPr>
            <a:spLocks noGrp="1"/>
          </p:cNvSpPr>
          <p:nvPr>
            <p:ph idx="1"/>
          </p:nvPr>
        </p:nvSpPr>
        <p:spPr>
          <a:xfrm>
            <a:off x="323528" y="1484784"/>
            <a:ext cx="8229600" cy="4525963"/>
          </a:xfrm>
        </p:spPr>
        <p:txBody>
          <a:bodyPr/>
          <a:lstStyle/>
          <a:p>
            <a:pPr lvl="0">
              <a:spcBef>
                <a:spcPts val="0"/>
              </a:spcBef>
            </a:pPr>
            <a:r>
              <a:rPr lang="es-GT" sz="2000" dirty="0" smtClean="0">
                <a:solidFill>
                  <a:schemeClr val="tx2"/>
                </a:solidFill>
                <a:latin typeface="+mj-lt"/>
              </a:rPr>
              <a:t>Guatemala has </a:t>
            </a:r>
            <a:r>
              <a:rPr lang="es-GT" sz="2000" dirty="0" err="1" smtClean="0">
                <a:solidFill>
                  <a:schemeClr val="tx2"/>
                </a:solidFill>
                <a:latin typeface="+mj-lt"/>
              </a:rPr>
              <a:t>access</a:t>
            </a:r>
            <a:r>
              <a:rPr lang="es-GT" sz="2000" dirty="0" smtClean="0">
                <a:solidFill>
                  <a:schemeClr val="tx2"/>
                </a:solidFill>
                <a:latin typeface="+mj-lt"/>
              </a:rPr>
              <a:t> to </a:t>
            </a:r>
            <a:r>
              <a:rPr lang="es-GT" sz="2000" dirty="0" err="1" smtClean="0">
                <a:solidFill>
                  <a:schemeClr val="tx2"/>
                </a:solidFill>
                <a:latin typeface="+mj-lt"/>
              </a:rPr>
              <a:t>both</a:t>
            </a:r>
            <a:r>
              <a:rPr lang="es-GT" sz="2000" dirty="0" smtClean="0">
                <a:solidFill>
                  <a:schemeClr val="tx2"/>
                </a:solidFill>
                <a:latin typeface="+mj-lt"/>
              </a:rPr>
              <a:t> </a:t>
            </a:r>
            <a:r>
              <a:rPr lang="es-GT" sz="2000" dirty="0" err="1" smtClean="0">
                <a:solidFill>
                  <a:schemeClr val="tx2"/>
                </a:solidFill>
                <a:latin typeface="+mj-lt"/>
              </a:rPr>
              <a:t>oceans</a:t>
            </a:r>
            <a:r>
              <a:rPr lang="es-GT" sz="2000" dirty="0" smtClean="0">
                <a:solidFill>
                  <a:schemeClr val="tx2"/>
                </a:solidFill>
                <a:latin typeface="+mj-lt"/>
              </a:rPr>
              <a:t>. </a:t>
            </a:r>
          </a:p>
          <a:p>
            <a:pPr lvl="0">
              <a:spcBef>
                <a:spcPts val="0"/>
              </a:spcBef>
            </a:pPr>
            <a:endParaRPr lang="es-GT" sz="2000" dirty="0" smtClean="0">
              <a:solidFill>
                <a:schemeClr val="tx2"/>
              </a:solidFill>
              <a:latin typeface="+mj-lt"/>
            </a:endParaRPr>
          </a:p>
          <a:p>
            <a:pPr lvl="0">
              <a:spcBef>
                <a:spcPts val="0"/>
              </a:spcBef>
            </a:pPr>
            <a:r>
              <a:rPr lang="es-GT" sz="2000" dirty="0" smtClean="0">
                <a:solidFill>
                  <a:schemeClr val="tx2"/>
                </a:solidFill>
                <a:latin typeface="+mj-lt"/>
              </a:rPr>
              <a:t>In </a:t>
            </a:r>
            <a:r>
              <a:rPr lang="es-GT" sz="2000" dirty="0" err="1" smtClean="0">
                <a:solidFill>
                  <a:schemeClr val="tx2"/>
                </a:solidFill>
                <a:latin typeface="+mj-lt"/>
              </a:rPr>
              <a:t>the</a:t>
            </a:r>
            <a:r>
              <a:rPr lang="es-GT" sz="2000" dirty="0" smtClean="0">
                <a:solidFill>
                  <a:schemeClr val="tx2"/>
                </a:solidFill>
                <a:latin typeface="+mj-lt"/>
              </a:rPr>
              <a:t> </a:t>
            </a:r>
            <a:r>
              <a:rPr lang="es-GT" sz="2000" dirty="0" err="1" smtClean="0">
                <a:solidFill>
                  <a:schemeClr val="tx2"/>
                </a:solidFill>
                <a:latin typeface="+mj-lt"/>
              </a:rPr>
              <a:t>Atlantic</a:t>
            </a:r>
            <a:r>
              <a:rPr lang="es-GT" sz="2000" dirty="0" smtClean="0">
                <a:solidFill>
                  <a:schemeClr val="tx2"/>
                </a:solidFill>
                <a:latin typeface="+mj-lt"/>
              </a:rPr>
              <a:t> </a:t>
            </a:r>
            <a:r>
              <a:rPr lang="es-GT" sz="2000" dirty="0" err="1" smtClean="0">
                <a:solidFill>
                  <a:schemeClr val="tx2"/>
                </a:solidFill>
                <a:latin typeface="+mj-lt"/>
              </a:rPr>
              <a:t>Ocean</a:t>
            </a:r>
            <a:r>
              <a:rPr lang="es-GT" sz="2000" dirty="0" smtClean="0">
                <a:solidFill>
                  <a:schemeClr val="tx2"/>
                </a:solidFill>
                <a:latin typeface="+mj-lt"/>
              </a:rPr>
              <a:t>: </a:t>
            </a:r>
            <a:r>
              <a:rPr lang="es-GT" sz="2000" b="1" dirty="0">
                <a:solidFill>
                  <a:schemeClr val="tx2"/>
                </a:solidFill>
                <a:latin typeface="+mj-lt"/>
              </a:rPr>
              <a:t>Puerto</a:t>
            </a:r>
            <a:r>
              <a:rPr lang="es-GT" sz="2000" dirty="0">
                <a:solidFill>
                  <a:schemeClr val="tx2"/>
                </a:solidFill>
                <a:latin typeface="+mj-lt"/>
              </a:rPr>
              <a:t> </a:t>
            </a:r>
            <a:r>
              <a:rPr lang="es-GT" sz="2000" b="1" dirty="0">
                <a:solidFill>
                  <a:schemeClr val="tx2"/>
                </a:solidFill>
                <a:latin typeface="+mj-lt"/>
              </a:rPr>
              <a:t>Santo Tomás de Castilla y Puerto Barrios, </a:t>
            </a:r>
            <a:r>
              <a:rPr lang="es-GT" sz="2000" b="1" dirty="0" smtClean="0">
                <a:solidFill>
                  <a:schemeClr val="tx2"/>
                </a:solidFill>
                <a:latin typeface="+mj-lt"/>
              </a:rPr>
              <a:t> </a:t>
            </a:r>
            <a:r>
              <a:rPr lang="es-GT" sz="2000" b="1" dirty="0" err="1" smtClean="0">
                <a:solidFill>
                  <a:schemeClr val="tx2"/>
                </a:solidFill>
                <a:latin typeface="+mj-lt"/>
              </a:rPr>
              <a:t>both</a:t>
            </a:r>
            <a:r>
              <a:rPr lang="es-GT" sz="2000" b="1" dirty="0" smtClean="0">
                <a:solidFill>
                  <a:schemeClr val="tx2"/>
                </a:solidFill>
                <a:latin typeface="+mj-lt"/>
              </a:rPr>
              <a:t> </a:t>
            </a:r>
            <a:r>
              <a:rPr lang="es-GT" sz="2000" dirty="0" err="1" smtClean="0">
                <a:solidFill>
                  <a:schemeClr val="tx2"/>
                </a:solidFill>
                <a:latin typeface="+mj-lt"/>
              </a:rPr>
              <a:t>located</a:t>
            </a:r>
            <a:r>
              <a:rPr lang="es-GT" sz="2000" dirty="0" smtClean="0">
                <a:solidFill>
                  <a:schemeClr val="tx2"/>
                </a:solidFill>
                <a:latin typeface="+mj-lt"/>
              </a:rPr>
              <a:t> 297 </a:t>
            </a:r>
            <a:r>
              <a:rPr lang="es-GT" sz="2000" dirty="0" err="1" smtClean="0">
                <a:solidFill>
                  <a:schemeClr val="tx2"/>
                </a:solidFill>
                <a:latin typeface="+mj-lt"/>
              </a:rPr>
              <a:t>kms</a:t>
            </a:r>
            <a:r>
              <a:rPr lang="es-GT" sz="2000" dirty="0" smtClean="0">
                <a:solidFill>
                  <a:schemeClr val="tx2"/>
                </a:solidFill>
                <a:latin typeface="+mj-lt"/>
              </a:rPr>
              <a:t> </a:t>
            </a:r>
            <a:r>
              <a:rPr lang="es-GT" sz="2000" dirty="0" err="1" smtClean="0">
                <a:solidFill>
                  <a:schemeClr val="tx2"/>
                </a:solidFill>
                <a:latin typeface="+mj-lt"/>
              </a:rPr>
              <a:t>from</a:t>
            </a:r>
            <a:r>
              <a:rPr lang="es-GT" sz="2000" dirty="0" smtClean="0">
                <a:solidFill>
                  <a:schemeClr val="tx2"/>
                </a:solidFill>
                <a:latin typeface="+mj-lt"/>
              </a:rPr>
              <a:t> Guatemala City.</a:t>
            </a:r>
          </a:p>
          <a:p>
            <a:pPr lvl="0">
              <a:spcBef>
                <a:spcPts val="0"/>
              </a:spcBef>
            </a:pPr>
            <a:endParaRPr lang="es-GT" sz="2000" dirty="0">
              <a:solidFill>
                <a:schemeClr val="tx2"/>
              </a:solidFill>
              <a:latin typeface="+mj-lt"/>
            </a:endParaRPr>
          </a:p>
          <a:p>
            <a:pPr lvl="0">
              <a:spcBef>
                <a:spcPts val="0"/>
              </a:spcBef>
            </a:pPr>
            <a:r>
              <a:rPr lang="es-GT" sz="2000" dirty="0" smtClean="0">
                <a:solidFill>
                  <a:schemeClr val="tx2"/>
                </a:solidFill>
                <a:latin typeface="+mj-lt"/>
              </a:rPr>
              <a:t>In </a:t>
            </a:r>
            <a:r>
              <a:rPr lang="es-GT" sz="2000" dirty="0" err="1" smtClean="0">
                <a:solidFill>
                  <a:schemeClr val="tx2"/>
                </a:solidFill>
                <a:latin typeface="+mj-lt"/>
              </a:rPr>
              <a:t>the</a:t>
            </a:r>
            <a:r>
              <a:rPr lang="es-GT" sz="2000" dirty="0" smtClean="0">
                <a:solidFill>
                  <a:schemeClr val="tx2"/>
                </a:solidFill>
                <a:latin typeface="+mj-lt"/>
              </a:rPr>
              <a:t> </a:t>
            </a:r>
            <a:r>
              <a:rPr lang="es-GT" sz="2000" dirty="0" err="1" smtClean="0">
                <a:solidFill>
                  <a:schemeClr val="tx2"/>
                </a:solidFill>
                <a:latin typeface="+mj-lt"/>
              </a:rPr>
              <a:t>Pacific</a:t>
            </a:r>
            <a:r>
              <a:rPr lang="es-GT" sz="2000" dirty="0" smtClean="0">
                <a:solidFill>
                  <a:schemeClr val="tx2"/>
                </a:solidFill>
                <a:latin typeface="+mj-lt"/>
              </a:rPr>
              <a:t> </a:t>
            </a:r>
            <a:r>
              <a:rPr lang="es-GT" sz="2000" dirty="0" err="1" smtClean="0">
                <a:solidFill>
                  <a:schemeClr val="tx2"/>
                </a:solidFill>
                <a:latin typeface="+mj-lt"/>
              </a:rPr>
              <a:t>Ocean</a:t>
            </a:r>
            <a:r>
              <a:rPr lang="es-GT" sz="2000" dirty="0" smtClean="0">
                <a:solidFill>
                  <a:schemeClr val="tx2"/>
                </a:solidFill>
                <a:latin typeface="+mj-lt"/>
              </a:rPr>
              <a:t>: </a:t>
            </a:r>
            <a:r>
              <a:rPr lang="es-GT" sz="2000" b="1" dirty="0">
                <a:solidFill>
                  <a:schemeClr val="tx2"/>
                </a:solidFill>
                <a:latin typeface="+mj-lt"/>
              </a:rPr>
              <a:t>Puerto Quetzal</a:t>
            </a:r>
            <a:r>
              <a:rPr lang="es-GT" sz="2000" dirty="0">
                <a:solidFill>
                  <a:schemeClr val="tx2"/>
                </a:solidFill>
                <a:latin typeface="+mj-lt"/>
              </a:rPr>
              <a:t>, </a:t>
            </a:r>
            <a:r>
              <a:rPr lang="es-GT" sz="2000" dirty="0" err="1" smtClean="0">
                <a:solidFill>
                  <a:schemeClr val="tx2"/>
                </a:solidFill>
                <a:latin typeface="+mj-lt"/>
              </a:rPr>
              <a:t>located</a:t>
            </a:r>
            <a:r>
              <a:rPr lang="es-GT" sz="2000" dirty="0" smtClean="0">
                <a:solidFill>
                  <a:schemeClr val="tx2"/>
                </a:solidFill>
                <a:latin typeface="+mj-lt"/>
              </a:rPr>
              <a:t> 98 </a:t>
            </a:r>
            <a:r>
              <a:rPr lang="es-GT" sz="2000" dirty="0" err="1" smtClean="0">
                <a:solidFill>
                  <a:schemeClr val="tx2"/>
                </a:solidFill>
                <a:latin typeface="+mj-lt"/>
              </a:rPr>
              <a:t>Kms</a:t>
            </a:r>
            <a:r>
              <a:rPr lang="es-GT" sz="2000" dirty="0" smtClean="0">
                <a:solidFill>
                  <a:schemeClr val="tx2"/>
                </a:solidFill>
                <a:latin typeface="+mj-lt"/>
              </a:rPr>
              <a:t> </a:t>
            </a:r>
            <a:r>
              <a:rPr lang="es-GT" sz="2000" dirty="0" err="1" smtClean="0">
                <a:solidFill>
                  <a:schemeClr val="tx2"/>
                </a:solidFill>
                <a:latin typeface="+mj-lt"/>
              </a:rPr>
              <a:t>from</a:t>
            </a:r>
            <a:r>
              <a:rPr lang="es-GT" sz="2000" dirty="0" smtClean="0">
                <a:solidFill>
                  <a:schemeClr val="tx2"/>
                </a:solidFill>
                <a:latin typeface="+mj-lt"/>
              </a:rPr>
              <a:t> Guatemala City.</a:t>
            </a:r>
            <a:endParaRPr lang="es-GT" sz="2000" dirty="0">
              <a:solidFill>
                <a:schemeClr val="tx2"/>
              </a:solidFill>
              <a:latin typeface="+mj-lt"/>
            </a:endParaRPr>
          </a:p>
          <a:p>
            <a:pPr marL="0" indent="0">
              <a:spcBef>
                <a:spcPts val="0"/>
              </a:spcBef>
              <a:buNone/>
            </a:pPr>
            <a:r>
              <a:rPr lang="es-GT" sz="2000" dirty="0">
                <a:solidFill>
                  <a:schemeClr val="tx2"/>
                </a:solidFill>
                <a:latin typeface="+mj-lt"/>
              </a:rPr>
              <a:t> </a:t>
            </a:r>
          </a:p>
          <a:p>
            <a:pPr lvl="0">
              <a:spcBef>
                <a:spcPts val="0"/>
              </a:spcBef>
            </a:pPr>
            <a:r>
              <a:rPr lang="es-ES" sz="2000" dirty="0" err="1" smtClean="0">
                <a:solidFill>
                  <a:schemeClr val="tx2"/>
                </a:solidFill>
                <a:latin typeface="+mj-lt"/>
              </a:rPr>
              <a:t>All</a:t>
            </a:r>
            <a:r>
              <a:rPr lang="es-ES" sz="2000" dirty="0" smtClean="0">
                <a:solidFill>
                  <a:schemeClr val="tx2"/>
                </a:solidFill>
                <a:latin typeface="+mj-lt"/>
              </a:rPr>
              <a:t> </a:t>
            </a:r>
            <a:r>
              <a:rPr lang="es-ES" sz="2000" dirty="0" err="1" smtClean="0">
                <a:solidFill>
                  <a:schemeClr val="tx2"/>
                </a:solidFill>
                <a:latin typeface="+mj-lt"/>
              </a:rPr>
              <a:t>ports</a:t>
            </a:r>
            <a:r>
              <a:rPr lang="es-ES" sz="2000" dirty="0" smtClean="0">
                <a:solidFill>
                  <a:schemeClr val="tx2"/>
                </a:solidFill>
                <a:latin typeface="+mj-lt"/>
              </a:rPr>
              <a:t> are </a:t>
            </a:r>
            <a:r>
              <a:rPr lang="es-ES" sz="2000" dirty="0" err="1" smtClean="0">
                <a:solidFill>
                  <a:schemeClr val="tx2"/>
                </a:solidFill>
                <a:latin typeface="+mj-lt"/>
              </a:rPr>
              <a:t>certified</a:t>
            </a:r>
            <a:r>
              <a:rPr lang="es-ES" sz="2000" dirty="0" smtClean="0">
                <a:solidFill>
                  <a:schemeClr val="tx2"/>
                </a:solidFill>
                <a:latin typeface="+mj-lt"/>
              </a:rPr>
              <a:t> </a:t>
            </a:r>
            <a:r>
              <a:rPr lang="es-ES" sz="2000" b="1" dirty="0" smtClean="0">
                <a:solidFill>
                  <a:schemeClr val="tx2"/>
                </a:solidFill>
                <a:latin typeface="+mj-lt"/>
              </a:rPr>
              <a:t>BASC </a:t>
            </a:r>
          </a:p>
          <a:p>
            <a:pPr marL="0" lvl="0" indent="0">
              <a:spcBef>
                <a:spcPts val="0"/>
              </a:spcBef>
              <a:buNone/>
            </a:pPr>
            <a:r>
              <a:rPr lang="es-ES" sz="2000" b="1" dirty="0">
                <a:solidFill>
                  <a:schemeClr val="tx2"/>
                </a:solidFill>
                <a:latin typeface="+mj-lt"/>
              </a:rPr>
              <a:t> </a:t>
            </a:r>
            <a:r>
              <a:rPr lang="es-ES" sz="2000" b="1" dirty="0" smtClean="0">
                <a:solidFill>
                  <a:schemeClr val="tx2"/>
                </a:solidFill>
                <a:latin typeface="+mj-lt"/>
              </a:rPr>
              <a:t>     </a:t>
            </a:r>
            <a:r>
              <a:rPr lang="es-ES" sz="2000" dirty="0" smtClean="0">
                <a:solidFill>
                  <a:schemeClr val="tx2"/>
                </a:solidFill>
                <a:latin typeface="+mj-lt"/>
              </a:rPr>
              <a:t>(</a:t>
            </a:r>
            <a:r>
              <a:rPr lang="es-ES" sz="2000" dirty="0">
                <a:solidFill>
                  <a:schemeClr val="tx2"/>
                </a:solidFill>
                <a:latin typeface="+mj-lt"/>
              </a:rPr>
              <a:t>Business Alliance Security Commerce</a:t>
            </a:r>
            <a:r>
              <a:rPr lang="es-ES" sz="2000" dirty="0" smtClean="0">
                <a:solidFill>
                  <a:schemeClr val="tx2"/>
                </a:solidFill>
                <a:latin typeface="+mj-lt"/>
              </a:rPr>
              <a:t>).</a:t>
            </a:r>
          </a:p>
          <a:p>
            <a:pPr>
              <a:spcBef>
                <a:spcPts val="0"/>
              </a:spcBef>
            </a:pPr>
            <a:endParaRPr lang="es-GT" dirty="0"/>
          </a:p>
        </p:txBody>
      </p:sp>
    </p:spTree>
    <p:extLst>
      <p:ext uri="{BB962C8B-B14F-4D97-AF65-F5344CB8AC3E}">
        <p14:creationId xmlns:p14="http://schemas.microsoft.com/office/powerpoint/2010/main" xmlns="" val="40562815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80000"/>
              </a:lnSpc>
              <a:spcBef>
                <a:spcPts val="0"/>
              </a:spcBef>
            </a:pPr>
            <a:r>
              <a:rPr lang="es-GT" sz="4000" b="1" dirty="0" err="1" smtClean="0">
                <a:solidFill>
                  <a:schemeClr val="tx2"/>
                </a:solidFill>
              </a:rPr>
              <a:t>Transparency</a:t>
            </a:r>
            <a:endParaRPr lang="es-ES_tradnl" sz="4000" b="1" i="0" noProof="1">
              <a:solidFill>
                <a:schemeClr val="tx2"/>
              </a:solidFill>
            </a:endParaRPr>
          </a:p>
        </p:txBody>
      </p:sp>
      <p:sp>
        <p:nvSpPr>
          <p:cNvPr id="3" name="Marcador de contenido 2"/>
          <p:cNvSpPr>
            <a:spLocks noGrp="1"/>
          </p:cNvSpPr>
          <p:nvPr>
            <p:ph idx="1"/>
          </p:nvPr>
        </p:nvSpPr>
        <p:spPr/>
        <p:txBody>
          <a:bodyPr>
            <a:normAutofit/>
          </a:bodyPr>
          <a:lstStyle/>
          <a:p>
            <a:pPr marL="0" indent="0" algn="just">
              <a:buNone/>
            </a:pPr>
            <a:r>
              <a:rPr lang="en-US" dirty="0">
                <a:solidFill>
                  <a:schemeClr val="tx2"/>
                </a:solidFill>
              </a:rPr>
              <a:t>The government of Guatemala </a:t>
            </a:r>
            <a:r>
              <a:rPr lang="en-US" dirty="0" smtClean="0">
                <a:solidFill>
                  <a:schemeClr val="tx2"/>
                </a:solidFill>
              </a:rPr>
              <a:t>holds </a:t>
            </a:r>
            <a:r>
              <a:rPr lang="en-US" dirty="0">
                <a:solidFill>
                  <a:schemeClr val="tx2"/>
                </a:solidFill>
              </a:rPr>
              <a:t>as </a:t>
            </a:r>
            <a:r>
              <a:rPr lang="en-US" dirty="0" smtClean="0">
                <a:solidFill>
                  <a:schemeClr val="tx2"/>
                </a:solidFill>
              </a:rPr>
              <a:t>one of its policies, the fact that all public offices must have standards </a:t>
            </a:r>
            <a:r>
              <a:rPr lang="en-US" dirty="0">
                <a:solidFill>
                  <a:schemeClr val="tx2"/>
                </a:solidFill>
              </a:rPr>
              <a:t>of </a:t>
            </a:r>
            <a:r>
              <a:rPr lang="en-US" dirty="0" smtClean="0">
                <a:solidFill>
                  <a:schemeClr val="tx2"/>
                </a:solidFill>
              </a:rPr>
              <a:t>probity and honesty. For this purposes </a:t>
            </a:r>
            <a:r>
              <a:rPr lang="en-US" dirty="0">
                <a:solidFill>
                  <a:schemeClr val="tx2"/>
                </a:solidFill>
              </a:rPr>
              <a:t>it has ratified several instruments of </a:t>
            </a:r>
            <a:r>
              <a:rPr lang="en-US" dirty="0" smtClean="0">
                <a:solidFill>
                  <a:schemeClr val="tx2"/>
                </a:solidFill>
              </a:rPr>
              <a:t>national, </a:t>
            </a:r>
            <a:r>
              <a:rPr lang="en-US" dirty="0">
                <a:solidFill>
                  <a:schemeClr val="tx2"/>
                </a:solidFill>
              </a:rPr>
              <a:t>regional and international </a:t>
            </a:r>
            <a:r>
              <a:rPr lang="en-US" dirty="0" smtClean="0">
                <a:solidFill>
                  <a:schemeClr val="tx2"/>
                </a:solidFill>
              </a:rPr>
              <a:t>character,  </a:t>
            </a:r>
            <a:r>
              <a:rPr lang="en-US" dirty="0">
                <a:solidFill>
                  <a:schemeClr val="tx2"/>
                </a:solidFill>
              </a:rPr>
              <a:t>which makes commitments and obligations according to </a:t>
            </a:r>
            <a:r>
              <a:rPr lang="en-US" dirty="0" smtClean="0">
                <a:solidFill>
                  <a:schemeClr val="tx2"/>
                </a:solidFill>
              </a:rPr>
              <a:t>stand </a:t>
            </a:r>
            <a:r>
              <a:rPr lang="en-US" dirty="0">
                <a:solidFill>
                  <a:schemeClr val="tx2"/>
                </a:solidFill>
              </a:rPr>
              <a:t>by its </a:t>
            </a:r>
            <a:r>
              <a:rPr lang="en-US" dirty="0" smtClean="0">
                <a:solidFill>
                  <a:schemeClr val="tx2"/>
                </a:solidFill>
              </a:rPr>
              <a:t>requirements.</a:t>
            </a:r>
            <a:endParaRPr lang="es-GT" dirty="0" smtClean="0">
              <a:solidFill>
                <a:schemeClr val="tx2"/>
              </a:solidFill>
              <a:latin typeface="+mj-lt"/>
            </a:endParaRPr>
          </a:p>
        </p:txBody>
      </p:sp>
    </p:spTree>
    <p:extLst>
      <p:ext uri="{BB962C8B-B14F-4D97-AF65-F5344CB8AC3E}">
        <p14:creationId xmlns:p14="http://schemas.microsoft.com/office/powerpoint/2010/main" xmlns="" val="27304046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spcBef>
                <a:spcPts val="0"/>
              </a:spcBef>
            </a:pPr>
            <a:r>
              <a:rPr lang="es-GT" sz="4000" dirty="0"/>
              <a:t/>
            </a:r>
            <a:br>
              <a:rPr lang="es-GT" sz="4000" dirty="0"/>
            </a:br>
            <a:r>
              <a:rPr lang="es-GT" sz="4000" b="1" dirty="0">
                <a:solidFill>
                  <a:schemeClr val="tx2"/>
                </a:solidFill>
              </a:rPr>
              <a:t>Instruments </a:t>
            </a:r>
            <a:r>
              <a:rPr lang="es-GT" sz="4000" b="1" dirty="0" err="1">
                <a:solidFill>
                  <a:schemeClr val="tx2"/>
                </a:solidFill>
              </a:rPr>
              <a:t>for</a:t>
            </a:r>
            <a:r>
              <a:rPr lang="es-GT" sz="4000" b="1" dirty="0">
                <a:solidFill>
                  <a:schemeClr val="tx2"/>
                </a:solidFill>
              </a:rPr>
              <a:t> </a:t>
            </a:r>
            <a:r>
              <a:rPr lang="es-GT" sz="4000" b="1" dirty="0" err="1">
                <a:solidFill>
                  <a:schemeClr val="tx2"/>
                </a:solidFill>
              </a:rPr>
              <a:t>Transparency</a:t>
            </a:r>
            <a:endParaRPr lang="es-ES_tradnl" sz="4000" b="1" noProof="1">
              <a:solidFill>
                <a:schemeClr val="tx2"/>
              </a:solidFill>
            </a:endParaRPr>
          </a:p>
        </p:txBody>
      </p:sp>
      <p:sp>
        <p:nvSpPr>
          <p:cNvPr id="3" name="Marcador de contenido 2"/>
          <p:cNvSpPr>
            <a:spLocks noGrp="1"/>
          </p:cNvSpPr>
          <p:nvPr>
            <p:ph idx="1"/>
          </p:nvPr>
        </p:nvSpPr>
        <p:spPr/>
        <p:txBody>
          <a:bodyPr>
            <a:normAutofit fontScale="77500" lnSpcReduction="20000"/>
          </a:bodyPr>
          <a:lstStyle/>
          <a:p>
            <a:pPr lvl="0" algn="just"/>
            <a:r>
              <a:rPr lang="en-US" b="1" dirty="0">
                <a:solidFill>
                  <a:schemeClr val="tx2"/>
                </a:solidFill>
              </a:rPr>
              <a:t>United Nations Convention against </a:t>
            </a:r>
            <a:r>
              <a:rPr lang="en-US" b="1" dirty="0" smtClean="0">
                <a:solidFill>
                  <a:schemeClr val="tx2"/>
                </a:solidFill>
              </a:rPr>
              <a:t>Corruption: </a:t>
            </a:r>
            <a:r>
              <a:rPr lang="en-US" dirty="0">
                <a:solidFill>
                  <a:schemeClr val="tx2"/>
                </a:solidFill>
              </a:rPr>
              <a:t>Guatemala signed that Convention on </a:t>
            </a:r>
            <a:r>
              <a:rPr lang="en-US" dirty="0" smtClean="0">
                <a:solidFill>
                  <a:schemeClr val="tx2"/>
                </a:solidFill>
              </a:rPr>
              <a:t>December </a:t>
            </a:r>
            <a:r>
              <a:rPr lang="en-US" dirty="0">
                <a:solidFill>
                  <a:schemeClr val="tx2"/>
                </a:solidFill>
              </a:rPr>
              <a:t>2003 and deposited the instrument of ratification </a:t>
            </a:r>
            <a:r>
              <a:rPr lang="en-US" dirty="0" smtClean="0">
                <a:solidFill>
                  <a:schemeClr val="tx2"/>
                </a:solidFill>
              </a:rPr>
              <a:t>on November 2006.</a:t>
            </a:r>
          </a:p>
          <a:p>
            <a:pPr marL="0" lvl="0" indent="0" algn="just">
              <a:buNone/>
            </a:pPr>
            <a:r>
              <a:rPr lang="en-US" dirty="0" smtClean="0">
                <a:solidFill>
                  <a:schemeClr val="tx2"/>
                </a:solidFill>
              </a:rPr>
              <a:t> </a:t>
            </a:r>
          </a:p>
          <a:p>
            <a:pPr lvl="0" algn="just"/>
            <a:r>
              <a:rPr lang="en-US" b="1" dirty="0" smtClean="0">
                <a:solidFill>
                  <a:schemeClr val="tx2"/>
                </a:solidFill>
              </a:rPr>
              <a:t>Inter-American </a:t>
            </a:r>
            <a:r>
              <a:rPr lang="en-US" b="1" dirty="0">
                <a:solidFill>
                  <a:schemeClr val="tx2"/>
                </a:solidFill>
              </a:rPr>
              <a:t>Convention against </a:t>
            </a:r>
            <a:r>
              <a:rPr lang="en-US" b="1" dirty="0" smtClean="0">
                <a:solidFill>
                  <a:schemeClr val="tx2"/>
                </a:solidFill>
              </a:rPr>
              <a:t>Corruption:</a:t>
            </a:r>
            <a:r>
              <a:rPr lang="en-US" dirty="0" smtClean="0">
                <a:solidFill>
                  <a:schemeClr val="tx2"/>
                </a:solidFill>
              </a:rPr>
              <a:t> </a:t>
            </a:r>
            <a:r>
              <a:rPr lang="en-US" dirty="0">
                <a:solidFill>
                  <a:schemeClr val="tx2"/>
                </a:solidFill>
              </a:rPr>
              <a:t>Guatemala signed on June 4, 1996 the Convention; </a:t>
            </a:r>
            <a:r>
              <a:rPr lang="en-US" dirty="0" smtClean="0">
                <a:solidFill>
                  <a:schemeClr val="tx2"/>
                </a:solidFill>
              </a:rPr>
              <a:t>Later it was ratified on </a:t>
            </a:r>
            <a:r>
              <a:rPr lang="en-US" dirty="0">
                <a:solidFill>
                  <a:schemeClr val="tx2"/>
                </a:solidFill>
              </a:rPr>
              <a:t>June 12, 2001 , making the deposit legal instrument on July 3, 2001 . </a:t>
            </a:r>
            <a:endParaRPr lang="en-US" dirty="0" smtClean="0">
              <a:solidFill>
                <a:schemeClr val="tx2"/>
              </a:solidFill>
            </a:endParaRPr>
          </a:p>
          <a:p>
            <a:pPr marL="0" lvl="0" indent="0" algn="just">
              <a:buNone/>
            </a:pPr>
            <a:endParaRPr lang="en-US" dirty="0" smtClean="0">
              <a:solidFill>
                <a:schemeClr val="tx2"/>
              </a:solidFill>
            </a:endParaRPr>
          </a:p>
          <a:p>
            <a:pPr lvl="0" algn="just"/>
            <a:r>
              <a:rPr lang="en-US" dirty="0" smtClean="0">
                <a:solidFill>
                  <a:schemeClr val="tx2"/>
                </a:solidFill>
              </a:rPr>
              <a:t>The </a:t>
            </a:r>
            <a:r>
              <a:rPr lang="en-US" dirty="0">
                <a:solidFill>
                  <a:schemeClr val="tx2"/>
                </a:solidFill>
              </a:rPr>
              <a:t>Central American Convention for the prevention and suppression of crimes of money laundering and other assets related to illicit drug trafficking and related crimes.</a:t>
            </a:r>
            <a:endParaRPr lang="es-GT" dirty="0" smtClean="0">
              <a:solidFill>
                <a:schemeClr val="tx2"/>
              </a:solidFill>
              <a:latin typeface="+mj-lt"/>
            </a:endParaRPr>
          </a:p>
          <a:p>
            <a:pPr marL="0" indent="0" algn="just">
              <a:buNone/>
            </a:pPr>
            <a:endParaRPr lang="es-GT" dirty="0">
              <a:solidFill>
                <a:schemeClr val="bg1"/>
              </a:solidFill>
              <a:latin typeface="+mj-lt"/>
            </a:endParaRPr>
          </a:p>
        </p:txBody>
      </p:sp>
    </p:spTree>
    <p:extLst>
      <p:ext uri="{BB962C8B-B14F-4D97-AF65-F5344CB8AC3E}">
        <p14:creationId xmlns:p14="http://schemas.microsoft.com/office/powerpoint/2010/main" xmlns="" val="3378403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80000"/>
              </a:lnSpc>
              <a:spcBef>
                <a:spcPts val="0"/>
              </a:spcBef>
            </a:pPr>
            <a:r>
              <a:rPr lang="es-GT" sz="4000" b="1" dirty="0" smtClean="0">
                <a:solidFill>
                  <a:schemeClr val="tx2"/>
                </a:solidFill>
              </a:rPr>
              <a:t>EITI</a:t>
            </a:r>
            <a:endParaRPr lang="es-ES_tradnl" sz="4000" b="1" i="0" noProof="1">
              <a:solidFill>
                <a:schemeClr val="tx2"/>
              </a:solidFill>
            </a:endParaRPr>
          </a:p>
        </p:txBody>
      </p:sp>
      <p:sp>
        <p:nvSpPr>
          <p:cNvPr id="3" name="Marcador de contenido 2"/>
          <p:cNvSpPr>
            <a:spLocks noGrp="1"/>
          </p:cNvSpPr>
          <p:nvPr>
            <p:ph idx="1"/>
          </p:nvPr>
        </p:nvSpPr>
        <p:spPr>
          <a:xfrm>
            <a:off x="467544" y="1268760"/>
            <a:ext cx="8229600" cy="5184576"/>
          </a:xfrm>
        </p:spPr>
        <p:txBody>
          <a:bodyPr>
            <a:noAutofit/>
          </a:bodyPr>
          <a:lstStyle/>
          <a:p>
            <a:pPr algn="just"/>
            <a:r>
              <a:rPr lang="en-US" sz="2600" dirty="0">
                <a:solidFill>
                  <a:schemeClr val="tx2"/>
                </a:solidFill>
                <a:latin typeface="+mj-lt"/>
              </a:rPr>
              <a:t>The Extractive Industries Transparency Initiative</a:t>
            </a:r>
            <a:r>
              <a:rPr lang="es-GT" sz="2600" dirty="0">
                <a:solidFill>
                  <a:schemeClr val="tx2"/>
                </a:solidFill>
                <a:latin typeface="+mj-lt"/>
              </a:rPr>
              <a:t> </a:t>
            </a:r>
            <a:r>
              <a:rPr lang="en-US" sz="2600" dirty="0">
                <a:solidFill>
                  <a:schemeClr val="tx2"/>
                </a:solidFill>
                <a:latin typeface="+mj-lt"/>
              </a:rPr>
              <a:t/>
            </a:r>
            <a:br>
              <a:rPr lang="en-US" sz="2600" dirty="0">
                <a:solidFill>
                  <a:schemeClr val="tx2"/>
                </a:solidFill>
                <a:latin typeface="+mj-lt"/>
              </a:rPr>
            </a:br>
            <a:r>
              <a:rPr lang="en-US" sz="2600" dirty="0">
                <a:solidFill>
                  <a:schemeClr val="tx2"/>
                </a:solidFill>
                <a:latin typeface="+mj-lt"/>
              </a:rPr>
              <a:t>is a global standard for transparency in the extractive industries </a:t>
            </a:r>
            <a:r>
              <a:rPr lang="en-US" sz="2600" dirty="0" smtClean="0">
                <a:solidFill>
                  <a:schemeClr val="tx2"/>
                </a:solidFill>
                <a:latin typeface="+mj-lt"/>
              </a:rPr>
              <a:t>sector. </a:t>
            </a:r>
          </a:p>
          <a:p>
            <a:pPr algn="just"/>
            <a:r>
              <a:rPr lang="en-US" sz="2600" dirty="0" smtClean="0">
                <a:solidFill>
                  <a:schemeClr val="tx2"/>
                </a:solidFill>
                <a:latin typeface="+mj-lt"/>
              </a:rPr>
              <a:t>As </a:t>
            </a:r>
            <a:r>
              <a:rPr lang="en-US" sz="2600" dirty="0">
                <a:solidFill>
                  <a:schemeClr val="tx2"/>
                </a:solidFill>
                <a:latin typeface="+mj-lt"/>
              </a:rPr>
              <a:t>part of the institutionalization of national actions in terms of </a:t>
            </a:r>
            <a:r>
              <a:rPr lang="en-US" sz="2600" dirty="0" smtClean="0">
                <a:solidFill>
                  <a:schemeClr val="tx2"/>
                </a:solidFill>
                <a:latin typeface="+mj-lt"/>
              </a:rPr>
              <a:t>transparency, </a:t>
            </a:r>
            <a:r>
              <a:rPr lang="en-US" sz="2600" dirty="0">
                <a:solidFill>
                  <a:schemeClr val="tx2"/>
                </a:solidFill>
                <a:latin typeface="+mj-lt"/>
              </a:rPr>
              <a:t>the Government of Guatemala </a:t>
            </a:r>
            <a:r>
              <a:rPr lang="en-US" sz="2600" dirty="0" smtClean="0">
                <a:solidFill>
                  <a:schemeClr val="tx2"/>
                </a:solidFill>
                <a:latin typeface="+mj-lt"/>
              </a:rPr>
              <a:t> created on May </a:t>
            </a:r>
            <a:r>
              <a:rPr lang="en-US" sz="2600" dirty="0">
                <a:solidFill>
                  <a:schemeClr val="tx2"/>
                </a:solidFill>
                <a:latin typeface="+mj-lt"/>
              </a:rPr>
              <a:t>10, 2012 by Governmental Agreement </a:t>
            </a:r>
            <a:r>
              <a:rPr lang="en-US" sz="2600" dirty="0" smtClean="0">
                <a:solidFill>
                  <a:schemeClr val="tx2"/>
                </a:solidFill>
                <a:latin typeface="+mj-lt"/>
              </a:rPr>
              <a:t>96-2012, </a:t>
            </a:r>
            <a:r>
              <a:rPr lang="en-US" sz="2600" dirty="0">
                <a:solidFill>
                  <a:schemeClr val="tx2"/>
                </a:solidFill>
                <a:latin typeface="+mj-lt"/>
              </a:rPr>
              <a:t>the National Working Committee for the Implementation of EITI in </a:t>
            </a:r>
            <a:r>
              <a:rPr lang="en-US" sz="2600" dirty="0" smtClean="0">
                <a:solidFill>
                  <a:schemeClr val="tx2"/>
                </a:solidFill>
                <a:latin typeface="+mj-lt"/>
              </a:rPr>
              <a:t>Guatemala.</a:t>
            </a:r>
          </a:p>
          <a:p>
            <a:pPr marL="0" indent="0" algn="just">
              <a:buNone/>
            </a:pPr>
            <a:endParaRPr lang="en-US" sz="2600" dirty="0" smtClean="0">
              <a:solidFill>
                <a:schemeClr val="tx2"/>
              </a:solidFill>
              <a:latin typeface="+mj-lt"/>
            </a:endParaRPr>
          </a:p>
          <a:p>
            <a:pPr algn="just"/>
            <a:r>
              <a:rPr lang="en-US" sz="2600" dirty="0" smtClean="0">
                <a:solidFill>
                  <a:schemeClr val="tx2"/>
                </a:solidFill>
                <a:latin typeface="+mj-lt"/>
              </a:rPr>
              <a:t>Presently Guatemala </a:t>
            </a:r>
            <a:r>
              <a:rPr lang="en-US" sz="2600" dirty="0">
                <a:solidFill>
                  <a:schemeClr val="tx2"/>
                </a:solidFill>
                <a:latin typeface="+mj-lt"/>
              </a:rPr>
              <a:t>has the country achiever category .</a:t>
            </a:r>
            <a:endParaRPr lang="es-GT" sz="2600" dirty="0">
              <a:solidFill>
                <a:schemeClr val="tx2"/>
              </a:solidFill>
              <a:latin typeface="+mj-lt"/>
            </a:endParaRPr>
          </a:p>
          <a:p>
            <a:pPr algn="just"/>
            <a:endParaRPr lang="es-GT" sz="2600" dirty="0">
              <a:solidFill>
                <a:schemeClr val="bg1"/>
              </a:solidFill>
              <a:latin typeface="+mj-lt"/>
            </a:endParaRPr>
          </a:p>
        </p:txBody>
      </p:sp>
    </p:spTree>
    <p:extLst>
      <p:ext uri="{BB962C8B-B14F-4D97-AF65-F5344CB8AC3E}">
        <p14:creationId xmlns:p14="http://schemas.microsoft.com/office/powerpoint/2010/main" xmlns="" val="2974566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spcBef>
                <a:spcPts val="0"/>
              </a:spcBef>
            </a:pPr>
            <a:r>
              <a:rPr lang="es-GT" sz="4000" dirty="0"/>
              <a:t/>
            </a:r>
            <a:br>
              <a:rPr lang="es-GT" sz="4000" dirty="0"/>
            </a:br>
            <a:r>
              <a:rPr lang="es-GT" sz="4000" b="1" dirty="0">
                <a:solidFill>
                  <a:schemeClr val="tx2"/>
                </a:solidFill>
              </a:rPr>
              <a:t>Open </a:t>
            </a:r>
            <a:r>
              <a:rPr lang="es-GT" sz="4000" b="1" dirty="0" err="1">
                <a:solidFill>
                  <a:schemeClr val="tx2"/>
                </a:solidFill>
              </a:rPr>
              <a:t>Government</a:t>
            </a:r>
            <a:r>
              <a:rPr lang="es-GT" sz="4000" b="1" dirty="0">
                <a:solidFill>
                  <a:schemeClr val="tx2"/>
                </a:solidFill>
              </a:rPr>
              <a:t> </a:t>
            </a:r>
            <a:r>
              <a:rPr lang="es-GT" sz="4000" b="1" dirty="0" err="1">
                <a:solidFill>
                  <a:schemeClr val="tx2"/>
                </a:solidFill>
              </a:rPr>
              <a:t>Partnership</a:t>
            </a:r>
            <a:endParaRPr lang="es-ES_tradnl" sz="4000" b="1" noProof="1">
              <a:solidFill>
                <a:schemeClr val="tx2"/>
              </a:solidFill>
            </a:endParaRPr>
          </a:p>
        </p:txBody>
      </p:sp>
      <p:sp>
        <p:nvSpPr>
          <p:cNvPr id="3" name="Marcador de contenido 2"/>
          <p:cNvSpPr>
            <a:spLocks noGrp="1"/>
          </p:cNvSpPr>
          <p:nvPr>
            <p:ph idx="1"/>
          </p:nvPr>
        </p:nvSpPr>
        <p:spPr/>
        <p:txBody>
          <a:bodyPr>
            <a:normAutofit/>
          </a:bodyPr>
          <a:lstStyle/>
          <a:p>
            <a:pPr algn="just"/>
            <a:r>
              <a:rPr lang="en-US" dirty="0">
                <a:solidFill>
                  <a:schemeClr val="tx2"/>
                </a:solidFill>
              </a:rPr>
              <a:t>The Alliance for Open Government (</a:t>
            </a:r>
            <a:r>
              <a:rPr lang="en-US" dirty="0" smtClean="0">
                <a:solidFill>
                  <a:schemeClr val="tx2"/>
                </a:solidFill>
              </a:rPr>
              <a:t>OGP) </a:t>
            </a:r>
            <a:r>
              <a:rPr lang="en-US" dirty="0">
                <a:solidFill>
                  <a:schemeClr val="tx2"/>
                </a:solidFill>
              </a:rPr>
              <a:t>was launched in 2011 to provide an international platform for domestic reformers committed their governments </a:t>
            </a:r>
            <a:r>
              <a:rPr lang="en-US" dirty="0" smtClean="0">
                <a:solidFill>
                  <a:schemeClr val="tx2"/>
                </a:solidFill>
              </a:rPr>
              <a:t>accountable, </a:t>
            </a:r>
            <a:r>
              <a:rPr lang="en-US" dirty="0">
                <a:solidFill>
                  <a:schemeClr val="tx2"/>
                </a:solidFill>
              </a:rPr>
              <a:t>be more open and improve their responsiveness to its citizens. </a:t>
            </a:r>
            <a:endParaRPr lang="en-US" dirty="0" smtClean="0">
              <a:solidFill>
                <a:schemeClr val="tx2"/>
              </a:solidFill>
            </a:endParaRPr>
          </a:p>
          <a:p>
            <a:pPr algn="just"/>
            <a:r>
              <a:rPr lang="en-US" dirty="0" smtClean="0">
                <a:solidFill>
                  <a:schemeClr val="tx2"/>
                </a:solidFill>
              </a:rPr>
              <a:t>Guatemala </a:t>
            </a:r>
            <a:r>
              <a:rPr lang="en-US" dirty="0">
                <a:solidFill>
                  <a:schemeClr val="tx2"/>
                </a:solidFill>
              </a:rPr>
              <a:t>acceded on 27 July 2011 .</a:t>
            </a:r>
            <a:endParaRPr lang="es-GT" dirty="0">
              <a:solidFill>
                <a:schemeClr val="tx2"/>
              </a:solidFill>
              <a:latin typeface="+mj-lt"/>
            </a:endParaRPr>
          </a:p>
        </p:txBody>
      </p:sp>
    </p:spTree>
    <p:extLst>
      <p:ext uri="{BB962C8B-B14F-4D97-AF65-F5344CB8AC3E}">
        <p14:creationId xmlns:p14="http://schemas.microsoft.com/office/powerpoint/2010/main" xmlns="" val="40455271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spcBef>
                <a:spcPts val="0"/>
              </a:spcBef>
            </a:pPr>
            <a:r>
              <a:rPr lang="es-GT" sz="4000" dirty="0"/>
              <a:t/>
            </a:r>
            <a:br>
              <a:rPr lang="es-GT" sz="4000" dirty="0"/>
            </a:br>
            <a:r>
              <a:rPr lang="es-GT" sz="4000" b="1" dirty="0" err="1">
                <a:solidFill>
                  <a:schemeClr val="tx2"/>
                </a:solidFill>
              </a:rPr>
              <a:t>National</a:t>
            </a:r>
            <a:r>
              <a:rPr lang="es-GT" sz="4000" b="1" dirty="0">
                <a:solidFill>
                  <a:schemeClr val="tx2"/>
                </a:solidFill>
              </a:rPr>
              <a:t> Alliance </a:t>
            </a:r>
            <a:r>
              <a:rPr lang="es-GT" sz="4000" b="1" dirty="0" err="1">
                <a:solidFill>
                  <a:schemeClr val="tx2"/>
                </a:solidFill>
              </a:rPr>
              <a:t>for</a:t>
            </a:r>
            <a:r>
              <a:rPr lang="es-GT" sz="4000" b="1" dirty="0">
                <a:solidFill>
                  <a:schemeClr val="tx2"/>
                </a:solidFill>
              </a:rPr>
              <a:t> </a:t>
            </a:r>
            <a:r>
              <a:rPr lang="es-GT" sz="4000" b="1" dirty="0" err="1">
                <a:solidFill>
                  <a:schemeClr val="tx2"/>
                </a:solidFill>
              </a:rPr>
              <a:t>Transparency</a:t>
            </a:r>
            <a:endParaRPr lang="es-ES_tradnl" sz="4000" b="1" noProof="1">
              <a:solidFill>
                <a:schemeClr val="tx2"/>
              </a:solidFill>
            </a:endParaRPr>
          </a:p>
        </p:txBody>
      </p:sp>
      <p:sp>
        <p:nvSpPr>
          <p:cNvPr id="3" name="Marcador de contenido 2"/>
          <p:cNvSpPr>
            <a:spLocks noGrp="1"/>
          </p:cNvSpPr>
          <p:nvPr>
            <p:ph idx="1"/>
          </p:nvPr>
        </p:nvSpPr>
        <p:spPr/>
        <p:txBody>
          <a:bodyPr>
            <a:normAutofit fontScale="92500" lnSpcReduction="10000"/>
          </a:bodyPr>
          <a:lstStyle/>
          <a:p>
            <a:pPr algn="just"/>
            <a:r>
              <a:rPr lang="en-US" dirty="0" smtClean="0">
                <a:solidFill>
                  <a:schemeClr val="tx2"/>
                </a:solidFill>
              </a:rPr>
              <a:t>Formed </a:t>
            </a:r>
            <a:r>
              <a:rPr lang="en-US" dirty="0">
                <a:solidFill>
                  <a:schemeClr val="tx2"/>
                </a:solidFill>
              </a:rPr>
              <a:t>by</a:t>
            </a:r>
            <a:r>
              <a:rPr lang="en-US" dirty="0" smtClean="0">
                <a:solidFill>
                  <a:schemeClr val="tx2"/>
                </a:solidFill>
              </a:rPr>
              <a:t>: The Vice-President, the </a:t>
            </a:r>
            <a:r>
              <a:rPr lang="en-US" dirty="0">
                <a:solidFill>
                  <a:schemeClr val="tx2"/>
                </a:solidFill>
              </a:rPr>
              <a:t>Public Ministry</a:t>
            </a:r>
            <a:r>
              <a:rPr lang="en-US" dirty="0" smtClean="0">
                <a:solidFill>
                  <a:schemeClr val="tx2"/>
                </a:solidFill>
              </a:rPr>
              <a:t>, the </a:t>
            </a:r>
            <a:r>
              <a:rPr lang="en-US" dirty="0">
                <a:solidFill>
                  <a:schemeClr val="tx2"/>
                </a:solidFill>
              </a:rPr>
              <a:t>Ministry of Foreign Affairs, </a:t>
            </a:r>
            <a:r>
              <a:rPr lang="en-US" dirty="0" smtClean="0">
                <a:solidFill>
                  <a:schemeClr val="tx2"/>
                </a:solidFill>
              </a:rPr>
              <a:t>the Attorney </a:t>
            </a:r>
            <a:r>
              <a:rPr lang="en-US" dirty="0">
                <a:solidFill>
                  <a:schemeClr val="tx2"/>
                </a:solidFill>
              </a:rPr>
              <a:t>General's </a:t>
            </a:r>
            <a:r>
              <a:rPr lang="en-US" dirty="0" smtClean="0">
                <a:solidFill>
                  <a:schemeClr val="tx2"/>
                </a:solidFill>
              </a:rPr>
              <a:t>Office, the Office </a:t>
            </a:r>
            <a:r>
              <a:rPr lang="en-US" dirty="0">
                <a:solidFill>
                  <a:schemeClr val="tx2"/>
                </a:solidFill>
              </a:rPr>
              <a:t>of Human Rights and the Organization of Citizen </a:t>
            </a:r>
            <a:r>
              <a:rPr lang="en-US" dirty="0" smtClean="0">
                <a:solidFill>
                  <a:schemeClr val="tx2"/>
                </a:solidFill>
              </a:rPr>
              <a:t>Action of Guatemala.</a:t>
            </a:r>
          </a:p>
          <a:p>
            <a:pPr algn="just"/>
            <a:r>
              <a:rPr lang="en-US" dirty="0" smtClean="0">
                <a:solidFill>
                  <a:schemeClr val="tx2"/>
                </a:solidFill>
              </a:rPr>
              <a:t>It </a:t>
            </a:r>
            <a:r>
              <a:rPr lang="en-US" dirty="0">
                <a:solidFill>
                  <a:schemeClr val="tx2"/>
                </a:solidFill>
              </a:rPr>
              <a:t>comes with the mission of overseeing public </a:t>
            </a:r>
            <a:r>
              <a:rPr lang="en-US" dirty="0" smtClean="0">
                <a:solidFill>
                  <a:schemeClr val="tx2"/>
                </a:solidFill>
              </a:rPr>
              <a:t>funds, </a:t>
            </a:r>
            <a:r>
              <a:rPr lang="en-US" dirty="0">
                <a:solidFill>
                  <a:schemeClr val="tx2"/>
                </a:solidFill>
              </a:rPr>
              <a:t>in order to take more appropriate action to combat corruption through strict compliance with the Government Procurement Law and the Law on Access to Public Information </a:t>
            </a:r>
            <a:r>
              <a:rPr lang="en-US" dirty="0" smtClean="0">
                <a:solidFill>
                  <a:schemeClr val="tx2"/>
                </a:solidFill>
              </a:rPr>
              <a:t>measures.</a:t>
            </a:r>
            <a:endParaRPr lang="es-GT" dirty="0">
              <a:solidFill>
                <a:schemeClr val="tx2"/>
              </a:solidFill>
              <a:latin typeface="+mj-lt"/>
            </a:endParaRPr>
          </a:p>
        </p:txBody>
      </p:sp>
    </p:spTree>
    <p:extLst>
      <p:ext uri="{BB962C8B-B14F-4D97-AF65-F5344CB8AC3E}">
        <p14:creationId xmlns:p14="http://schemas.microsoft.com/office/powerpoint/2010/main" xmlns="" val="39127574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80000"/>
              </a:lnSpc>
              <a:spcBef>
                <a:spcPts val="0"/>
              </a:spcBef>
            </a:pPr>
            <a:r>
              <a:rPr lang="es-GT" sz="4000" dirty="0"/>
              <a:t/>
            </a:r>
            <a:br>
              <a:rPr lang="es-GT" sz="4000" dirty="0"/>
            </a:br>
            <a:r>
              <a:rPr lang="es-GT" sz="4000" b="1" dirty="0">
                <a:solidFill>
                  <a:schemeClr val="tx2"/>
                </a:solidFill>
              </a:rPr>
              <a:t>Links of </a:t>
            </a:r>
            <a:r>
              <a:rPr lang="es-GT" sz="4000" b="1" dirty="0" err="1">
                <a:solidFill>
                  <a:schemeClr val="tx2"/>
                </a:solidFill>
              </a:rPr>
              <a:t>interest</a:t>
            </a:r>
            <a:endParaRPr lang="es-ES_tradnl" sz="4000" b="1" noProof="1">
              <a:solidFill>
                <a:schemeClr val="tx2"/>
              </a:solidFill>
            </a:endParaRPr>
          </a:p>
        </p:txBody>
      </p:sp>
    </p:spTree>
    <p:extLst>
      <p:ext uri="{BB962C8B-B14F-4D97-AF65-F5344CB8AC3E}">
        <p14:creationId xmlns:p14="http://schemas.microsoft.com/office/powerpoint/2010/main" xmlns="" val="4466445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467544" y="476672"/>
            <a:ext cx="8229600" cy="6120680"/>
          </a:xfrm>
        </p:spPr>
        <p:txBody>
          <a:bodyPr>
            <a:noAutofit/>
          </a:bodyPr>
          <a:lstStyle/>
          <a:p>
            <a:pPr marL="0" indent="0" algn="just">
              <a:buNone/>
            </a:pPr>
            <a:r>
              <a:rPr lang="es-GT" sz="1400" b="1" dirty="0" err="1" smtClean="0">
                <a:solidFill>
                  <a:schemeClr val="tx2"/>
                </a:solidFill>
                <a:latin typeface="+mj-lt"/>
              </a:rPr>
              <a:t>Ministry</a:t>
            </a:r>
            <a:r>
              <a:rPr lang="es-GT" sz="1400" b="1" dirty="0" smtClean="0">
                <a:solidFill>
                  <a:schemeClr val="tx2"/>
                </a:solidFill>
                <a:latin typeface="+mj-lt"/>
              </a:rPr>
              <a:t> of </a:t>
            </a:r>
            <a:r>
              <a:rPr lang="es-GT" sz="1400" b="1" dirty="0" err="1" smtClean="0">
                <a:solidFill>
                  <a:schemeClr val="tx2"/>
                </a:solidFill>
                <a:latin typeface="+mj-lt"/>
              </a:rPr>
              <a:t>Economy</a:t>
            </a:r>
            <a:endParaRPr lang="es-GT" sz="1400" b="1" dirty="0" smtClean="0">
              <a:solidFill>
                <a:schemeClr val="tx2"/>
              </a:solidFill>
              <a:latin typeface="+mj-lt"/>
            </a:endParaRPr>
          </a:p>
          <a:p>
            <a:pPr marL="0" indent="0" algn="just">
              <a:buNone/>
            </a:pPr>
            <a:r>
              <a:rPr lang="es-GT" sz="1400" dirty="0" smtClean="0">
                <a:solidFill>
                  <a:schemeClr val="tx2"/>
                </a:solidFill>
                <a:latin typeface="+mj-lt"/>
                <a:hlinkClick r:id="rId3"/>
              </a:rPr>
              <a:t>www.mineco.gob.gt</a:t>
            </a:r>
            <a:r>
              <a:rPr lang="es-GT" sz="1400" dirty="0" smtClean="0">
                <a:solidFill>
                  <a:schemeClr val="tx2"/>
                </a:solidFill>
                <a:latin typeface="+mj-lt"/>
              </a:rPr>
              <a:t>,  PBX (502) 2412-0200.</a:t>
            </a:r>
          </a:p>
          <a:p>
            <a:pPr marL="0" indent="0" algn="just">
              <a:buNone/>
            </a:pPr>
            <a:endParaRPr lang="es-GT" sz="1400" b="1" dirty="0" smtClean="0">
              <a:solidFill>
                <a:schemeClr val="tx2"/>
              </a:solidFill>
              <a:latin typeface="+mj-lt"/>
            </a:endParaRPr>
          </a:p>
          <a:p>
            <a:pPr marL="0" indent="0" algn="just">
              <a:buNone/>
            </a:pPr>
            <a:r>
              <a:rPr lang="en-US" sz="1400" b="1" dirty="0">
                <a:solidFill>
                  <a:schemeClr val="tx2"/>
                </a:solidFill>
                <a:latin typeface="+mj-lt"/>
              </a:rPr>
              <a:t>Administration Office of Foreign Trade of the Ministry of Economy</a:t>
            </a:r>
          </a:p>
          <a:p>
            <a:pPr marL="0" indent="0" algn="just">
              <a:buNone/>
            </a:pPr>
            <a:r>
              <a:rPr lang="es-GT" sz="1400" dirty="0" smtClean="0">
                <a:solidFill>
                  <a:schemeClr val="tx2"/>
                </a:solidFill>
                <a:latin typeface="+mj-lt"/>
                <a:hlinkClick r:id="rId4"/>
              </a:rPr>
              <a:t>http</a:t>
            </a:r>
            <a:r>
              <a:rPr lang="es-GT" sz="1400" dirty="0">
                <a:solidFill>
                  <a:schemeClr val="tx2"/>
                </a:solidFill>
                <a:latin typeface="+mj-lt"/>
                <a:hlinkClick r:id="rId4"/>
              </a:rPr>
              <a:t>://portaldace.mineco.gob.gt</a:t>
            </a:r>
            <a:r>
              <a:rPr lang="es-GT" sz="1400" dirty="0">
                <a:solidFill>
                  <a:schemeClr val="tx2"/>
                </a:solidFill>
                <a:latin typeface="+mj-lt"/>
              </a:rPr>
              <a:t>, PBX (502) 24120200.</a:t>
            </a:r>
          </a:p>
          <a:p>
            <a:pPr marL="0" indent="0" algn="just">
              <a:buNone/>
            </a:pPr>
            <a:endParaRPr lang="es-GT" sz="1400" b="1" dirty="0" smtClean="0">
              <a:solidFill>
                <a:schemeClr val="tx2"/>
              </a:solidFill>
              <a:latin typeface="+mj-lt"/>
            </a:endParaRPr>
          </a:p>
          <a:p>
            <a:pPr marL="0" indent="0" algn="just">
              <a:buNone/>
            </a:pPr>
            <a:r>
              <a:rPr lang="es-GT" sz="1400" b="1" dirty="0" smtClean="0">
                <a:solidFill>
                  <a:schemeClr val="tx2"/>
                </a:solidFill>
                <a:latin typeface="+mj-lt"/>
              </a:rPr>
              <a:t>Bank of Guatemala </a:t>
            </a:r>
          </a:p>
          <a:p>
            <a:pPr marL="0" indent="0" algn="just">
              <a:buNone/>
            </a:pPr>
            <a:r>
              <a:rPr lang="es-GT" sz="1400" dirty="0" smtClean="0">
                <a:solidFill>
                  <a:schemeClr val="tx2"/>
                </a:solidFill>
                <a:latin typeface="+mj-lt"/>
                <a:hlinkClick r:id="rId5"/>
              </a:rPr>
              <a:t>www.banguat.gob.gt</a:t>
            </a:r>
            <a:r>
              <a:rPr lang="es-GT" sz="1400" dirty="0" smtClean="0">
                <a:solidFill>
                  <a:schemeClr val="tx2"/>
                </a:solidFill>
                <a:latin typeface="+mj-lt"/>
              </a:rPr>
              <a:t>, PBX (502) 2429-6000 </a:t>
            </a:r>
          </a:p>
          <a:p>
            <a:pPr marL="0" indent="0" algn="just">
              <a:buNone/>
            </a:pPr>
            <a:endParaRPr lang="es-GT" sz="1400" dirty="0">
              <a:solidFill>
                <a:schemeClr val="tx2"/>
              </a:solidFill>
              <a:latin typeface="+mj-lt"/>
            </a:endParaRPr>
          </a:p>
          <a:p>
            <a:pPr marL="0" indent="0" algn="just">
              <a:buNone/>
            </a:pPr>
            <a:r>
              <a:rPr lang="es-GT" sz="1400" b="1" dirty="0">
                <a:solidFill>
                  <a:schemeClr val="tx2"/>
                </a:solidFill>
                <a:latin typeface="+mj-lt"/>
              </a:rPr>
              <a:t>Asisehace.gt</a:t>
            </a:r>
            <a:r>
              <a:rPr lang="es-GT" sz="1400" dirty="0">
                <a:solidFill>
                  <a:schemeClr val="tx2"/>
                </a:solidFill>
                <a:latin typeface="+mj-lt"/>
              </a:rPr>
              <a:t> Es una herramienta que brinda información sobre los distintos trámites administrativos en las instituciones del país, con el fin de atraer oportunidades de inversión y mejorar los indicadores de competitividad a nivel internacional.</a:t>
            </a:r>
          </a:p>
          <a:p>
            <a:pPr marL="0" indent="0" algn="just">
              <a:buNone/>
            </a:pPr>
            <a:r>
              <a:rPr lang="es-GT" sz="1400" dirty="0">
                <a:solidFill>
                  <a:schemeClr val="tx2"/>
                </a:solidFill>
                <a:latin typeface="+mj-lt"/>
                <a:hlinkClick r:id="rId6"/>
              </a:rPr>
              <a:t>http://guatemala.eregulations.org</a:t>
            </a:r>
            <a:r>
              <a:rPr lang="es-GT" sz="1400" dirty="0">
                <a:solidFill>
                  <a:schemeClr val="tx2"/>
                </a:solidFill>
                <a:latin typeface="+mj-lt"/>
              </a:rPr>
              <a:t>, </a:t>
            </a:r>
            <a:endParaRPr lang="es-GT" sz="1400" dirty="0" smtClean="0">
              <a:solidFill>
                <a:schemeClr val="tx2"/>
              </a:solidFill>
              <a:latin typeface="+mj-lt"/>
            </a:endParaRPr>
          </a:p>
          <a:p>
            <a:pPr marL="0" indent="0" algn="just">
              <a:buNone/>
            </a:pPr>
            <a:endParaRPr lang="es-GT" sz="1400" dirty="0">
              <a:solidFill>
                <a:schemeClr val="tx2"/>
              </a:solidFill>
              <a:latin typeface="+mj-lt"/>
            </a:endParaRPr>
          </a:p>
          <a:p>
            <a:pPr marL="0" indent="0" algn="just">
              <a:buNone/>
            </a:pPr>
            <a:r>
              <a:rPr lang="es-GT" sz="1400" dirty="0"/>
              <a:t/>
            </a:r>
            <a:br>
              <a:rPr lang="es-GT" sz="1400" dirty="0"/>
            </a:br>
            <a:r>
              <a:rPr lang="es-GT" sz="1400" b="1" dirty="0" err="1">
                <a:solidFill>
                  <a:schemeClr val="tx2"/>
                </a:solidFill>
                <a:latin typeface="+mj-lt"/>
              </a:rPr>
              <a:t>Superintendency</a:t>
            </a:r>
            <a:r>
              <a:rPr lang="es-GT" sz="1400" b="1" dirty="0">
                <a:solidFill>
                  <a:schemeClr val="tx2"/>
                </a:solidFill>
                <a:latin typeface="+mj-lt"/>
              </a:rPr>
              <a:t> of </a:t>
            </a:r>
            <a:r>
              <a:rPr lang="es-GT" sz="1400" b="1" dirty="0" err="1">
                <a:solidFill>
                  <a:schemeClr val="tx2"/>
                </a:solidFill>
                <a:latin typeface="+mj-lt"/>
              </a:rPr>
              <a:t>Tax</a:t>
            </a:r>
            <a:r>
              <a:rPr lang="es-GT" sz="1400" b="1" dirty="0">
                <a:solidFill>
                  <a:schemeClr val="tx2"/>
                </a:solidFill>
                <a:latin typeface="+mj-lt"/>
              </a:rPr>
              <a:t> </a:t>
            </a:r>
            <a:r>
              <a:rPr lang="es-GT" sz="1400" b="1" dirty="0" err="1">
                <a:solidFill>
                  <a:schemeClr val="tx2"/>
                </a:solidFill>
                <a:latin typeface="+mj-lt"/>
              </a:rPr>
              <a:t>Administration</a:t>
            </a:r>
            <a:endParaRPr lang="es-GT" sz="1400" b="1" dirty="0">
              <a:solidFill>
                <a:schemeClr val="tx2"/>
              </a:solidFill>
              <a:latin typeface="+mj-lt"/>
            </a:endParaRPr>
          </a:p>
          <a:p>
            <a:pPr marL="0" indent="0" algn="just">
              <a:buNone/>
            </a:pPr>
            <a:r>
              <a:rPr lang="es-GT" sz="1400" dirty="0" smtClean="0">
                <a:solidFill>
                  <a:schemeClr val="tx2"/>
                </a:solidFill>
                <a:latin typeface="+mj-lt"/>
                <a:hlinkClick r:id="rId7"/>
              </a:rPr>
              <a:t>www.sat.gob.gt</a:t>
            </a:r>
            <a:r>
              <a:rPr lang="es-GT" sz="1400" dirty="0">
                <a:solidFill>
                  <a:schemeClr val="tx2"/>
                </a:solidFill>
                <a:latin typeface="+mj-lt"/>
              </a:rPr>
              <a:t>, PBX (502) </a:t>
            </a:r>
            <a:r>
              <a:rPr lang="es-GT" sz="1400" dirty="0" smtClean="0">
                <a:solidFill>
                  <a:schemeClr val="tx2"/>
                </a:solidFill>
                <a:latin typeface="+mj-lt"/>
              </a:rPr>
              <a:t>2329-7070</a:t>
            </a:r>
          </a:p>
          <a:p>
            <a:pPr marL="0" indent="0" algn="just">
              <a:buNone/>
            </a:pPr>
            <a:endParaRPr lang="es-GT" sz="1400" b="1" dirty="0">
              <a:solidFill>
                <a:schemeClr val="tx2"/>
              </a:solidFill>
              <a:latin typeface="+mj-lt"/>
            </a:endParaRPr>
          </a:p>
          <a:p>
            <a:pPr marL="0" indent="0" algn="just">
              <a:buNone/>
            </a:pPr>
            <a:r>
              <a:rPr lang="en-US" sz="1400" b="1" dirty="0">
                <a:solidFill>
                  <a:schemeClr val="tx2"/>
                </a:solidFill>
                <a:latin typeface="+mj-lt"/>
              </a:rPr>
              <a:t>Vice-Ministry of Animal Health and Regulations -VISAR- the Ministry of Agriculture , Livestock and </a:t>
            </a:r>
            <a:r>
              <a:rPr lang="en-US" sz="1400" b="1" dirty="0" smtClean="0">
                <a:solidFill>
                  <a:schemeClr val="tx2"/>
                </a:solidFill>
                <a:latin typeface="+mj-lt"/>
              </a:rPr>
              <a:t>Food</a:t>
            </a:r>
          </a:p>
          <a:p>
            <a:pPr marL="0" indent="0" algn="just">
              <a:buNone/>
            </a:pPr>
            <a:r>
              <a:rPr lang="es-GT" sz="1400" b="1" dirty="0" smtClean="0">
                <a:solidFill>
                  <a:schemeClr val="tx2"/>
                </a:solidFill>
                <a:latin typeface="+mj-lt"/>
                <a:hlinkClick r:id="rId8"/>
              </a:rPr>
              <a:t>http</a:t>
            </a:r>
            <a:r>
              <a:rPr lang="es-GT" sz="1400" b="1" dirty="0">
                <a:solidFill>
                  <a:schemeClr val="tx2"/>
                </a:solidFill>
                <a:latin typeface="+mj-lt"/>
                <a:hlinkClick r:id="rId8"/>
              </a:rPr>
              <a:t>://visar.maga.gob.gt</a:t>
            </a:r>
            <a:r>
              <a:rPr lang="es-GT" sz="1400" dirty="0">
                <a:solidFill>
                  <a:schemeClr val="tx2"/>
                </a:solidFill>
                <a:latin typeface="+mj-lt"/>
              </a:rPr>
              <a:t>, </a:t>
            </a:r>
          </a:p>
          <a:p>
            <a:pPr marL="0" indent="0" algn="just">
              <a:buNone/>
            </a:pPr>
            <a:r>
              <a:rPr lang="es-GT" sz="1400" dirty="0">
                <a:solidFill>
                  <a:schemeClr val="tx2"/>
                </a:solidFill>
                <a:latin typeface="+mj-lt"/>
              </a:rPr>
              <a:t>PBX (502) </a:t>
            </a:r>
            <a:r>
              <a:rPr lang="es-GT" sz="1400" dirty="0" smtClean="0">
                <a:solidFill>
                  <a:schemeClr val="tx2"/>
                </a:solidFill>
                <a:latin typeface="+mj-lt"/>
              </a:rPr>
              <a:t>2413-7000</a:t>
            </a:r>
          </a:p>
          <a:p>
            <a:pPr marL="0" indent="0" algn="just">
              <a:buNone/>
            </a:pPr>
            <a:endParaRPr lang="es-GT" sz="1400" dirty="0">
              <a:solidFill>
                <a:schemeClr val="tx2"/>
              </a:solidFill>
              <a:latin typeface="+mj-lt"/>
            </a:endParaRPr>
          </a:p>
          <a:p>
            <a:pPr marL="0" indent="0" algn="just">
              <a:buNone/>
            </a:pPr>
            <a:r>
              <a:rPr lang="es-GT" sz="1400" b="1" dirty="0">
                <a:solidFill>
                  <a:schemeClr val="tx2"/>
                </a:solidFill>
              </a:rPr>
              <a:t>Invest In Guatemala </a:t>
            </a:r>
          </a:p>
          <a:p>
            <a:pPr marL="0" indent="0" algn="just">
              <a:buNone/>
            </a:pPr>
            <a:r>
              <a:rPr lang="es-GT" sz="1400" dirty="0">
                <a:solidFill>
                  <a:schemeClr val="tx2"/>
                </a:solidFill>
                <a:hlinkClick r:id="rId9"/>
              </a:rPr>
              <a:t>www.investinguatemala.org</a:t>
            </a:r>
            <a:r>
              <a:rPr lang="es-GT" sz="1400" dirty="0">
                <a:solidFill>
                  <a:schemeClr val="tx2"/>
                </a:solidFill>
              </a:rPr>
              <a:t>, PBX (502) 2421-2464 y </a:t>
            </a:r>
            <a:r>
              <a:rPr lang="es-GT" sz="1400" dirty="0" smtClean="0">
                <a:solidFill>
                  <a:schemeClr val="tx2"/>
                </a:solidFill>
              </a:rPr>
              <a:t>2421-2490</a:t>
            </a:r>
            <a:endParaRPr lang="es-GT" sz="1400" dirty="0">
              <a:solidFill>
                <a:schemeClr val="tx2"/>
              </a:solidFill>
              <a:latin typeface="+mj-lt"/>
            </a:endParaRPr>
          </a:p>
          <a:p>
            <a:pPr marL="0" indent="0" algn="just">
              <a:buNone/>
            </a:pPr>
            <a:endParaRPr lang="es-GT" sz="1400" dirty="0" smtClean="0">
              <a:solidFill>
                <a:schemeClr val="bg1"/>
              </a:solidFill>
              <a:latin typeface="+mj-lt"/>
            </a:endParaRPr>
          </a:p>
          <a:p>
            <a:pPr marL="365760" lvl="1" indent="0" algn="just">
              <a:buNone/>
            </a:pPr>
            <a:endParaRPr lang="es-GT" sz="800" dirty="0">
              <a:latin typeface="+mj-lt"/>
            </a:endParaRPr>
          </a:p>
        </p:txBody>
      </p:sp>
    </p:spTree>
    <p:extLst>
      <p:ext uri="{BB962C8B-B14F-4D97-AF65-F5344CB8AC3E}">
        <p14:creationId xmlns:p14="http://schemas.microsoft.com/office/powerpoint/2010/main" xmlns="" val="7208456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323528" y="260648"/>
            <a:ext cx="8679180" cy="6408712"/>
          </a:xfrm>
        </p:spPr>
        <p:txBody>
          <a:bodyPr>
            <a:noAutofit/>
          </a:bodyPr>
          <a:lstStyle/>
          <a:p>
            <a:pPr marL="0" indent="0" algn="just">
              <a:buNone/>
            </a:pPr>
            <a:r>
              <a:rPr lang="es-GT" sz="1500" b="1" dirty="0" err="1" smtClean="0">
                <a:solidFill>
                  <a:schemeClr val="tx2"/>
                </a:solidFill>
                <a:latin typeface="+mj-lt"/>
              </a:rPr>
              <a:t>Guatemalan</a:t>
            </a:r>
            <a:r>
              <a:rPr lang="es-GT" sz="1500" b="1" dirty="0" smtClean="0">
                <a:solidFill>
                  <a:schemeClr val="tx2"/>
                </a:solidFill>
                <a:latin typeface="+mj-lt"/>
              </a:rPr>
              <a:t> </a:t>
            </a:r>
            <a:r>
              <a:rPr lang="es-GT" sz="1500" b="1" dirty="0" err="1" smtClean="0">
                <a:solidFill>
                  <a:schemeClr val="tx2"/>
                </a:solidFill>
                <a:latin typeface="+mj-lt"/>
              </a:rPr>
              <a:t>Exporters</a:t>
            </a:r>
            <a:r>
              <a:rPr lang="es-GT" sz="1500" b="1" dirty="0" smtClean="0">
                <a:solidFill>
                  <a:schemeClr val="tx2"/>
                </a:solidFill>
                <a:latin typeface="+mj-lt"/>
              </a:rPr>
              <a:t> </a:t>
            </a:r>
            <a:r>
              <a:rPr lang="es-GT" sz="1500" b="1" dirty="0" err="1" smtClean="0">
                <a:solidFill>
                  <a:schemeClr val="tx2"/>
                </a:solidFill>
                <a:latin typeface="+mj-lt"/>
              </a:rPr>
              <a:t>Association</a:t>
            </a:r>
            <a:endParaRPr lang="es-GT" sz="1500" b="1" dirty="0">
              <a:solidFill>
                <a:schemeClr val="tx2"/>
              </a:solidFill>
              <a:latin typeface="+mj-lt"/>
            </a:endParaRPr>
          </a:p>
          <a:p>
            <a:pPr marL="0" indent="0" algn="just">
              <a:buNone/>
            </a:pPr>
            <a:r>
              <a:rPr lang="es-GT" sz="1500" dirty="0" smtClean="0">
                <a:solidFill>
                  <a:schemeClr val="tx2"/>
                </a:solidFill>
                <a:latin typeface="+mj-lt"/>
                <a:hlinkClick r:id="rId3"/>
              </a:rPr>
              <a:t>www.export.com.gt</a:t>
            </a:r>
            <a:r>
              <a:rPr lang="es-GT" sz="1500" dirty="0" smtClean="0">
                <a:solidFill>
                  <a:schemeClr val="tx2"/>
                </a:solidFill>
                <a:latin typeface="+mj-lt"/>
              </a:rPr>
              <a:t>, PBX 2422-3400</a:t>
            </a:r>
          </a:p>
          <a:p>
            <a:pPr marL="0" indent="0" algn="just">
              <a:buNone/>
            </a:pPr>
            <a:endParaRPr lang="es-GT" sz="1500" dirty="0">
              <a:solidFill>
                <a:schemeClr val="tx2"/>
              </a:solidFill>
              <a:latin typeface="+mj-lt"/>
            </a:endParaRPr>
          </a:p>
          <a:p>
            <a:pPr marL="0" indent="0" algn="just">
              <a:buNone/>
            </a:pPr>
            <a:r>
              <a:rPr lang="en-US" sz="1500" b="1" dirty="0">
                <a:solidFill>
                  <a:schemeClr val="tx2"/>
                </a:solidFill>
                <a:latin typeface="+mj-lt"/>
              </a:rPr>
              <a:t>Coordinating Committee of Agricultural, Commercial , Industrial and Financial -CACIF-</a:t>
            </a:r>
          </a:p>
          <a:p>
            <a:pPr marL="0" indent="0" algn="just">
              <a:buNone/>
            </a:pPr>
            <a:r>
              <a:rPr lang="es-GT" sz="1500" dirty="0" smtClean="0">
                <a:solidFill>
                  <a:schemeClr val="tx2"/>
                </a:solidFill>
                <a:latin typeface="+mj-lt"/>
                <a:hlinkClick r:id="rId4"/>
              </a:rPr>
              <a:t>www.cacif.org.gt</a:t>
            </a:r>
            <a:r>
              <a:rPr lang="es-GT" sz="1500" dirty="0">
                <a:solidFill>
                  <a:schemeClr val="tx2"/>
                </a:solidFill>
                <a:latin typeface="+mj-lt"/>
              </a:rPr>
              <a:t>, PBX (502) 2201-0000 </a:t>
            </a:r>
          </a:p>
          <a:p>
            <a:pPr marL="0" indent="0" algn="just">
              <a:buNone/>
            </a:pPr>
            <a:endParaRPr lang="es-GT" sz="1500" b="1" dirty="0">
              <a:solidFill>
                <a:schemeClr val="tx2"/>
              </a:solidFill>
              <a:latin typeface="+mj-lt"/>
            </a:endParaRPr>
          </a:p>
          <a:p>
            <a:pPr marL="0" indent="0" algn="just">
              <a:buNone/>
            </a:pPr>
            <a:r>
              <a:rPr lang="en-US" sz="1500" b="1" dirty="0" smtClean="0">
                <a:solidFill>
                  <a:schemeClr val="tx2"/>
                </a:solidFill>
                <a:latin typeface="+mj-lt"/>
              </a:rPr>
              <a:t>Commercial </a:t>
            </a:r>
            <a:r>
              <a:rPr lang="en-US" sz="1500" b="1" dirty="0">
                <a:solidFill>
                  <a:schemeClr val="tx2"/>
                </a:solidFill>
                <a:latin typeface="+mj-lt"/>
              </a:rPr>
              <a:t>Attaches , Investment and </a:t>
            </a:r>
            <a:r>
              <a:rPr lang="en-US" sz="1500" b="1" dirty="0" smtClean="0">
                <a:solidFill>
                  <a:schemeClr val="tx2"/>
                </a:solidFill>
                <a:latin typeface="+mj-lt"/>
              </a:rPr>
              <a:t>Tourism Program </a:t>
            </a:r>
            <a:r>
              <a:rPr lang="en-US" sz="1500" b="1" dirty="0">
                <a:solidFill>
                  <a:schemeClr val="tx2"/>
                </a:solidFill>
                <a:latin typeface="+mj-lt"/>
              </a:rPr>
              <a:t>-PACIT-</a:t>
            </a:r>
          </a:p>
          <a:p>
            <a:pPr marL="0" indent="0" algn="just">
              <a:buNone/>
            </a:pPr>
            <a:r>
              <a:rPr lang="es-GT" sz="1500" b="1" dirty="0" smtClean="0">
                <a:solidFill>
                  <a:schemeClr val="tx2"/>
                </a:solidFill>
                <a:latin typeface="+mj-lt"/>
                <a:hlinkClick r:id="rId5"/>
              </a:rPr>
              <a:t>yaguilar.pacitguate@gmail.com</a:t>
            </a:r>
            <a:r>
              <a:rPr lang="es-GT" sz="1500" b="1" dirty="0">
                <a:solidFill>
                  <a:schemeClr val="tx2"/>
                </a:solidFill>
                <a:latin typeface="+mj-lt"/>
              </a:rPr>
              <a:t>, </a:t>
            </a:r>
          </a:p>
          <a:p>
            <a:pPr marL="0" indent="0">
              <a:buNone/>
            </a:pPr>
            <a:r>
              <a:rPr lang="es-GT" sz="1500" dirty="0">
                <a:solidFill>
                  <a:schemeClr val="tx2"/>
                </a:solidFill>
                <a:latin typeface="+mj-lt"/>
              </a:rPr>
              <a:t>PBX  (502) 2422-3400 Ext: </a:t>
            </a:r>
            <a:r>
              <a:rPr lang="es-GT" sz="1500" dirty="0" smtClean="0">
                <a:solidFill>
                  <a:schemeClr val="tx2"/>
                </a:solidFill>
                <a:latin typeface="+mj-lt"/>
              </a:rPr>
              <a:t>3405</a:t>
            </a:r>
            <a:r>
              <a:rPr lang="es-GT" sz="1600" dirty="0"/>
              <a:t/>
            </a:r>
            <a:br>
              <a:rPr lang="es-GT" sz="1600" dirty="0"/>
            </a:br>
            <a:r>
              <a:rPr lang="es-GT" sz="1500" b="1" dirty="0" err="1">
                <a:solidFill>
                  <a:schemeClr val="tx2"/>
                </a:solidFill>
                <a:latin typeface="+mj-lt"/>
              </a:rPr>
              <a:t>Commercial</a:t>
            </a:r>
            <a:r>
              <a:rPr lang="es-GT" sz="1500" b="1" dirty="0">
                <a:solidFill>
                  <a:schemeClr val="tx2"/>
                </a:solidFill>
                <a:latin typeface="+mj-lt"/>
              </a:rPr>
              <a:t> </a:t>
            </a:r>
            <a:r>
              <a:rPr lang="es-GT" sz="1500" b="1" dirty="0" err="1">
                <a:solidFill>
                  <a:schemeClr val="tx2"/>
                </a:solidFill>
                <a:latin typeface="+mj-lt"/>
              </a:rPr>
              <a:t>offices</a:t>
            </a:r>
            <a:r>
              <a:rPr lang="es-GT" sz="1500" b="1" dirty="0">
                <a:solidFill>
                  <a:schemeClr val="tx2"/>
                </a:solidFill>
                <a:latin typeface="+mj-lt"/>
              </a:rPr>
              <a:t> </a:t>
            </a:r>
            <a:r>
              <a:rPr lang="es-GT" sz="1500" b="1" dirty="0" err="1">
                <a:solidFill>
                  <a:schemeClr val="tx2"/>
                </a:solidFill>
                <a:latin typeface="+mj-lt"/>
              </a:rPr>
              <a:t>abroad</a:t>
            </a:r>
            <a:r>
              <a:rPr lang="es-GT" sz="1500" b="1" dirty="0">
                <a:solidFill>
                  <a:schemeClr val="tx2"/>
                </a:solidFill>
                <a:latin typeface="+mj-lt"/>
              </a:rPr>
              <a:t> :</a:t>
            </a:r>
          </a:p>
          <a:p>
            <a:pPr marL="0" indent="0" algn="just">
              <a:buNone/>
            </a:pPr>
            <a:r>
              <a:rPr lang="es-GT" sz="1500" dirty="0" err="1" smtClean="0">
                <a:solidFill>
                  <a:schemeClr val="tx2"/>
                </a:solidFill>
                <a:latin typeface="+mj-lt"/>
              </a:rPr>
              <a:t>Call</a:t>
            </a:r>
            <a:r>
              <a:rPr lang="es-GT" sz="1500" dirty="0" smtClean="0">
                <a:solidFill>
                  <a:schemeClr val="tx2"/>
                </a:solidFill>
                <a:latin typeface="+mj-lt"/>
              </a:rPr>
              <a:t> </a:t>
            </a:r>
            <a:r>
              <a:rPr lang="es-GT" sz="1500" dirty="0">
                <a:solidFill>
                  <a:schemeClr val="tx2"/>
                </a:solidFill>
                <a:latin typeface="+mj-lt"/>
              </a:rPr>
              <a:t>Center: (502) 2414-4446</a:t>
            </a:r>
          </a:p>
          <a:p>
            <a:pPr marL="0" indent="0" algn="just">
              <a:buNone/>
            </a:pPr>
            <a:r>
              <a:rPr lang="en-US" sz="1600" dirty="0"/>
              <a:t/>
            </a:r>
            <a:br>
              <a:rPr lang="en-US" sz="1600" dirty="0"/>
            </a:br>
            <a:r>
              <a:rPr lang="en-US" sz="1500" b="1" dirty="0">
                <a:solidFill>
                  <a:schemeClr val="tx2"/>
                </a:solidFill>
                <a:latin typeface="+mj-lt"/>
              </a:rPr>
              <a:t>Guatemala Chamber of Industry </a:t>
            </a:r>
          </a:p>
          <a:p>
            <a:pPr marL="0" indent="0" algn="just">
              <a:buNone/>
            </a:pPr>
            <a:r>
              <a:rPr lang="es-GT" sz="1500" dirty="0" smtClean="0">
                <a:solidFill>
                  <a:schemeClr val="tx2"/>
                </a:solidFill>
                <a:latin typeface="+mj-lt"/>
                <a:hlinkClick r:id="rId6"/>
              </a:rPr>
              <a:t>www.industriaguate.com</a:t>
            </a:r>
            <a:r>
              <a:rPr lang="es-GT" sz="1500" dirty="0" smtClean="0">
                <a:solidFill>
                  <a:schemeClr val="tx2"/>
                </a:solidFill>
                <a:latin typeface="+mj-lt"/>
              </a:rPr>
              <a:t> </a:t>
            </a:r>
            <a:r>
              <a:rPr lang="es-GT" sz="1500" dirty="0">
                <a:solidFill>
                  <a:schemeClr val="tx2"/>
                </a:solidFill>
                <a:latin typeface="+mj-lt"/>
              </a:rPr>
              <a:t>, PBX (502) 2380-9000  </a:t>
            </a:r>
            <a:endParaRPr lang="es-GT" sz="1500" dirty="0" smtClean="0">
              <a:solidFill>
                <a:schemeClr val="tx2"/>
              </a:solidFill>
              <a:latin typeface="+mj-lt"/>
            </a:endParaRPr>
          </a:p>
          <a:p>
            <a:pPr marL="0" indent="0" algn="just">
              <a:buNone/>
            </a:pPr>
            <a:endParaRPr lang="es-GT" sz="1500" b="1" dirty="0">
              <a:solidFill>
                <a:schemeClr val="tx2"/>
              </a:solidFill>
              <a:latin typeface="+mj-lt"/>
            </a:endParaRPr>
          </a:p>
          <a:p>
            <a:pPr marL="0" indent="0" algn="just">
              <a:buNone/>
            </a:pPr>
            <a:r>
              <a:rPr lang="es-GT" sz="1500" b="1" dirty="0">
                <a:solidFill>
                  <a:schemeClr val="tx2"/>
                </a:solidFill>
              </a:rPr>
              <a:t>Guatemala </a:t>
            </a:r>
            <a:r>
              <a:rPr lang="es-GT" sz="1500" b="1" dirty="0" err="1">
                <a:solidFill>
                  <a:schemeClr val="tx2"/>
                </a:solidFill>
              </a:rPr>
              <a:t>Chamber</a:t>
            </a:r>
            <a:r>
              <a:rPr lang="es-GT" sz="1500" b="1" dirty="0">
                <a:solidFill>
                  <a:schemeClr val="tx2"/>
                </a:solidFill>
              </a:rPr>
              <a:t> of Commerce</a:t>
            </a:r>
          </a:p>
          <a:p>
            <a:pPr marL="0" indent="0" algn="just">
              <a:buNone/>
            </a:pPr>
            <a:r>
              <a:rPr lang="es-GT" sz="1500" dirty="0">
                <a:solidFill>
                  <a:schemeClr val="tx2"/>
                </a:solidFill>
                <a:hlinkClick r:id="rId7"/>
              </a:rPr>
              <a:t>www.ccg.com.gt</a:t>
            </a:r>
            <a:r>
              <a:rPr lang="es-GT" sz="1500" dirty="0">
                <a:solidFill>
                  <a:schemeClr val="tx2"/>
                </a:solidFill>
              </a:rPr>
              <a:t>, PBX (502) </a:t>
            </a:r>
            <a:r>
              <a:rPr lang="es-GT" sz="1500" dirty="0" smtClean="0">
                <a:solidFill>
                  <a:schemeClr val="tx2"/>
                </a:solidFill>
              </a:rPr>
              <a:t>2417-2700</a:t>
            </a:r>
          </a:p>
          <a:p>
            <a:pPr marL="0" indent="0" algn="just">
              <a:buNone/>
            </a:pPr>
            <a:r>
              <a:rPr lang="es-GT" sz="1600" dirty="0"/>
              <a:t/>
            </a:r>
            <a:br>
              <a:rPr lang="es-GT" sz="1600" dirty="0"/>
            </a:br>
            <a:r>
              <a:rPr lang="es-GT" sz="1500" b="1" dirty="0" err="1">
                <a:solidFill>
                  <a:schemeClr val="tx2"/>
                </a:solidFill>
                <a:latin typeface="+mj-lt"/>
              </a:rPr>
              <a:t>National</a:t>
            </a:r>
            <a:r>
              <a:rPr lang="es-GT" sz="1500" b="1" dirty="0">
                <a:solidFill>
                  <a:schemeClr val="tx2"/>
                </a:solidFill>
                <a:latin typeface="+mj-lt"/>
              </a:rPr>
              <a:t> </a:t>
            </a:r>
            <a:r>
              <a:rPr lang="es-GT" sz="1500" b="1" dirty="0" err="1">
                <a:solidFill>
                  <a:schemeClr val="tx2"/>
                </a:solidFill>
                <a:latin typeface="+mj-lt"/>
              </a:rPr>
              <a:t>Coffee</a:t>
            </a:r>
            <a:r>
              <a:rPr lang="es-GT" sz="1500" b="1" dirty="0">
                <a:solidFill>
                  <a:schemeClr val="tx2"/>
                </a:solidFill>
                <a:latin typeface="+mj-lt"/>
              </a:rPr>
              <a:t> </a:t>
            </a:r>
            <a:r>
              <a:rPr lang="es-GT" sz="1500" b="1" dirty="0" err="1">
                <a:solidFill>
                  <a:schemeClr val="tx2"/>
                </a:solidFill>
                <a:latin typeface="+mj-lt"/>
              </a:rPr>
              <a:t>Association</a:t>
            </a:r>
            <a:r>
              <a:rPr lang="es-GT" sz="1500" b="1" dirty="0">
                <a:solidFill>
                  <a:schemeClr val="tx2"/>
                </a:solidFill>
                <a:latin typeface="+mj-lt"/>
              </a:rPr>
              <a:t> -ANACAFE-</a:t>
            </a:r>
          </a:p>
          <a:p>
            <a:pPr marL="0" indent="0" algn="just">
              <a:buNone/>
            </a:pPr>
            <a:r>
              <a:rPr lang="es-GT" sz="1500" dirty="0" smtClean="0">
                <a:solidFill>
                  <a:schemeClr val="tx2"/>
                </a:solidFill>
                <a:hlinkClick r:id="rId8"/>
              </a:rPr>
              <a:t>http</a:t>
            </a:r>
            <a:r>
              <a:rPr lang="es-GT" sz="1500" dirty="0">
                <a:solidFill>
                  <a:schemeClr val="tx2"/>
                </a:solidFill>
                <a:hlinkClick r:id="rId8"/>
              </a:rPr>
              <a:t>://www.anacafe.org</a:t>
            </a:r>
            <a:r>
              <a:rPr lang="es-GT" sz="1500" dirty="0">
                <a:solidFill>
                  <a:schemeClr val="tx2"/>
                </a:solidFill>
              </a:rPr>
              <a:t>, </a:t>
            </a:r>
            <a:r>
              <a:rPr lang="es-GT" sz="1500" dirty="0" smtClean="0">
                <a:solidFill>
                  <a:schemeClr val="tx2"/>
                </a:solidFill>
              </a:rPr>
              <a:t> PBX </a:t>
            </a:r>
            <a:r>
              <a:rPr lang="es-GT" sz="1500" dirty="0">
                <a:solidFill>
                  <a:schemeClr val="tx2"/>
                </a:solidFill>
              </a:rPr>
              <a:t>(502) 2311-1969</a:t>
            </a:r>
          </a:p>
          <a:p>
            <a:pPr marL="0" indent="0" algn="just">
              <a:buNone/>
            </a:pPr>
            <a:r>
              <a:rPr lang="en-US" sz="1600" dirty="0"/>
              <a:t/>
            </a:r>
            <a:br>
              <a:rPr lang="en-US" sz="1600" dirty="0"/>
            </a:br>
            <a:r>
              <a:rPr lang="en-US" sz="1500" b="1" dirty="0">
                <a:solidFill>
                  <a:schemeClr val="tx2"/>
                </a:solidFill>
                <a:latin typeface="+mj-lt"/>
              </a:rPr>
              <a:t>Sugar Association of Guatemala -ASAZGUA-</a:t>
            </a:r>
          </a:p>
          <a:p>
            <a:pPr marL="0" indent="0" algn="just">
              <a:buNone/>
            </a:pPr>
            <a:r>
              <a:rPr lang="es-GT" sz="1500" dirty="0" smtClean="0">
                <a:solidFill>
                  <a:schemeClr val="tx2"/>
                </a:solidFill>
                <a:hlinkClick r:id="rId9"/>
              </a:rPr>
              <a:t>www.azucar.com.gt</a:t>
            </a:r>
            <a:r>
              <a:rPr lang="es-GT" sz="1500" dirty="0">
                <a:solidFill>
                  <a:schemeClr val="tx2"/>
                </a:solidFill>
              </a:rPr>
              <a:t>, PBX (502) 2386-2000 </a:t>
            </a:r>
          </a:p>
          <a:p>
            <a:pPr marL="0" indent="0" algn="just">
              <a:buNone/>
            </a:pPr>
            <a:endParaRPr lang="es-GT" sz="1400" b="1" dirty="0">
              <a:solidFill>
                <a:schemeClr val="bg1"/>
              </a:solidFill>
            </a:endParaRPr>
          </a:p>
          <a:p>
            <a:pPr marL="0" indent="0" algn="just">
              <a:buNone/>
            </a:pPr>
            <a:endParaRPr lang="es-GT" sz="1400" b="1" dirty="0">
              <a:solidFill>
                <a:schemeClr val="bg1"/>
              </a:solidFill>
            </a:endParaRPr>
          </a:p>
          <a:p>
            <a:pPr marL="0" indent="0" algn="just">
              <a:buNone/>
            </a:pPr>
            <a:endParaRPr lang="es-GT" sz="1400" b="1" dirty="0" smtClean="0">
              <a:solidFill>
                <a:schemeClr val="bg1"/>
              </a:solidFill>
            </a:endParaRPr>
          </a:p>
          <a:p>
            <a:pPr marL="0" indent="0" algn="just">
              <a:buNone/>
            </a:pPr>
            <a:endParaRPr lang="es-GT" sz="1400" b="1" dirty="0">
              <a:solidFill>
                <a:schemeClr val="bg1"/>
              </a:solidFill>
            </a:endParaRPr>
          </a:p>
          <a:p>
            <a:pPr marL="0" indent="0" algn="just">
              <a:buNone/>
            </a:pPr>
            <a:endParaRPr lang="es-GT" sz="1400" b="1" dirty="0">
              <a:solidFill>
                <a:schemeClr val="bg1"/>
              </a:solidFill>
            </a:endParaRPr>
          </a:p>
          <a:p>
            <a:pPr marL="0" indent="0" algn="just">
              <a:buNone/>
            </a:pPr>
            <a:endParaRPr lang="es-GT" sz="1400" b="1" dirty="0" smtClean="0">
              <a:solidFill>
                <a:schemeClr val="bg1"/>
              </a:solidFill>
              <a:latin typeface="+mj-lt"/>
            </a:endParaRPr>
          </a:p>
          <a:p>
            <a:pPr marL="0" indent="0" algn="just">
              <a:buNone/>
            </a:pPr>
            <a:endParaRPr lang="es-GT" sz="1400" b="1" dirty="0">
              <a:solidFill>
                <a:schemeClr val="bg1"/>
              </a:solidFill>
              <a:latin typeface="+mj-lt"/>
            </a:endParaRPr>
          </a:p>
          <a:p>
            <a:pPr marL="0" indent="0" algn="just">
              <a:buNone/>
            </a:pPr>
            <a:endParaRPr lang="es-GT" sz="1400" b="1" dirty="0">
              <a:solidFill>
                <a:schemeClr val="bg1"/>
              </a:solidFill>
              <a:latin typeface="+mj-lt"/>
            </a:endParaRPr>
          </a:p>
          <a:p>
            <a:pPr marL="0" indent="0" algn="just">
              <a:buNone/>
            </a:pPr>
            <a:endParaRPr lang="es-GT" sz="950" dirty="0" smtClean="0">
              <a:solidFill>
                <a:schemeClr val="bg1"/>
              </a:solidFill>
              <a:latin typeface="+mj-lt"/>
            </a:endParaRPr>
          </a:p>
          <a:p>
            <a:pPr marL="0" indent="0" algn="just">
              <a:buNone/>
            </a:pPr>
            <a:endParaRPr lang="es-GT" sz="800" b="1" dirty="0" smtClean="0">
              <a:solidFill>
                <a:schemeClr val="bg1"/>
              </a:solidFill>
              <a:latin typeface="+mj-lt"/>
            </a:endParaRPr>
          </a:p>
          <a:p>
            <a:pPr marL="0" indent="0" algn="just">
              <a:buNone/>
            </a:pPr>
            <a:endParaRPr lang="es-GT" sz="800" dirty="0">
              <a:solidFill>
                <a:schemeClr val="bg1"/>
              </a:solidFill>
              <a:latin typeface="+mj-lt"/>
            </a:endParaRPr>
          </a:p>
          <a:p>
            <a:pPr marL="0" indent="0" algn="just">
              <a:buNone/>
            </a:pPr>
            <a:endParaRPr lang="es-GT" sz="800" dirty="0">
              <a:latin typeface="+mj-lt"/>
            </a:endParaRPr>
          </a:p>
          <a:p>
            <a:pPr marL="0" indent="0" algn="just">
              <a:buNone/>
            </a:pPr>
            <a:endParaRPr lang="es-GT" sz="800" dirty="0">
              <a:latin typeface="+mj-lt"/>
            </a:endParaRPr>
          </a:p>
          <a:p>
            <a:pPr marL="365760" lvl="1" indent="0" algn="just">
              <a:buNone/>
            </a:pPr>
            <a:r>
              <a:rPr lang="es-GT" sz="800" dirty="0" smtClean="0">
                <a:latin typeface="+mj-lt"/>
              </a:rPr>
              <a:t>  </a:t>
            </a:r>
            <a:endParaRPr lang="es-GT" sz="800" dirty="0">
              <a:latin typeface="+mj-lt"/>
            </a:endParaRPr>
          </a:p>
        </p:txBody>
      </p:sp>
    </p:spTree>
    <p:extLst>
      <p:ext uri="{BB962C8B-B14F-4D97-AF65-F5344CB8AC3E}">
        <p14:creationId xmlns:p14="http://schemas.microsoft.com/office/powerpoint/2010/main" xmlns="" val="26440595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539552" y="260648"/>
            <a:ext cx="8111604" cy="5904656"/>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None/>
            </a:pPr>
            <a:r>
              <a:rPr lang="en-US" sz="1500" b="1" dirty="0">
                <a:solidFill>
                  <a:schemeClr val="tx2"/>
                </a:solidFill>
                <a:latin typeface="+mj-lt"/>
              </a:rPr>
              <a:t>Guatemala Chamber of Agriculture</a:t>
            </a:r>
          </a:p>
          <a:p>
            <a:pPr marL="0" indent="0" algn="just">
              <a:buNone/>
            </a:pPr>
            <a:r>
              <a:rPr lang="es-GT" sz="1500" dirty="0" smtClean="0">
                <a:solidFill>
                  <a:schemeClr val="tx2"/>
                </a:solidFill>
                <a:latin typeface="+mj-lt"/>
                <a:hlinkClick r:id="rId3"/>
              </a:rPr>
              <a:t>www.camaradelagro.org</a:t>
            </a:r>
            <a:r>
              <a:rPr lang="es-GT" sz="1500" dirty="0">
                <a:solidFill>
                  <a:schemeClr val="tx2"/>
                </a:solidFill>
                <a:latin typeface="+mj-lt"/>
              </a:rPr>
              <a:t>,  </a:t>
            </a:r>
            <a:r>
              <a:rPr lang="es-GT" sz="1500" dirty="0" smtClean="0">
                <a:solidFill>
                  <a:schemeClr val="tx2"/>
                </a:solidFill>
                <a:latin typeface="+mj-lt"/>
              </a:rPr>
              <a:t> PBX </a:t>
            </a:r>
            <a:r>
              <a:rPr lang="es-GT" sz="1500" dirty="0">
                <a:solidFill>
                  <a:schemeClr val="tx2"/>
                </a:solidFill>
                <a:latin typeface="+mj-lt"/>
              </a:rPr>
              <a:t> (502) 2335-3003 </a:t>
            </a:r>
          </a:p>
          <a:p>
            <a:pPr marL="0" indent="0" algn="just">
              <a:buNone/>
            </a:pPr>
            <a:endParaRPr lang="es-GT" sz="1500" b="1" dirty="0">
              <a:solidFill>
                <a:schemeClr val="tx2"/>
              </a:solidFill>
              <a:latin typeface="+mj-lt"/>
            </a:endParaRPr>
          </a:p>
          <a:p>
            <a:pPr marL="0" indent="0" algn="just">
              <a:buNone/>
            </a:pPr>
            <a:r>
              <a:rPr lang="es-GT" sz="1500" b="1" dirty="0" err="1">
                <a:solidFill>
                  <a:schemeClr val="tx2"/>
                </a:solidFill>
                <a:latin typeface="+mj-lt"/>
              </a:rPr>
              <a:t>Guatemalan</a:t>
            </a:r>
            <a:r>
              <a:rPr lang="es-GT" sz="1500" b="1" dirty="0">
                <a:solidFill>
                  <a:schemeClr val="tx2"/>
                </a:solidFill>
                <a:latin typeface="+mj-lt"/>
              </a:rPr>
              <a:t> </a:t>
            </a:r>
            <a:r>
              <a:rPr lang="es-GT" sz="1500" b="1" dirty="0" err="1">
                <a:solidFill>
                  <a:schemeClr val="tx2"/>
                </a:solidFill>
                <a:latin typeface="+mj-lt"/>
              </a:rPr>
              <a:t>Chamber</a:t>
            </a:r>
            <a:r>
              <a:rPr lang="es-GT" sz="1500" b="1" dirty="0">
                <a:solidFill>
                  <a:schemeClr val="tx2"/>
                </a:solidFill>
                <a:latin typeface="+mj-lt"/>
              </a:rPr>
              <a:t> of </a:t>
            </a:r>
            <a:r>
              <a:rPr lang="es-GT" sz="1500" b="1" dirty="0" err="1">
                <a:solidFill>
                  <a:schemeClr val="tx2"/>
                </a:solidFill>
                <a:latin typeface="+mj-lt"/>
              </a:rPr>
              <a:t>Construction</a:t>
            </a:r>
            <a:endParaRPr lang="es-GT" sz="1500" b="1" dirty="0">
              <a:solidFill>
                <a:schemeClr val="tx2"/>
              </a:solidFill>
              <a:latin typeface="+mj-lt"/>
            </a:endParaRPr>
          </a:p>
          <a:p>
            <a:pPr marL="0" indent="0" algn="just">
              <a:buNone/>
            </a:pPr>
            <a:r>
              <a:rPr lang="es-GT" sz="1500" dirty="0" smtClean="0">
                <a:solidFill>
                  <a:schemeClr val="tx2"/>
                </a:solidFill>
                <a:latin typeface="+mj-lt"/>
                <a:hlinkClick r:id="rId4"/>
              </a:rPr>
              <a:t>www.construguate.com</a:t>
            </a:r>
            <a:r>
              <a:rPr lang="es-GT" sz="1500" dirty="0">
                <a:solidFill>
                  <a:schemeClr val="tx2"/>
                </a:solidFill>
                <a:latin typeface="+mj-lt"/>
              </a:rPr>
              <a:t>, </a:t>
            </a:r>
            <a:r>
              <a:rPr lang="es-GT" sz="1500" dirty="0" smtClean="0">
                <a:solidFill>
                  <a:schemeClr val="tx2"/>
                </a:solidFill>
                <a:latin typeface="+mj-lt"/>
              </a:rPr>
              <a:t> PBX </a:t>
            </a:r>
            <a:r>
              <a:rPr lang="es-GT" sz="1500" dirty="0">
                <a:solidFill>
                  <a:schemeClr val="tx2"/>
                </a:solidFill>
                <a:latin typeface="+mj-lt"/>
              </a:rPr>
              <a:t>(502) </a:t>
            </a:r>
            <a:r>
              <a:rPr lang="es-GT" sz="1500" dirty="0" smtClean="0">
                <a:solidFill>
                  <a:schemeClr val="tx2"/>
                </a:solidFill>
                <a:latin typeface="+mj-lt"/>
              </a:rPr>
              <a:t>2387-2727</a:t>
            </a:r>
          </a:p>
          <a:p>
            <a:pPr marL="0" indent="0" algn="just">
              <a:buNone/>
            </a:pPr>
            <a:r>
              <a:rPr lang="en-US" sz="1600" dirty="0"/>
              <a:t/>
            </a:r>
            <a:br>
              <a:rPr lang="en-US" sz="1600" dirty="0"/>
            </a:br>
            <a:r>
              <a:rPr lang="en-US" sz="1500" b="1" dirty="0">
                <a:solidFill>
                  <a:schemeClr val="tx2"/>
                </a:solidFill>
                <a:latin typeface="+mj-lt"/>
              </a:rPr>
              <a:t>Association of Chambers of Commerce Binational -ASCABI-</a:t>
            </a:r>
            <a:endParaRPr lang="es-GT" sz="1500" b="1" dirty="0">
              <a:solidFill>
                <a:schemeClr val="tx2"/>
              </a:solidFill>
              <a:latin typeface="+mj-lt"/>
            </a:endParaRPr>
          </a:p>
          <a:p>
            <a:pPr marL="0" indent="0" algn="just">
              <a:buNone/>
            </a:pPr>
            <a:r>
              <a:rPr lang="es-GT" sz="1500" dirty="0" smtClean="0">
                <a:solidFill>
                  <a:schemeClr val="tx2"/>
                </a:solidFill>
                <a:latin typeface="+mj-lt"/>
                <a:hlinkClick r:id="rId5"/>
              </a:rPr>
              <a:t>http</a:t>
            </a:r>
            <a:r>
              <a:rPr lang="es-GT" sz="1500" dirty="0">
                <a:solidFill>
                  <a:schemeClr val="tx2"/>
                </a:solidFill>
                <a:latin typeface="+mj-lt"/>
                <a:hlinkClick r:id="rId5"/>
              </a:rPr>
              <a:t>://www.ascabi.org</a:t>
            </a:r>
            <a:r>
              <a:rPr lang="es-GT" sz="1500" dirty="0">
                <a:solidFill>
                  <a:schemeClr val="tx2"/>
                </a:solidFill>
                <a:latin typeface="+mj-lt"/>
              </a:rPr>
              <a:t>,  </a:t>
            </a:r>
            <a:r>
              <a:rPr lang="es-GT" sz="1500" dirty="0" smtClean="0">
                <a:solidFill>
                  <a:schemeClr val="tx2"/>
                </a:solidFill>
                <a:latin typeface="+mj-lt"/>
              </a:rPr>
              <a:t> PBX </a:t>
            </a:r>
            <a:r>
              <a:rPr lang="es-GT" sz="1500" dirty="0">
                <a:solidFill>
                  <a:schemeClr val="tx2"/>
                </a:solidFill>
                <a:latin typeface="+mj-lt"/>
              </a:rPr>
              <a:t>(502) 2385-3401 </a:t>
            </a:r>
          </a:p>
          <a:p>
            <a:pPr marL="0" indent="0" algn="just">
              <a:buNone/>
            </a:pPr>
            <a:endParaRPr lang="es-GT" sz="1500" b="1" dirty="0">
              <a:solidFill>
                <a:schemeClr val="tx2"/>
              </a:solidFill>
              <a:latin typeface="+mj-lt"/>
            </a:endParaRPr>
          </a:p>
          <a:p>
            <a:pPr marL="0" indent="0" algn="just">
              <a:buNone/>
            </a:pPr>
            <a:r>
              <a:rPr lang="es-GT" sz="1500" b="1" dirty="0">
                <a:solidFill>
                  <a:schemeClr val="tx2"/>
                </a:solidFill>
                <a:latin typeface="+mj-lt"/>
              </a:rPr>
              <a:t>Central American </a:t>
            </a:r>
            <a:r>
              <a:rPr lang="es-GT" sz="1500" b="1" dirty="0" err="1">
                <a:solidFill>
                  <a:schemeClr val="tx2"/>
                </a:solidFill>
                <a:latin typeface="+mj-lt"/>
              </a:rPr>
              <a:t>Economic</a:t>
            </a:r>
            <a:r>
              <a:rPr lang="es-GT" sz="1500" b="1" dirty="0">
                <a:solidFill>
                  <a:schemeClr val="tx2"/>
                </a:solidFill>
                <a:latin typeface="+mj-lt"/>
              </a:rPr>
              <a:t> </a:t>
            </a:r>
            <a:r>
              <a:rPr lang="es-GT" sz="1500" b="1" dirty="0" err="1">
                <a:solidFill>
                  <a:schemeClr val="tx2"/>
                </a:solidFill>
                <a:latin typeface="+mj-lt"/>
              </a:rPr>
              <a:t>Integration</a:t>
            </a:r>
            <a:r>
              <a:rPr lang="es-GT" sz="1500" b="1" dirty="0">
                <a:solidFill>
                  <a:schemeClr val="tx2"/>
                </a:solidFill>
                <a:latin typeface="+mj-lt"/>
              </a:rPr>
              <a:t> </a:t>
            </a:r>
            <a:r>
              <a:rPr lang="es-GT" sz="1500" b="1" dirty="0" err="1">
                <a:solidFill>
                  <a:schemeClr val="tx2"/>
                </a:solidFill>
                <a:latin typeface="+mj-lt"/>
              </a:rPr>
              <a:t>Secretariat</a:t>
            </a:r>
            <a:r>
              <a:rPr lang="es-GT" sz="1500" b="1" dirty="0">
                <a:solidFill>
                  <a:schemeClr val="tx2"/>
                </a:solidFill>
                <a:latin typeface="+mj-lt"/>
              </a:rPr>
              <a:t> -SIECA-</a:t>
            </a:r>
          </a:p>
          <a:p>
            <a:pPr marL="0" indent="0" algn="just">
              <a:buNone/>
            </a:pPr>
            <a:r>
              <a:rPr lang="es-GT" sz="1500" dirty="0" smtClean="0">
                <a:solidFill>
                  <a:schemeClr val="tx2"/>
                </a:solidFill>
                <a:latin typeface="+mj-lt"/>
                <a:hlinkClick r:id="rId6"/>
              </a:rPr>
              <a:t>www.sieca.int</a:t>
            </a:r>
            <a:r>
              <a:rPr lang="es-GT" sz="1500" dirty="0">
                <a:solidFill>
                  <a:schemeClr val="tx2"/>
                </a:solidFill>
                <a:latin typeface="+mj-lt"/>
              </a:rPr>
              <a:t>, PBX (502)2368-2151</a:t>
            </a:r>
          </a:p>
          <a:p>
            <a:pPr marL="0" indent="0" algn="just">
              <a:buNone/>
            </a:pPr>
            <a:endParaRPr lang="es-GT" sz="1500" dirty="0">
              <a:solidFill>
                <a:schemeClr val="tx2"/>
              </a:solidFill>
              <a:latin typeface="+mj-lt"/>
            </a:endParaRPr>
          </a:p>
          <a:p>
            <a:pPr marL="0" indent="0" algn="just">
              <a:buNone/>
            </a:pPr>
            <a:r>
              <a:rPr lang="es-GT" sz="1500" b="1" dirty="0" err="1">
                <a:solidFill>
                  <a:schemeClr val="tx2"/>
                </a:solidFill>
                <a:latin typeface="+mj-lt"/>
              </a:rPr>
              <a:t>Guatemalan</a:t>
            </a:r>
            <a:r>
              <a:rPr lang="es-GT" sz="1500" b="1" dirty="0">
                <a:solidFill>
                  <a:schemeClr val="tx2"/>
                </a:solidFill>
                <a:latin typeface="+mj-lt"/>
              </a:rPr>
              <a:t> </a:t>
            </a:r>
            <a:r>
              <a:rPr lang="es-GT" sz="1500" b="1" dirty="0" err="1">
                <a:solidFill>
                  <a:schemeClr val="tx2"/>
                </a:solidFill>
                <a:latin typeface="+mj-lt"/>
              </a:rPr>
              <a:t>Tourism</a:t>
            </a:r>
            <a:r>
              <a:rPr lang="es-GT" sz="1500" b="1" dirty="0">
                <a:solidFill>
                  <a:schemeClr val="tx2"/>
                </a:solidFill>
                <a:latin typeface="+mj-lt"/>
              </a:rPr>
              <a:t> </a:t>
            </a:r>
            <a:r>
              <a:rPr lang="es-GT" sz="1500" b="1" dirty="0" err="1">
                <a:solidFill>
                  <a:schemeClr val="tx2"/>
                </a:solidFill>
                <a:latin typeface="+mj-lt"/>
              </a:rPr>
              <a:t>Institute</a:t>
            </a:r>
            <a:endParaRPr lang="es-GT" sz="1500" b="1" dirty="0">
              <a:solidFill>
                <a:schemeClr val="tx2"/>
              </a:solidFill>
              <a:latin typeface="+mj-lt"/>
            </a:endParaRPr>
          </a:p>
          <a:p>
            <a:pPr marL="0" indent="0" algn="just">
              <a:buNone/>
            </a:pPr>
            <a:r>
              <a:rPr lang="es-GT" sz="1500" dirty="0" smtClean="0">
                <a:solidFill>
                  <a:schemeClr val="tx2"/>
                </a:solidFill>
                <a:latin typeface="+mj-lt"/>
                <a:hlinkClick r:id="rId7"/>
              </a:rPr>
              <a:t>www.inguat.gob.gt</a:t>
            </a:r>
            <a:r>
              <a:rPr lang="es-GT" sz="1500" dirty="0">
                <a:solidFill>
                  <a:schemeClr val="tx2"/>
                </a:solidFill>
                <a:latin typeface="+mj-lt"/>
              </a:rPr>
              <a:t>, PBX (502) 2421-2800</a:t>
            </a:r>
          </a:p>
          <a:p>
            <a:pPr marL="0" indent="0" algn="just">
              <a:buNone/>
            </a:pPr>
            <a:endParaRPr lang="es-GT" sz="1500" dirty="0">
              <a:solidFill>
                <a:schemeClr val="tx2"/>
              </a:solidFill>
              <a:latin typeface="+mj-lt"/>
            </a:endParaRPr>
          </a:p>
          <a:p>
            <a:pPr marL="0" indent="0" algn="just">
              <a:buNone/>
            </a:pPr>
            <a:r>
              <a:rPr lang="en-US" sz="1500" b="1" dirty="0">
                <a:solidFill>
                  <a:schemeClr val="tx2"/>
                </a:solidFill>
                <a:latin typeface="+mj-lt"/>
              </a:rPr>
              <a:t>Chamber of Tourism of Guatemala</a:t>
            </a:r>
          </a:p>
          <a:p>
            <a:pPr marL="0" indent="0" algn="just">
              <a:buNone/>
            </a:pPr>
            <a:r>
              <a:rPr lang="es-GT" sz="1500" dirty="0" smtClean="0">
                <a:solidFill>
                  <a:schemeClr val="tx2"/>
                </a:solidFill>
                <a:latin typeface="+mj-lt"/>
                <a:hlinkClick r:id="rId8"/>
              </a:rPr>
              <a:t>www.camtur.org</a:t>
            </a:r>
            <a:r>
              <a:rPr lang="es-GT" sz="1500" dirty="0">
                <a:solidFill>
                  <a:schemeClr val="tx2"/>
                </a:solidFill>
                <a:latin typeface="+mj-lt"/>
              </a:rPr>
              <a:t>, PBX (502) 2472-7356, 2472-7362, 2472-7363 </a:t>
            </a:r>
          </a:p>
          <a:p>
            <a:pPr marL="0" indent="0" algn="just">
              <a:buNone/>
            </a:pPr>
            <a:endParaRPr lang="es-GT" sz="1500" dirty="0">
              <a:solidFill>
                <a:schemeClr val="tx2"/>
              </a:solidFill>
              <a:latin typeface="+mj-lt"/>
            </a:endParaRPr>
          </a:p>
          <a:p>
            <a:pPr marL="0" indent="0" algn="just">
              <a:buNone/>
            </a:pPr>
            <a:r>
              <a:rPr lang="en-US" sz="1500" b="1" dirty="0" smtClean="0">
                <a:solidFill>
                  <a:schemeClr val="tx2"/>
                </a:solidFill>
                <a:latin typeface="+mj-lt"/>
              </a:rPr>
              <a:t>Guatemalan Textile Association -</a:t>
            </a:r>
            <a:r>
              <a:rPr lang="en-US" sz="1500" b="1" dirty="0">
                <a:solidFill>
                  <a:schemeClr val="tx2"/>
                </a:solidFill>
                <a:latin typeface="+mj-lt"/>
              </a:rPr>
              <a:t>VESTEX-</a:t>
            </a:r>
          </a:p>
          <a:p>
            <a:pPr marL="0" indent="0" algn="just">
              <a:buNone/>
            </a:pPr>
            <a:r>
              <a:rPr lang="es-GT" sz="1500" dirty="0" smtClean="0">
                <a:solidFill>
                  <a:schemeClr val="tx2"/>
                </a:solidFill>
                <a:latin typeface="+mj-lt"/>
                <a:hlinkClick r:id="rId9"/>
              </a:rPr>
              <a:t>www.vestex.com.gt</a:t>
            </a:r>
            <a:r>
              <a:rPr lang="es-GT" sz="1500" dirty="0" smtClean="0">
                <a:solidFill>
                  <a:schemeClr val="tx2"/>
                </a:solidFill>
                <a:latin typeface="+mj-lt"/>
              </a:rPr>
              <a:t>,  PBX</a:t>
            </a:r>
            <a:r>
              <a:rPr lang="es-GT" sz="1500" dirty="0">
                <a:solidFill>
                  <a:schemeClr val="tx2"/>
                </a:solidFill>
                <a:latin typeface="+mj-lt"/>
              </a:rPr>
              <a:t>. </a:t>
            </a:r>
            <a:r>
              <a:rPr lang="es-GT" sz="1500" dirty="0" smtClean="0">
                <a:solidFill>
                  <a:schemeClr val="tx2"/>
                </a:solidFill>
                <a:latin typeface="+mj-lt"/>
              </a:rPr>
              <a:t>(502) 2410-8323</a:t>
            </a:r>
            <a:endParaRPr lang="es-GT" sz="1500" dirty="0">
              <a:solidFill>
                <a:schemeClr val="tx2"/>
              </a:solidFill>
              <a:latin typeface="+mj-lt"/>
            </a:endParaRPr>
          </a:p>
          <a:p>
            <a:pPr marL="0" indent="0" algn="just">
              <a:buNone/>
            </a:pPr>
            <a:endParaRPr lang="es-GT" sz="950" b="1" dirty="0" smtClean="0">
              <a:solidFill>
                <a:schemeClr val="bg1"/>
              </a:solidFill>
              <a:latin typeface="+mj-lt"/>
            </a:endParaRPr>
          </a:p>
          <a:p>
            <a:pPr marL="0" indent="0" algn="just">
              <a:buNone/>
            </a:pPr>
            <a:endParaRPr lang="es-GT" sz="950" b="1" dirty="0">
              <a:solidFill>
                <a:schemeClr val="bg1"/>
              </a:solidFill>
              <a:latin typeface="+mj-lt"/>
            </a:endParaRPr>
          </a:p>
          <a:p>
            <a:pPr marL="0" indent="0" algn="just">
              <a:buNone/>
            </a:pPr>
            <a:endParaRPr lang="es-GT" sz="950" b="1" dirty="0">
              <a:solidFill>
                <a:schemeClr val="bg1"/>
              </a:solidFill>
              <a:latin typeface="+mj-lt"/>
            </a:endParaRPr>
          </a:p>
          <a:p>
            <a:pPr marL="0" indent="0" algn="just">
              <a:buNone/>
            </a:pPr>
            <a:endParaRPr lang="es-GT" sz="800" b="1" dirty="0">
              <a:latin typeface="+mj-lt"/>
            </a:endParaRPr>
          </a:p>
          <a:p>
            <a:pPr marL="0" indent="0" algn="just">
              <a:buNone/>
            </a:pPr>
            <a:endParaRPr lang="es-GT" sz="800" b="1" dirty="0">
              <a:latin typeface="+mj-lt"/>
            </a:endParaRPr>
          </a:p>
          <a:p>
            <a:pPr marL="0" indent="0" algn="just">
              <a:buNone/>
            </a:pPr>
            <a:endParaRPr lang="es-GT" sz="800" dirty="0">
              <a:latin typeface="+mj-lt"/>
            </a:endParaRPr>
          </a:p>
          <a:p>
            <a:pPr marL="0" indent="0" algn="just">
              <a:buNone/>
            </a:pPr>
            <a:endParaRPr lang="es-GT" sz="800" dirty="0">
              <a:latin typeface="+mj-lt"/>
            </a:endParaRPr>
          </a:p>
          <a:p>
            <a:pPr marL="0" indent="0" algn="just">
              <a:buNone/>
            </a:pPr>
            <a:endParaRPr lang="es-GT" sz="800" dirty="0">
              <a:latin typeface="+mj-lt"/>
            </a:endParaRPr>
          </a:p>
          <a:p>
            <a:pPr marL="365760" lvl="1" indent="0" algn="just">
              <a:buFont typeface="Wingdings 2"/>
              <a:buNone/>
            </a:pPr>
            <a:r>
              <a:rPr lang="es-GT" sz="800" dirty="0" smtClean="0">
                <a:latin typeface="+mj-lt"/>
              </a:rPr>
              <a:t>  </a:t>
            </a:r>
            <a:endParaRPr lang="es-GT" sz="800" dirty="0">
              <a:latin typeface="+mj-lt"/>
            </a:endParaRPr>
          </a:p>
        </p:txBody>
      </p:sp>
    </p:spTree>
    <p:extLst>
      <p:ext uri="{BB962C8B-B14F-4D97-AF65-F5344CB8AC3E}">
        <p14:creationId xmlns:p14="http://schemas.microsoft.com/office/powerpoint/2010/main" xmlns="" val="39545320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aptura de pantalla 2014-09-18 a la(s) 20.47.15.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7545" y="308822"/>
            <a:ext cx="8280920" cy="5928490"/>
          </a:xfrm>
          <a:prstGeom prst="rect">
            <a:avLst/>
          </a:prstGeom>
        </p:spPr>
      </p:pic>
      <p:pic>
        <p:nvPicPr>
          <p:cNvPr id="5" name="image15.png"/>
          <p:cNvPicPr/>
          <p:nvPr/>
        </p:nvPicPr>
        <p:blipFill>
          <a:blip r:embed="rId3">
            <a:extLst/>
          </a:blip>
          <a:srcRect r="16046" b="23158"/>
          <a:stretch>
            <a:fillRect/>
          </a:stretch>
        </p:blipFill>
        <p:spPr>
          <a:xfrm>
            <a:off x="4176001" y="4509120"/>
            <a:ext cx="4572463" cy="1254213"/>
          </a:xfrm>
          <a:prstGeom prst="rect">
            <a:avLst/>
          </a:prstGeom>
          <a:ln w="12700">
            <a:miter lim="400000"/>
          </a:ln>
          <a:effectLst>
            <a:outerShdw blurRad="50800" dist="63499" dir="4559992" rotWithShape="0">
              <a:srgbClr val="000000">
                <a:alpha val="79999"/>
              </a:srgbClr>
            </a:outerShdw>
          </a:effectLst>
        </p:spPr>
      </p:pic>
      <p:sp>
        <p:nvSpPr>
          <p:cNvPr id="6" name="5 Rectángulo redondeado"/>
          <p:cNvSpPr/>
          <p:nvPr/>
        </p:nvSpPr>
        <p:spPr>
          <a:xfrm>
            <a:off x="0" y="5733256"/>
            <a:ext cx="3995936" cy="1124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 name="TextBox 4"/>
          <p:cNvSpPr txBox="1"/>
          <p:nvPr/>
        </p:nvSpPr>
        <p:spPr>
          <a:xfrm>
            <a:off x="-684584" y="5986170"/>
            <a:ext cx="5289068" cy="6189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2145" tIns="32145" rIns="32145" bIns="32145" numCol="1" spcCol="26788" rtlCol="0" anchor="t">
            <a:spAutoFit/>
          </a:bodyPr>
          <a:lstStyle/>
          <a:p>
            <a:pPr algn="ctr" defTabSz="642915" latinLnBrk="1" hangingPunct="0"/>
            <a:r>
              <a:rPr lang="en-US" sz="3600" dirty="0" smtClean="0">
                <a:solidFill>
                  <a:schemeClr val="bg1"/>
                </a:solidFill>
                <a:ea typeface="Calibri"/>
                <a:cs typeface="Calibri"/>
                <a:sym typeface="Calibri"/>
              </a:rPr>
              <a:t>visitguatemala.com</a:t>
            </a:r>
            <a:endParaRPr lang="en-US" sz="3600" dirty="0">
              <a:solidFill>
                <a:schemeClr val="bg1"/>
              </a:solidFill>
              <a:ea typeface="Calibri"/>
              <a:cs typeface="Calibri"/>
              <a:sym typeface="Calibri"/>
            </a:endParaRPr>
          </a:p>
        </p:txBody>
      </p:sp>
    </p:spTree>
    <p:extLst>
      <p:ext uri="{BB962C8B-B14F-4D97-AF65-F5344CB8AC3E}">
        <p14:creationId xmlns:p14="http://schemas.microsoft.com/office/powerpoint/2010/main" xmlns="" val="84955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391072" y="341784"/>
            <a:ext cx="8229600" cy="1143000"/>
          </a:xfrm>
        </p:spPr>
        <p:txBody>
          <a:bodyPr>
            <a:normAutofit fontScale="90000"/>
          </a:bodyPr>
          <a:lstStyle/>
          <a:p>
            <a:r>
              <a:rPr lang="es-GT" sz="4000" b="1" dirty="0" err="1" smtClean="0">
                <a:solidFill>
                  <a:schemeClr val="tx2"/>
                </a:solidFill>
              </a:rPr>
              <a:t>National</a:t>
            </a:r>
            <a:r>
              <a:rPr lang="es-GT" sz="4000" b="1" dirty="0" smtClean="0">
                <a:solidFill>
                  <a:schemeClr val="tx2"/>
                </a:solidFill>
              </a:rPr>
              <a:t> </a:t>
            </a:r>
            <a:br>
              <a:rPr lang="es-GT" sz="4000" b="1" dirty="0" smtClean="0">
                <a:solidFill>
                  <a:schemeClr val="tx2"/>
                </a:solidFill>
              </a:rPr>
            </a:br>
            <a:r>
              <a:rPr lang="es-GT" sz="4000" b="1" dirty="0" smtClean="0">
                <a:solidFill>
                  <a:schemeClr val="tx2"/>
                </a:solidFill>
              </a:rPr>
              <a:t>Road </a:t>
            </a:r>
            <a:r>
              <a:rPr lang="es-GT" sz="4000" b="1" dirty="0" err="1" smtClean="0">
                <a:solidFill>
                  <a:schemeClr val="tx2"/>
                </a:solidFill>
              </a:rPr>
              <a:t>System</a:t>
            </a:r>
            <a:endParaRPr lang="es-GT" sz="4000" b="1" dirty="0">
              <a:solidFill>
                <a:schemeClr val="tx2"/>
              </a:solidFill>
            </a:endParaRPr>
          </a:p>
        </p:txBody>
      </p:sp>
      <p:sp>
        <p:nvSpPr>
          <p:cNvPr id="9" name="3 Marcador de contenido"/>
          <p:cNvSpPr>
            <a:spLocks noGrp="1"/>
          </p:cNvSpPr>
          <p:nvPr/>
        </p:nvSpPr>
        <p:spPr>
          <a:xfrm>
            <a:off x="4586605" y="1916832"/>
            <a:ext cx="3994150" cy="4752340"/>
          </a:xfrm>
          <a:prstGeom prst="rect">
            <a:avLst/>
          </a:prstGeom>
        </p:spPr>
        <p:txBody>
          <a:bodyPr vert="horz" lIns="91440" tIns="45720" rIns="91440" bIns="45720" rtlCol="0">
            <a:noAutofit/>
          </a:bodyPr>
          <a:lstStyle/>
          <a:p>
            <a:pPr marL="342900" lvl="0" indent="-342900" algn="just">
              <a:spcAft>
                <a:spcPts val="0"/>
              </a:spcAft>
              <a:buFont typeface="Arial"/>
              <a:buChar char="•"/>
              <a:tabLst>
                <a:tab pos="457200" algn="l"/>
              </a:tabLst>
            </a:pPr>
            <a:r>
              <a:rPr lang="en-US" sz="2400" dirty="0">
                <a:solidFill>
                  <a:schemeClr val="tx2"/>
                </a:solidFill>
                <a:latin typeface="+mj-lt"/>
                <a:ea typeface="+mj-ea"/>
                <a:cs typeface="+mj-cs"/>
              </a:rPr>
              <a:t>The different routes that make up the road network are: </a:t>
            </a:r>
          </a:p>
          <a:p>
            <a:pPr marL="800100" lvl="1" indent="-342900" algn="just">
              <a:buFont typeface="Arial"/>
              <a:buChar char="•"/>
              <a:tabLst>
                <a:tab pos="457200" algn="l"/>
              </a:tabLst>
            </a:pPr>
            <a:r>
              <a:rPr lang="en-US" sz="2400" dirty="0">
                <a:solidFill>
                  <a:schemeClr val="tx2"/>
                </a:solidFill>
                <a:latin typeface="+mj-lt"/>
                <a:ea typeface="+mj-ea"/>
                <a:cs typeface="+mj-cs"/>
              </a:rPr>
              <a:t>Central American routes</a:t>
            </a:r>
          </a:p>
          <a:p>
            <a:pPr marL="800100" lvl="1" indent="-342900" algn="just">
              <a:buFont typeface="Arial"/>
              <a:buChar char="•"/>
              <a:tabLst>
                <a:tab pos="457200" algn="l"/>
              </a:tabLst>
            </a:pPr>
            <a:r>
              <a:rPr lang="en-US" sz="2400" dirty="0">
                <a:solidFill>
                  <a:schemeClr val="tx2"/>
                </a:solidFill>
                <a:latin typeface="+mj-lt"/>
                <a:ea typeface="+mj-ea"/>
                <a:cs typeface="+mj-cs"/>
              </a:rPr>
              <a:t>National routes</a:t>
            </a:r>
          </a:p>
          <a:p>
            <a:pPr marL="800100" lvl="1" indent="-342900" algn="just">
              <a:buFont typeface="Arial"/>
              <a:buChar char="•"/>
              <a:tabLst>
                <a:tab pos="457200" algn="l"/>
              </a:tabLst>
            </a:pPr>
            <a:r>
              <a:rPr lang="en-US" sz="2400" dirty="0">
                <a:solidFill>
                  <a:schemeClr val="tx2"/>
                </a:solidFill>
                <a:latin typeface="+mj-lt"/>
                <a:ea typeface="+mj-ea"/>
                <a:cs typeface="+mj-cs"/>
              </a:rPr>
              <a:t>Departmental routes</a:t>
            </a:r>
          </a:p>
          <a:p>
            <a:pPr marL="800100" lvl="1" indent="-342900" algn="just">
              <a:buFont typeface="Arial"/>
              <a:buChar char="•"/>
              <a:tabLst>
                <a:tab pos="457200" algn="l"/>
              </a:tabLst>
            </a:pPr>
            <a:r>
              <a:rPr lang="en-US" sz="2400" dirty="0">
                <a:solidFill>
                  <a:schemeClr val="tx2"/>
                </a:solidFill>
                <a:latin typeface="+mj-lt"/>
                <a:ea typeface="+mj-ea"/>
                <a:cs typeface="+mj-cs"/>
              </a:rPr>
              <a:t>Rural roads</a:t>
            </a:r>
            <a:endParaRPr lang="es-GT" sz="2400" dirty="0">
              <a:solidFill>
                <a:schemeClr val="tx2"/>
              </a:solidFill>
              <a:latin typeface="+mj-lt"/>
              <a:ea typeface="+mj-ea"/>
              <a:cs typeface="+mj-cs"/>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9154" t="10348" r="27662" b="6070"/>
          <a:stretch/>
        </p:blipFill>
        <p:spPr bwMode="auto">
          <a:xfrm>
            <a:off x="323527" y="468541"/>
            <a:ext cx="3816425" cy="46166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5025" t="40727" r="27313" b="45104"/>
          <a:stretch/>
        </p:blipFill>
        <p:spPr bwMode="auto">
          <a:xfrm>
            <a:off x="2411760" y="5229200"/>
            <a:ext cx="6537278" cy="12146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CuadroTexto"/>
          <p:cNvSpPr txBox="1"/>
          <p:nvPr/>
        </p:nvSpPr>
        <p:spPr>
          <a:xfrm>
            <a:off x="5256584" y="6551766"/>
            <a:ext cx="4355976" cy="261610"/>
          </a:xfrm>
          <a:prstGeom prst="rect">
            <a:avLst/>
          </a:prstGeom>
          <a:noFill/>
        </p:spPr>
        <p:txBody>
          <a:bodyPr wrap="square" rtlCol="0">
            <a:spAutoFit/>
          </a:bodyPr>
          <a:lstStyle/>
          <a:p>
            <a:r>
              <a:rPr lang="es-GT" sz="1100" dirty="0" smtClean="0"/>
              <a:t>Fuente: Ministerio de Comunicaciones, Infraestructura y Vivienda</a:t>
            </a:r>
            <a:endParaRPr lang="es-GT" sz="1100" dirty="0"/>
          </a:p>
        </p:txBody>
      </p:sp>
    </p:spTree>
    <p:extLst>
      <p:ext uri="{BB962C8B-B14F-4D97-AF65-F5344CB8AC3E}">
        <p14:creationId xmlns:p14="http://schemas.microsoft.com/office/powerpoint/2010/main" xmlns="" val="13377286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gaccounting.gg/wp-content/uploads/2014/09/47393-abstract-blue-background-blue-abstract-light-effect-1024768-no3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250" t="6519"/>
          <a:stretch/>
        </p:blipFill>
        <p:spPr bwMode="auto">
          <a:xfrm>
            <a:off x="0" y="0"/>
            <a:ext cx="9144000" cy="683829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404664"/>
            <a:ext cx="8229600" cy="1143000"/>
          </a:xfrm>
        </p:spPr>
        <p:txBody>
          <a:bodyPr>
            <a:noAutofit/>
          </a:bodyPr>
          <a:lstStyle/>
          <a:p>
            <a:pPr algn="ctr" defTabSz="914400">
              <a:lnSpc>
                <a:spcPct val="80000"/>
              </a:lnSpc>
              <a:spcBef>
                <a:spcPts val="0"/>
              </a:spcBef>
              <a:buNone/>
            </a:pPr>
            <a:r>
              <a:rPr lang="es-ES_tradnl" sz="4000" b="1" i="0" noProof="1" smtClean="0">
                <a:solidFill>
                  <a:schemeClr val="tx2"/>
                </a:solidFill>
                <a:ea typeface="+mj-ea"/>
                <a:cs typeface="+mj-cs"/>
              </a:rPr>
              <a:t>Stable Macroeconomic Climate</a:t>
            </a:r>
            <a:endParaRPr lang="es-ES_tradnl" sz="4000" b="1" i="0" noProof="1">
              <a:solidFill>
                <a:schemeClr val="tx2"/>
              </a:solidFill>
              <a:ea typeface="+mj-ea"/>
              <a:cs typeface="+mj-cs"/>
            </a:endParaRPr>
          </a:p>
        </p:txBody>
      </p:sp>
      <p:sp>
        <p:nvSpPr>
          <p:cNvPr id="3" name="2 Marcador de contenido"/>
          <p:cNvSpPr>
            <a:spLocks noGrp="1"/>
          </p:cNvSpPr>
          <p:nvPr>
            <p:ph idx="1"/>
          </p:nvPr>
        </p:nvSpPr>
        <p:spPr>
          <a:xfrm>
            <a:off x="457200" y="1844824"/>
            <a:ext cx="8229600" cy="4525963"/>
          </a:xfrm>
        </p:spPr>
        <p:txBody>
          <a:bodyPr>
            <a:normAutofit fontScale="70000" lnSpcReduction="20000"/>
          </a:bodyPr>
          <a:lstStyle/>
          <a:p>
            <a:pPr marL="0" algn="just">
              <a:buNone/>
            </a:pPr>
            <a:r>
              <a:rPr lang="es-ES" altLang="es-ES" sz="5100" dirty="0" smtClean="0">
                <a:solidFill>
                  <a:schemeClr val="tx2"/>
                </a:solidFill>
                <a:latin typeface="+mj-lt"/>
                <a:ea typeface="ＭＳ Ｐゴシック" pitchFamily="34" charset="-128"/>
                <a:cs typeface="Arial" pitchFamily="34" charset="0"/>
              </a:rPr>
              <a:t>In </a:t>
            </a:r>
            <a:r>
              <a:rPr lang="es-ES" altLang="es-ES" sz="5100" dirty="0" err="1" smtClean="0">
                <a:solidFill>
                  <a:schemeClr val="tx2"/>
                </a:solidFill>
                <a:latin typeface="+mj-lt"/>
                <a:ea typeface="ＭＳ Ｐゴシック" pitchFamily="34" charset="-128"/>
                <a:cs typeface="Arial" pitchFamily="34" charset="0"/>
              </a:rPr>
              <a:t>the</a:t>
            </a:r>
            <a:r>
              <a:rPr lang="es-ES" altLang="es-ES" sz="5100" dirty="0" smtClean="0">
                <a:solidFill>
                  <a:schemeClr val="tx2"/>
                </a:solidFill>
                <a:latin typeface="+mj-lt"/>
                <a:ea typeface="ＭＳ Ｐゴシック" pitchFamily="34" charset="-128"/>
                <a:cs typeface="Arial" pitchFamily="34" charset="0"/>
              </a:rPr>
              <a:t> </a:t>
            </a:r>
            <a:r>
              <a:rPr lang="es-ES" altLang="es-ES" sz="5100" dirty="0" err="1" smtClean="0">
                <a:solidFill>
                  <a:schemeClr val="tx2"/>
                </a:solidFill>
                <a:latin typeface="+mj-lt"/>
                <a:ea typeface="ＭＳ Ｐゴシック" pitchFamily="34" charset="-128"/>
                <a:cs typeface="Arial" pitchFamily="34" charset="0"/>
              </a:rPr>
              <a:t>last</a:t>
            </a:r>
            <a:r>
              <a:rPr lang="es-ES" altLang="es-ES" sz="5100" dirty="0" smtClean="0">
                <a:solidFill>
                  <a:schemeClr val="tx2"/>
                </a:solidFill>
                <a:latin typeface="+mj-lt"/>
                <a:ea typeface="ＭＳ Ｐゴシック" pitchFamily="34" charset="-128"/>
                <a:cs typeface="Arial" pitchFamily="34" charset="0"/>
              </a:rPr>
              <a:t> 20 </a:t>
            </a:r>
            <a:r>
              <a:rPr lang="es-ES" altLang="es-ES" sz="5100" dirty="0" err="1" smtClean="0">
                <a:solidFill>
                  <a:schemeClr val="tx2"/>
                </a:solidFill>
                <a:latin typeface="+mj-lt"/>
                <a:ea typeface="ＭＳ Ｐゴシック" pitchFamily="34" charset="-128"/>
                <a:cs typeface="Arial" pitchFamily="34" charset="0"/>
              </a:rPr>
              <a:t>years</a:t>
            </a:r>
            <a:r>
              <a:rPr lang="es-ES" altLang="es-ES" sz="5100" dirty="0" smtClean="0">
                <a:solidFill>
                  <a:schemeClr val="tx2"/>
                </a:solidFill>
                <a:latin typeface="+mj-lt"/>
                <a:ea typeface="ＭＳ Ｐゴシック" pitchFamily="34" charset="-128"/>
                <a:cs typeface="Arial" pitchFamily="34" charset="0"/>
              </a:rPr>
              <a:t> </a:t>
            </a:r>
            <a:r>
              <a:rPr lang="es-ES" altLang="es-ES" sz="5100" dirty="0" err="1" smtClean="0">
                <a:solidFill>
                  <a:schemeClr val="tx2"/>
                </a:solidFill>
                <a:latin typeface="+mj-lt"/>
                <a:ea typeface="ＭＳ Ｐゴシック" pitchFamily="34" charset="-128"/>
                <a:cs typeface="Arial" pitchFamily="34" charset="0"/>
              </a:rPr>
              <a:t>we´ve</a:t>
            </a:r>
            <a:r>
              <a:rPr lang="es-ES" altLang="es-ES" sz="5100" dirty="0" smtClean="0">
                <a:solidFill>
                  <a:schemeClr val="tx2"/>
                </a:solidFill>
                <a:latin typeface="+mj-lt"/>
                <a:ea typeface="ＭＳ Ｐゴシック" pitchFamily="34" charset="-128"/>
                <a:cs typeface="Arial" pitchFamily="34" charset="0"/>
              </a:rPr>
              <a:t> </a:t>
            </a:r>
            <a:r>
              <a:rPr lang="es-ES" altLang="es-ES" sz="5100" dirty="0" err="1" smtClean="0">
                <a:solidFill>
                  <a:schemeClr val="tx2"/>
                </a:solidFill>
                <a:latin typeface="+mj-lt"/>
                <a:ea typeface="ＭＳ Ｐゴシック" pitchFamily="34" charset="-128"/>
                <a:cs typeface="Arial" pitchFamily="34" charset="0"/>
              </a:rPr>
              <a:t>had</a:t>
            </a:r>
            <a:r>
              <a:rPr lang="es-ES" altLang="es-ES" sz="5100" dirty="0" smtClean="0">
                <a:solidFill>
                  <a:schemeClr val="tx2"/>
                </a:solidFill>
                <a:latin typeface="+mj-lt"/>
                <a:ea typeface="ＭＳ Ｐゴシック" pitchFamily="34" charset="-128"/>
                <a:cs typeface="Arial" pitchFamily="34" charset="0"/>
              </a:rPr>
              <a:t>:</a:t>
            </a:r>
            <a:endParaRPr lang="es-ES" altLang="es-ES" sz="5100" dirty="0">
              <a:solidFill>
                <a:schemeClr val="tx2"/>
              </a:solidFill>
              <a:latin typeface="+mj-lt"/>
              <a:ea typeface="ＭＳ Ｐゴシック" pitchFamily="34" charset="-128"/>
              <a:cs typeface="Arial" pitchFamily="34" charset="0"/>
            </a:endParaRPr>
          </a:p>
          <a:p>
            <a:pPr marL="0" algn="just">
              <a:buNone/>
            </a:pPr>
            <a:endParaRPr lang="es-ES" altLang="es-ES" sz="2600" dirty="0">
              <a:solidFill>
                <a:schemeClr val="tx2"/>
              </a:solidFill>
              <a:latin typeface="+mj-lt"/>
              <a:ea typeface="ＭＳ Ｐゴシック" pitchFamily="34" charset="-128"/>
              <a:cs typeface="Arial" pitchFamily="34" charset="0"/>
            </a:endParaRPr>
          </a:p>
          <a:p>
            <a:pPr indent="-685800" algn="just"/>
            <a:r>
              <a:rPr lang="es-ES" altLang="es-ES" sz="5100" dirty="0" err="1" smtClean="0">
                <a:solidFill>
                  <a:schemeClr val="tx2"/>
                </a:solidFill>
                <a:latin typeface="+mj-lt"/>
                <a:ea typeface="ＭＳ Ｐゴシック" pitchFamily="34" charset="-128"/>
                <a:cs typeface="Arial" pitchFamily="34" charset="0"/>
              </a:rPr>
              <a:t>Stability</a:t>
            </a:r>
            <a:r>
              <a:rPr lang="es-ES" altLang="es-ES" sz="5100" dirty="0" smtClean="0">
                <a:solidFill>
                  <a:schemeClr val="tx2"/>
                </a:solidFill>
                <a:latin typeface="+mj-lt"/>
                <a:ea typeface="ＭＳ Ｐゴシック" pitchFamily="34" charset="-128"/>
                <a:cs typeface="Arial" pitchFamily="34" charset="0"/>
              </a:rPr>
              <a:t> in GDP </a:t>
            </a:r>
            <a:r>
              <a:rPr lang="es-ES" altLang="es-ES" sz="5100" dirty="0" err="1" smtClean="0">
                <a:solidFill>
                  <a:schemeClr val="tx2"/>
                </a:solidFill>
                <a:latin typeface="+mj-lt"/>
                <a:ea typeface="ＭＳ Ｐゴシック" pitchFamily="34" charset="-128"/>
                <a:cs typeface="Arial" pitchFamily="34" charset="0"/>
              </a:rPr>
              <a:t>growth</a:t>
            </a:r>
            <a:r>
              <a:rPr lang="es-ES" altLang="es-ES" sz="5100" dirty="0" smtClean="0">
                <a:solidFill>
                  <a:schemeClr val="tx2"/>
                </a:solidFill>
                <a:latin typeface="+mj-lt"/>
                <a:ea typeface="ＭＳ Ｐゴシック" pitchFamily="34" charset="-128"/>
                <a:cs typeface="Arial" pitchFamily="34" charset="0"/>
              </a:rPr>
              <a:t>:</a:t>
            </a:r>
            <a:r>
              <a:rPr lang="es-ES" altLang="es-ES" sz="5100" dirty="0">
                <a:solidFill>
                  <a:schemeClr val="tx2"/>
                </a:solidFill>
                <a:latin typeface="+mj-lt"/>
                <a:ea typeface="ＭＳ Ｐゴシック" pitchFamily="34" charset="-128"/>
                <a:cs typeface="Arial" pitchFamily="34" charset="0"/>
              </a:rPr>
              <a:t> </a:t>
            </a:r>
            <a:r>
              <a:rPr lang="es-ES" altLang="es-ES" sz="5100" dirty="0" smtClean="0">
                <a:solidFill>
                  <a:schemeClr val="tx2"/>
                </a:solidFill>
                <a:latin typeface="+mj-lt"/>
                <a:ea typeface="ＭＳ Ｐゴシック" pitchFamily="34" charset="-128"/>
                <a:cs typeface="Arial" pitchFamily="34" charset="0"/>
              </a:rPr>
              <a:t>4% </a:t>
            </a:r>
            <a:endParaRPr lang="es-ES" altLang="es-ES" sz="5100" dirty="0">
              <a:solidFill>
                <a:schemeClr val="tx2"/>
              </a:solidFill>
              <a:latin typeface="+mj-lt"/>
              <a:ea typeface="ＭＳ Ｐゴシック" pitchFamily="34" charset="-128"/>
              <a:cs typeface="Arial" pitchFamily="34" charset="0"/>
            </a:endParaRPr>
          </a:p>
          <a:p>
            <a:pPr indent="-685800" algn="just"/>
            <a:r>
              <a:rPr lang="es-ES" altLang="es-ES" sz="5100" dirty="0" err="1" smtClean="0">
                <a:solidFill>
                  <a:schemeClr val="tx2"/>
                </a:solidFill>
                <a:latin typeface="+mj-lt"/>
                <a:ea typeface="ＭＳ Ｐゴシック" pitchFamily="34" charset="-128"/>
                <a:cs typeface="Arial" pitchFamily="34" charset="0"/>
              </a:rPr>
              <a:t>Moderate</a:t>
            </a:r>
            <a:r>
              <a:rPr lang="es-ES" altLang="es-ES" sz="5100" dirty="0" smtClean="0">
                <a:solidFill>
                  <a:schemeClr val="tx2"/>
                </a:solidFill>
                <a:latin typeface="+mj-lt"/>
                <a:ea typeface="ＭＳ Ｐゴシック" pitchFamily="34" charset="-128"/>
                <a:cs typeface="Arial" pitchFamily="34" charset="0"/>
              </a:rPr>
              <a:t> </a:t>
            </a:r>
            <a:r>
              <a:rPr lang="es-ES" altLang="es-ES" sz="5100" dirty="0" err="1" smtClean="0">
                <a:solidFill>
                  <a:schemeClr val="tx2"/>
                </a:solidFill>
                <a:latin typeface="+mj-lt"/>
                <a:ea typeface="ＭＳ Ｐゴシック" pitchFamily="34" charset="-128"/>
                <a:cs typeface="Arial" pitchFamily="34" charset="0"/>
              </a:rPr>
              <a:t>inflation</a:t>
            </a:r>
            <a:r>
              <a:rPr lang="es-ES" altLang="es-ES" sz="5100" dirty="0" smtClean="0">
                <a:solidFill>
                  <a:schemeClr val="tx2"/>
                </a:solidFill>
                <a:latin typeface="+mj-lt"/>
                <a:ea typeface="ＭＳ Ｐゴシック" pitchFamily="34" charset="-128"/>
                <a:cs typeface="Arial" pitchFamily="34" charset="0"/>
              </a:rPr>
              <a:t> </a:t>
            </a:r>
            <a:r>
              <a:rPr lang="es-ES" altLang="es-ES" sz="5100" dirty="0" err="1" smtClean="0">
                <a:solidFill>
                  <a:schemeClr val="tx2"/>
                </a:solidFill>
                <a:latin typeface="+mj-lt"/>
                <a:ea typeface="ＭＳ Ｐゴシック" pitchFamily="34" charset="-128"/>
                <a:cs typeface="Arial" pitchFamily="34" charset="0"/>
              </a:rPr>
              <a:t>movements</a:t>
            </a:r>
            <a:r>
              <a:rPr lang="es-ES" altLang="es-ES" sz="5100" dirty="0" smtClean="0">
                <a:solidFill>
                  <a:schemeClr val="tx2"/>
                </a:solidFill>
                <a:latin typeface="+mj-lt"/>
                <a:ea typeface="ＭＳ Ｐゴシック" pitchFamily="34" charset="-128"/>
                <a:cs typeface="Arial" pitchFamily="34" charset="0"/>
              </a:rPr>
              <a:t>:</a:t>
            </a:r>
            <a:r>
              <a:rPr lang="es-ES" altLang="es-ES" sz="5100" dirty="0">
                <a:solidFill>
                  <a:schemeClr val="tx2"/>
                </a:solidFill>
                <a:latin typeface="+mj-lt"/>
                <a:ea typeface="ＭＳ Ｐゴシック" pitchFamily="34" charset="-128"/>
                <a:cs typeface="Arial" pitchFamily="34" charset="0"/>
              </a:rPr>
              <a:t> </a:t>
            </a:r>
            <a:r>
              <a:rPr lang="es-ES" altLang="es-ES" sz="5100" dirty="0" smtClean="0">
                <a:solidFill>
                  <a:schemeClr val="tx2"/>
                </a:solidFill>
                <a:latin typeface="+mj-lt"/>
                <a:ea typeface="ＭＳ Ｐゴシック" pitchFamily="34" charset="-128"/>
                <a:cs typeface="Arial" pitchFamily="34" charset="0"/>
              </a:rPr>
              <a:t>2.9%</a:t>
            </a:r>
            <a:endParaRPr lang="es-ES" altLang="es-ES" sz="5100" dirty="0">
              <a:solidFill>
                <a:schemeClr val="tx2"/>
              </a:solidFill>
              <a:latin typeface="+mj-lt"/>
              <a:ea typeface="ＭＳ Ｐゴシック" pitchFamily="34" charset="-128"/>
              <a:cs typeface="Arial" pitchFamily="34" charset="0"/>
            </a:endParaRPr>
          </a:p>
          <a:p>
            <a:pPr indent="-685800" algn="just"/>
            <a:r>
              <a:rPr lang="es-ES" altLang="es-ES" sz="5100" dirty="0" err="1" smtClean="0">
                <a:solidFill>
                  <a:schemeClr val="tx2"/>
                </a:solidFill>
                <a:latin typeface="+mj-lt"/>
                <a:ea typeface="ＭＳ Ｐゴシック" pitchFamily="34" charset="-128"/>
                <a:cs typeface="Arial" pitchFamily="34" charset="0"/>
              </a:rPr>
              <a:t>Moderate</a:t>
            </a:r>
            <a:r>
              <a:rPr lang="es-ES" altLang="es-ES" sz="5100" dirty="0" smtClean="0">
                <a:solidFill>
                  <a:schemeClr val="tx2"/>
                </a:solidFill>
                <a:latin typeface="+mj-lt"/>
                <a:ea typeface="ＭＳ Ｐゴシック" pitchFamily="34" charset="-128"/>
                <a:cs typeface="Arial" pitchFamily="34" charset="0"/>
              </a:rPr>
              <a:t> fiscal </a:t>
            </a:r>
            <a:r>
              <a:rPr lang="es-ES" altLang="es-ES" sz="5100" dirty="0" err="1" smtClean="0">
                <a:solidFill>
                  <a:schemeClr val="tx2"/>
                </a:solidFill>
                <a:latin typeface="+mj-lt"/>
                <a:ea typeface="ＭＳ Ｐゴシック" pitchFamily="34" charset="-128"/>
                <a:cs typeface="Arial" pitchFamily="34" charset="0"/>
              </a:rPr>
              <a:t>deficit</a:t>
            </a:r>
            <a:r>
              <a:rPr lang="es-ES" altLang="es-ES" sz="5100" dirty="0" smtClean="0">
                <a:solidFill>
                  <a:schemeClr val="tx2"/>
                </a:solidFill>
                <a:latin typeface="+mj-lt"/>
                <a:ea typeface="ＭＳ Ｐゴシック" pitchFamily="34" charset="-128"/>
                <a:cs typeface="Arial" pitchFamily="34" charset="0"/>
              </a:rPr>
              <a:t>:</a:t>
            </a:r>
            <a:r>
              <a:rPr lang="es-ES" altLang="es-ES" sz="5100" dirty="0">
                <a:solidFill>
                  <a:schemeClr val="tx2"/>
                </a:solidFill>
                <a:latin typeface="+mj-lt"/>
                <a:ea typeface="ＭＳ Ｐゴシック" pitchFamily="34" charset="-128"/>
                <a:cs typeface="Arial" pitchFamily="34" charset="0"/>
              </a:rPr>
              <a:t> </a:t>
            </a:r>
            <a:r>
              <a:rPr lang="es-ES" altLang="es-ES" sz="5100" dirty="0" err="1">
                <a:solidFill>
                  <a:schemeClr val="tx2"/>
                </a:solidFill>
                <a:latin typeface="+mj-lt"/>
                <a:ea typeface="ＭＳ Ｐゴシック" pitchFamily="34" charset="-128"/>
                <a:cs typeface="Arial" pitchFamily="34" charset="0"/>
              </a:rPr>
              <a:t>c</a:t>
            </a:r>
            <a:r>
              <a:rPr lang="es-ES" altLang="es-ES" sz="5100" dirty="0" err="1" smtClean="0">
                <a:solidFill>
                  <a:schemeClr val="tx2"/>
                </a:solidFill>
                <a:latin typeface="+mj-lt"/>
                <a:ea typeface="ＭＳ Ｐゴシック" pitchFamily="34" charset="-128"/>
                <a:cs typeface="Arial" pitchFamily="34" charset="0"/>
              </a:rPr>
              <a:t>lose</a:t>
            </a:r>
            <a:r>
              <a:rPr lang="es-ES" altLang="es-ES" sz="5100" dirty="0" smtClean="0">
                <a:solidFill>
                  <a:schemeClr val="tx2"/>
                </a:solidFill>
                <a:latin typeface="+mj-lt"/>
                <a:ea typeface="ＭＳ Ｐゴシック" pitchFamily="34" charset="-128"/>
                <a:cs typeface="Arial" pitchFamily="34" charset="0"/>
              </a:rPr>
              <a:t> to </a:t>
            </a:r>
            <a:r>
              <a:rPr lang="es-ES" altLang="es-ES" sz="5100" dirty="0">
                <a:solidFill>
                  <a:schemeClr val="tx2"/>
                </a:solidFill>
                <a:latin typeface="+mj-lt"/>
                <a:ea typeface="ＭＳ Ｐゴシック" pitchFamily="34" charset="-128"/>
                <a:cs typeface="Arial" pitchFamily="34" charset="0"/>
              </a:rPr>
              <a:t>2% </a:t>
            </a:r>
          </a:p>
          <a:p>
            <a:pPr indent="-685800" algn="just"/>
            <a:r>
              <a:rPr lang="es-ES" altLang="es-ES" sz="5100" dirty="0" err="1" smtClean="0">
                <a:solidFill>
                  <a:schemeClr val="tx2"/>
                </a:solidFill>
                <a:latin typeface="+mj-lt"/>
                <a:ea typeface="ＭＳ Ｐゴシック" pitchFamily="34" charset="-128"/>
                <a:cs typeface="Arial" pitchFamily="34" charset="0"/>
              </a:rPr>
              <a:t>Very</a:t>
            </a:r>
            <a:r>
              <a:rPr lang="es-ES" altLang="es-ES" sz="5100" dirty="0" smtClean="0">
                <a:solidFill>
                  <a:schemeClr val="tx2"/>
                </a:solidFill>
                <a:latin typeface="+mj-lt"/>
                <a:ea typeface="ＭＳ Ｐゴシック" pitchFamily="34" charset="-128"/>
                <a:cs typeface="Arial" pitchFamily="34" charset="0"/>
              </a:rPr>
              <a:t> </a:t>
            </a:r>
            <a:r>
              <a:rPr lang="es-ES" altLang="es-ES" sz="5100" dirty="0" err="1" smtClean="0">
                <a:solidFill>
                  <a:schemeClr val="tx2"/>
                </a:solidFill>
                <a:latin typeface="+mj-lt"/>
                <a:ea typeface="ＭＳ Ｐゴシック" pitchFamily="34" charset="-128"/>
                <a:cs typeface="Arial" pitchFamily="34" charset="0"/>
              </a:rPr>
              <a:t>moderate</a:t>
            </a:r>
            <a:r>
              <a:rPr lang="es-ES" altLang="es-ES" sz="5100" dirty="0" smtClean="0">
                <a:solidFill>
                  <a:schemeClr val="tx2"/>
                </a:solidFill>
                <a:latin typeface="+mj-lt"/>
                <a:ea typeface="ＭＳ Ｐゴシック" pitchFamily="34" charset="-128"/>
                <a:cs typeface="Arial" pitchFamily="34" charset="0"/>
              </a:rPr>
              <a:t> </a:t>
            </a:r>
            <a:r>
              <a:rPr lang="es-ES" altLang="es-ES" sz="5100" dirty="0" err="1" smtClean="0">
                <a:solidFill>
                  <a:schemeClr val="tx2"/>
                </a:solidFill>
                <a:latin typeface="+mj-lt"/>
                <a:ea typeface="ＭＳ Ｐゴシック" pitchFamily="34" charset="-128"/>
                <a:cs typeface="Arial" pitchFamily="34" charset="0"/>
              </a:rPr>
              <a:t>debt</a:t>
            </a:r>
            <a:r>
              <a:rPr lang="es-ES" altLang="es-ES" sz="5100" dirty="0" smtClean="0">
                <a:solidFill>
                  <a:schemeClr val="tx2"/>
                </a:solidFill>
                <a:latin typeface="+mj-lt"/>
                <a:ea typeface="ＭＳ Ｐゴシック" pitchFamily="34" charset="-128"/>
                <a:cs typeface="Arial" pitchFamily="34" charset="0"/>
              </a:rPr>
              <a:t>: 25.75% of GDP</a:t>
            </a:r>
          </a:p>
          <a:p>
            <a:pPr indent="-685800" algn="just"/>
            <a:r>
              <a:rPr lang="es-ES" altLang="es-ES" sz="5100" dirty="0" err="1" smtClean="0">
                <a:solidFill>
                  <a:schemeClr val="tx2"/>
                </a:solidFill>
                <a:latin typeface="+mj-lt"/>
                <a:ea typeface="ＭＳ Ｐゴシック" pitchFamily="34" charset="-128"/>
                <a:cs typeface="Arial" pitchFamily="34" charset="0"/>
              </a:rPr>
              <a:t>Stable</a:t>
            </a:r>
            <a:r>
              <a:rPr lang="es-ES" altLang="es-ES" sz="5100" dirty="0" smtClean="0">
                <a:solidFill>
                  <a:schemeClr val="tx2"/>
                </a:solidFill>
                <a:latin typeface="+mj-lt"/>
                <a:ea typeface="ＭＳ Ｐゴシック" pitchFamily="34" charset="-128"/>
                <a:cs typeface="Arial" pitchFamily="34" charset="0"/>
              </a:rPr>
              <a:t> </a:t>
            </a:r>
            <a:r>
              <a:rPr lang="es-ES" altLang="es-ES" sz="5100" dirty="0" err="1" smtClean="0">
                <a:solidFill>
                  <a:schemeClr val="tx2"/>
                </a:solidFill>
                <a:latin typeface="+mj-lt"/>
                <a:ea typeface="ＭＳ Ｐゴシック" pitchFamily="34" charset="-128"/>
                <a:cs typeface="Arial" pitchFamily="34" charset="0"/>
              </a:rPr>
              <a:t>exchange</a:t>
            </a:r>
            <a:r>
              <a:rPr lang="es-ES" altLang="es-ES" sz="5100" dirty="0" smtClean="0">
                <a:solidFill>
                  <a:schemeClr val="tx2"/>
                </a:solidFill>
                <a:latin typeface="+mj-lt"/>
                <a:ea typeface="ＭＳ Ｐゴシック" pitchFamily="34" charset="-128"/>
                <a:cs typeface="Arial" pitchFamily="34" charset="0"/>
              </a:rPr>
              <a:t> </a:t>
            </a:r>
            <a:r>
              <a:rPr lang="es-ES" altLang="es-ES" sz="5100" dirty="0" err="1" smtClean="0">
                <a:solidFill>
                  <a:schemeClr val="tx2"/>
                </a:solidFill>
                <a:latin typeface="+mj-lt"/>
                <a:ea typeface="ＭＳ Ｐゴシック" pitchFamily="34" charset="-128"/>
                <a:cs typeface="Arial" pitchFamily="34" charset="0"/>
              </a:rPr>
              <a:t>rate</a:t>
            </a:r>
            <a:r>
              <a:rPr lang="es-ES" altLang="es-ES" sz="5100" dirty="0" smtClean="0">
                <a:solidFill>
                  <a:schemeClr val="tx2"/>
                </a:solidFill>
                <a:latin typeface="+mj-lt"/>
                <a:ea typeface="ＭＳ Ｐゴシック" pitchFamily="34" charset="-128"/>
                <a:cs typeface="Arial" pitchFamily="34" charset="0"/>
              </a:rPr>
              <a:t>: </a:t>
            </a:r>
            <a:r>
              <a:rPr lang="es-ES" altLang="es-ES" sz="5100" dirty="0" err="1" smtClean="0">
                <a:solidFill>
                  <a:schemeClr val="tx2"/>
                </a:solidFill>
                <a:latin typeface="+mj-lt"/>
                <a:ea typeface="ＭＳ Ｐゴシック" pitchFamily="34" charset="-128"/>
                <a:cs typeface="Arial" pitchFamily="34" charset="0"/>
              </a:rPr>
              <a:t>less</a:t>
            </a:r>
            <a:r>
              <a:rPr lang="es-ES" altLang="es-ES" sz="5100" dirty="0" smtClean="0">
                <a:solidFill>
                  <a:schemeClr val="tx2"/>
                </a:solidFill>
                <a:latin typeface="+mj-lt"/>
                <a:ea typeface="ＭＳ Ｐゴシック" pitchFamily="34" charset="-128"/>
                <a:cs typeface="Arial" pitchFamily="34" charset="0"/>
              </a:rPr>
              <a:t> 5% </a:t>
            </a:r>
            <a:r>
              <a:rPr lang="es-ES" altLang="es-ES" sz="5100" dirty="0" err="1" smtClean="0">
                <a:solidFill>
                  <a:schemeClr val="tx2"/>
                </a:solidFill>
                <a:latin typeface="+mj-lt"/>
                <a:ea typeface="ＭＳ Ｐゴシック" pitchFamily="34" charset="-128"/>
                <a:cs typeface="Arial" pitchFamily="34" charset="0"/>
              </a:rPr>
              <a:t>variation</a:t>
            </a:r>
            <a:endParaRPr lang="es-ES" altLang="es-ES" sz="5100" dirty="0" smtClean="0">
              <a:solidFill>
                <a:schemeClr val="tx2"/>
              </a:solidFill>
              <a:latin typeface="+mj-lt"/>
              <a:ea typeface="ＭＳ Ｐゴシック" pitchFamily="34" charset="-128"/>
              <a:cs typeface="Arial" pitchFamily="34" charset="0"/>
            </a:endParaRPr>
          </a:p>
          <a:p>
            <a:pPr indent="-685800" algn="just"/>
            <a:r>
              <a:rPr lang="es-ES" altLang="es-ES" sz="5100" dirty="0" smtClean="0">
                <a:solidFill>
                  <a:schemeClr val="tx2"/>
                </a:solidFill>
                <a:latin typeface="+mj-lt"/>
                <a:ea typeface="ＭＳ Ｐゴシック" pitchFamily="34" charset="-128"/>
                <a:cs typeface="Arial" pitchFamily="34" charset="0"/>
              </a:rPr>
              <a:t>International reserves: US$ 7.7 </a:t>
            </a:r>
            <a:r>
              <a:rPr lang="es-ES" altLang="es-ES" sz="5100" dirty="0" err="1" smtClean="0">
                <a:solidFill>
                  <a:schemeClr val="tx2"/>
                </a:solidFill>
                <a:latin typeface="+mj-lt"/>
                <a:ea typeface="ＭＳ Ｐゴシック" pitchFamily="34" charset="-128"/>
                <a:cs typeface="Arial" pitchFamily="34" charset="0"/>
              </a:rPr>
              <a:t>billion</a:t>
            </a:r>
            <a:endParaRPr lang="es-ES" altLang="es-ES" sz="5100" dirty="0" smtClean="0">
              <a:solidFill>
                <a:schemeClr val="tx2"/>
              </a:solidFill>
              <a:latin typeface="+mj-lt"/>
              <a:ea typeface="ＭＳ Ｐゴシック" pitchFamily="34" charset="-128"/>
              <a:cs typeface="Arial" pitchFamily="34" charset="0"/>
            </a:endParaRPr>
          </a:p>
          <a:p>
            <a:pPr marL="0" algn="just">
              <a:buNone/>
            </a:pPr>
            <a:endParaRPr lang="es-ES" altLang="es-ES" sz="5100" dirty="0">
              <a:solidFill>
                <a:schemeClr val="tx2"/>
              </a:solidFill>
              <a:latin typeface="+mj-lt"/>
              <a:ea typeface="ＭＳ Ｐゴシック" pitchFamily="34" charset="-128"/>
              <a:cs typeface="Arial" pitchFamily="34" charset="0"/>
            </a:endParaRPr>
          </a:p>
          <a:p>
            <a:pPr marL="0" indent="0">
              <a:buNone/>
            </a:pPr>
            <a:endParaRPr lang="es-GT" dirty="0">
              <a:solidFill>
                <a:srgbClr val="FFFFFF"/>
              </a:solidFill>
            </a:endParaRPr>
          </a:p>
        </p:txBody>
      </p:sp>
    </p:spTree>
    <p:extLst>
      <p:ext uri="{BB962C8B-B14F-4D97-AF65-F5344CB8AC3E}">
        <p14:creationId xmlns:p14="http://schemas.microsoft.com/office/powerpoint/2010/main" xmlns="" val="15117261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8229600" cy="1143000"/>
          </a:xfrm>
        </p:spPr>
        <p:txBody>
          <a:bodyPr>
            <a:normAutofit fontScale="90000"/>
          </a:bodyPr>
          <a:lstStyle/>
          <a:p>
            <a:r>
              <a:rPr lang="es-GT" b="1" dirty="0" smtClean="0">
                <a:solidFill>
                  <a:schemeClr val="tx2"/>
                </a:solidFill>
              </a:rPr>
              <a:t>Guatemala </a:t>
            </a:r>
            <a:r>
              <a:rPr lang="es-GT" b="1" dirty="0" err="1" smtClean="0">
                <a:solidFill>
                  <a:schemeClr val="tx2"/>
                </a:solidFill>
              </a:rPr>
              <a:t>ranks</a:t>
            </a:r>
            <a:r>
              <a:rPr lang="es-GT" b="1" dirty="0" smtClean="0">
                <a:solidFill>
                  <a:schemeClr val="tx2"/>
                </a:solidFill>
              </a:rPr>
              <a:t> 81st. in </a:t>
            </a:r>
            <a:br>
              <a:rPr lang="es-GT" b="1" dirty="0" smtClean="0">
                <a:solidFill>
                  <a:schemeClr val="tx2"/>
                </a:solidFill>
              </a:rPr>
            </a:br>
            <a:r>
              <a:rPr lang="es-GT" b="1" dirty="0" err="1" smtClean="0">
                <a:solidFill>
                  <a:schemeClr val="tx2"/>
                </a:solidFill>
              </a:rPr>
              <a:t>Doing</a:t>
            </a:r>
            <a:r>
              <a:rPr lang="es-GT" b="1" dirty="0" smtClean="0">
                <a:solidFill>
                  <a:schemeClr val="tx2"/>
                </a:solidFill>
              </a:rPr>
              <a:t> </a:t>
            </a:r>
            <a:r>
              <a:rPr lang="es-GT" b="1" dirty="0">
                <a:solidFill>
                  <a:schemeClr val="tx2"/>
                </a:solidFill>
              </a:rPr>
              <a:t>Business</a:t>
            </a:r>
            <a:r>
              <a:rPr lang="es-GT" dirty="0"/>
              <a:t/>
            </a:r>
            <a:br>
              <a:rPr lang="es-GT" dirty="0"/>
            </a:br>
            <a:endParaRPr lang="es-GT"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1988840"/>
            <a:ext cx="8876273" cy="424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8018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2643</TotalTime>
  <Words>4003</Words>
  <Application>Microsoft Office PowerPoint</Application>
  <PresentationFormat>On-screen Show (4:3)</PresentationFormat>
  <Paragraphs>1009</Paragraphs>
  <Slides>69</Slides>
  <Notes>16</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Tema de Office</vt:lpstr>
      <vt:lpstr> Guatemala: a country of opportunities</vt:lpstr>
      <vt:lpstr>Guatemala has a privileged geographical location, in the center of the Americas</vt:lpstr>
      <vt:lpstr>Republic of Guatemala</vt:lpstr>
      <vt:lpstr>Access to both Oceans</vt:lpstr>
      <vt:lpstr>National Airport System</vt:lpstr>
      <vt:lpstr>National Port System</vt:lpstr>
      <vt:lpstr>National  Road System</vt:lpstr>
      <vt:lpstr>Stable Macroeconomic Climate</vt:lpstr>
      <vt:lpstr>Guatemala ranks 81st. in  Doing Business </vt:lpstr>
      <vt:lpstr>Macro Strengh and Stability </vt:lpstr>
      <vt:lpstr>Regulatory Framework </vt:lpstr>
      <vt:lpstr>Guatemala GDP Growth</vt:lpstr>
      <vt:lpstr>Central America 2016 GDP   Growth Estimates</vt:lpstr>
      <vt:lpstr>Guatemala Foreign Trade 2016 </vt:lpstr>
      <vt:lpstr>Exports 2016</vt:lpstr>
      <vt:lpstr>Exports by Sectors 2016</vt:lpstr>
      <vt:lpstr>Diversified Market</vt:lpstr>
      <vt:lpstr>Export Platform</vt:lpstr>
      <vt:lpstr>Imports</vt:lpstr>
      <vt:lpstr>Import by Sectors 2016</vt:lpstr>
      <vt:lpstr>Trade Balance</vt:lpstr>
      <vt:lpstr>Imports and Exports</vt:lpstr>
      <vt:lpstr>Major Exports Products to T&amp;T</vt:lpstr>
      <vt:lpstr>Major Import Products to Guatemala</vt:lpstr>
      <vt:lpstr>   Agreements   </vt:lpstr>
      <vt:lpstr>   Treaties and Trade Agreements   </vt:lpstr>
      <vt:lpstr>Foreign Direct Investment  By country of origin and economic activity, in millions of dollars ( 2016 )</vt:lpstr>
      <vt:lpstr>Foreign Direct Investment  by Sectors 2016 (  until September)</vt:lpstr>
      <vt:lpstr>Where to invest?</vt:lpstr>
      <vt:lpstr>    BPO (Business Process Outsourcing)    </vt:lpstr>
      <vt:lpstr>    Food Industry     </vt:lpstr>
      <vt:lpstr>    Light Manufacturing    </vt:lpstr>
      <vt:lpstr>    Energy &amp; Oil   </vt:lpstr>
      <vt:lpstr>   Mining    </vt:lpstr>
      <vt:lpstr>    Garments and Textiles   </vt:lpstr>
      <vt:lpstr>   Tourism   </vt:lpstr>
      <vt:lpstr>    Forestry   </vt:lpstr>
      <vt:lpstr>   Infrastructure   </vt:lpstr>
      <vt:lpstr>   Agreements for Promotion and Reciprocal Protection of Investments   </vt:lpstr>
      <vt:lpstr>Thank you!    </vt:lpstr>
      <vt:lpstr>Slide 41</vt:lpstr>
      <vt:lpstr>TOURISM </vt:lpstr>
      <vt:lpstr>   Geography and Climate    </vt:lpstr>
      <vt:lpstr>  Biodiverse, Multicultural &amp; Multilingual    </vt:lpstr>
      <vt:lpstr>    Maya Worldview &amp; Regional Clothing   </vt:lpstr>
      <vt:lpstr>    Access to Cruise Ports   </vt:lpstr>
      <vt:lpstr>Cruise Season 2015-2016</vt:lpstr>
      <vt:lpstr>    Tourism in Numbers   </vt:lpstr>
      <vt:lpstr>Slide 49</vt:lpstr>
      <vt:lpstr>   7 regions that amaze the world   </vt:lpstr>
      <vt:lpstr>    Guatemala: Modern &amp; Colonial   </vt:lpstr>
      <vt:lpstr>    Highlands: Living Mayan Culture   </vt:lpstr>
      <vt:lpstr>    Petén: Adventure in the Mayan World    </vt:lpstr>
      <vt:lpstr>   Izabal: A Green Caribbean    </vt:lpstr>
      <vt:lpstr>   The Verapaces: Natural Paradise    </vt:lpstr>
      <vt:lpstr>    The Pacific: Exotic and Diverse    </vt:lpstr>
      <vt:lpstr>    The East: Mystical and Natural    </vt:lpstr>
      <vt:lpstr> Stock Market in Guatemala</vt:lpstr>
      <vt:lpstr>Instrumento de Deuda:  Treasury Bonds</vt:lpstr>
      <vt:lpstr>Transparency</vt:lpstr>
      <vt:lpstr> Instruments for Transparency</vt:lpstr>
      <vt:lpstr>EITI</vt:lpstr>
      <vt:lpstr> Open Government Partnership</vt:lpstr>
      <vt:lpstr> National Alliance for Transparency</vt:lpstr>
      <vt:lpstr> Links of interest</vt:lpstr>
      <vt:lpstr>Slide 66</vt:lpstr>
      <vt:lpstr>Slide 67</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País Guatemala</dc:title>
  <dc:creator>Carolina Barrientos Recinos</dc:creator>
  <cp:lastModifiedBy>ttmalaptop</cp:lastModifiedBy>
  <cp:revision>161</cp:revision>
  <cp:lastPrinted>2017-02-10T21:48:44Z</cp:lastPrinted>
  <dcterms:created xsi:type="dcterms:W3CDTF">2016-03-10T22:02:06Z</dcterms:created>
  <dcterms:modified xsi:type="dcterms:W3CDTF">2017-02-14T13:09:29Z</dcterms:modified>
</cp:coreProperties>
</file>